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F989-17DC-D677-1215-9ED4E64413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904" b="13404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5F71C-6AAF-A2C9-268A-4E8F4784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The Ising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FFDAE-BC81-CDD1-772D-0C486D33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37D3-FDD6-31A2-D285-5CA190B0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Annealing Working?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D2C52-E02E-0C63-1D7F-96189F3A11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decreases and levels off at 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energy vs temperature to visualize annealing process</a:t>
                </a:r>
              </a:p>
              <a:p>
                <a:r>
                  <a:rPr lang="en-US" dirty="0"/>
                  <a:t>Check that acceptance ratio decreases smoothly during the process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D2C52-E02E-0C63-1D7F-96189F3A1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6" t="-485" r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D08B2B2B-C4AB-2B28-732C-CCCDB0CF9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3" y="3001790"/>
            <a:ext cx="5165725" cy="2919757"/>
          </a:xfrm>
        </p:spPr>
      </p:pic>
    </p:spTree>
    <p:extLst>
      <p:ext uri="{BB962C8B-B14F-4D97-AF65-F5344CB8AC3E}">
        <p14:creationId xmlns:p14="http://schemas.microsoft.com/office/powerpoint/2010/main" val="188469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5F7D4-17A0-060B-08FD-112D9670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Ferromagnetism	</a:t>
            </a:r>
          </a:p>
        </p:txBody>
      </p:sp>
      <p:pic>
        <p:nvPicPr>
          <p:cNvPr id="6" name="Content Placeholder 5" descr="A diagram of a diagram of a domain&#10;&#10;AI-generated content may be incorrect.">
            <a:extLst>
              <a:ext uri="{FF2B5EF4-FFF2-40B4-BE49-F238E27FC236}">
                <a16:creationId xmlns:a16="http://schemas.microsoft.com/office/drawing/2014/main" id="{D626FAE6-628A-FD3A-6309-E6C1950457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1678712"/>
            <a:ext cx="4959823" cy="349667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7F1EC-0034-DBAA-718A-D6E8BD1B40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153912" y="2578608"/>
                <a:ext cx="5513832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/>
                <a:r>
                  <a:rPr lang="en-US" sz="2000" dirty="0"/>
                  <a:t>Ferromagnetic materials exhibit spontaneous magnetization below a critical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disordered phase,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ferromagnetic phase,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/>
                <a:r>
                  <a:rPr lang="en-US" sz="2000" dirty="0"/>
                  <a:t>Let’s try to understand these phase transitions via a lattice type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7F1EC-0034-DBAA-718A-D6E8BD1B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53912" y="2578608"/>
                <a:ext cx="5513832" cy="3767328"/>
              </a:xfrm>
              <a:blipFill>
                <a:blip r:embed="rId3"/>
                <a:stretch>
                  <a:fillRect l="-1217" t="-485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4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5843E-14B3-E8A4-EAE5-AC1FA075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Ising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85578B16-1DA8-8B96-02F6-A5BA588CB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5" y="2299390"/>
            <a:ext cx="5306637" cy="4072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54EF7-EDB8-0A05-21C4-8E37939439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47104" y="2304288"/>
                <a:ext cx="5129784" cy="405079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Models a 2D lattice of spins,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±1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spin interacts with its 4 nearest neighbors</a:t>
                </a:r>
              </a:p>
              <a:p>
                <a:r>
                  <a:rPr lang="en-US" dirty="0"/>
                  <a:t>The entire configuration can be described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Hamiltonian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54EF7-EDB8-0A05-21C4-8E3793943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47104" y="2304288"/>
                <a:ext cx="5129784" cy="4050792"/>
              </a:xfrm>
              <a:blipFill>
                <a:blip r:embed="rId3"/>
                <a:stretch>
                  <a:fillRect l="-713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F5D1-5C26-75A1-00D4-39F51A35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875792"/>
          </a:xfrm>
        </p:spPr>
        <p:txBody>
          <a:bodyPr/>
          <a:lstStyle/>
          <a:p>
            <a:r>
              <a:rPr lang="en-US" dirty="0"/>
              <a:t>Thermodynamic Quantities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A30DE-3D55-EF62-4237-077EB7D2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1928114"/>
            <a:ext cx="5166360" cy="658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F229-D234-3A0E-3FB9-D90F2CD268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Magnetization measures overall alignment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Interaction energy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F229-D234-3A0E-3FB9-D90F2CD26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26"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90292-D4EC-A322-B8F1-B223E2402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1928114"/>
            <a:ext cx="5166360" cy="658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Observables – characterizes how system responds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BEF641-C8EA-E3F5-459D-9294B416310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Heat Capacity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Magnetic Susceptibility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BEF641-C8EA-E3F5-459D-9294B4163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26"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55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6AB57-8FAB-4237-A52C-EF1D16F2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Metropolis Algorithm	</a:t>
            </a:r>
          </a:p>
        </p:txBody>
      </p:sp>
      <p:pic>
        <p:nvPicPr>
          <p:cNvPr id="10" name="Content Placeholder 9" descr="A red and blue arrows on a black background&#10;&#10;AI-generated content may be incorrect.">
            <a:extLst>
              <a:ext uri="{FF2B5EF4-FFF2-40B4-BE49-F238E27FC236}">
                <a16:creationId xmlns:a16="http://schemas.microsoft.com/office/drawing/2014/main" id="{3126F361-5A8F-64F5-A2C5-5B31B45074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7559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FF3CE6A-458B-98E8-5218-CE57A696F58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31536" y="2578608"/>
                <a:ext cx="6236208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Randomly select a site and propose a spin flip, changing energy,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𝑒𝑖𝑔h𝑏𝑜𝑟𝑠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Accept the flip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1,                 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FF3CE6A-458B-98E8-5218-CE57A696F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31536" y="2578608"/>
                <a:ext cx="6236208" cy="3767328"/>
              </a:xfrm>
              <a:blipFill>
                <a:blip r:embed="rId3"/>
                <a:stretch>
                  <a:fillRect l="-587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0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AA38-28E0-A2AA-0404-385A2C87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 and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E305-9B96-C637-567D-0C64BFB22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initialization gives random spins</a:t>
            </a:r>
          </a:p>
          <a:p>
            <a:r>
              <a:rPr lang="en-US" dirty="0"/>
              <a:t>Allow system to equilibrate before </a:t>
            </a:r>
            <a:r>
              <a:rPr lang="en-US"/>
              <a:t>taking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14074-70BC-66CF-5938-C96CE55B3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61DE5-9DCA-8764-3018-F6D4143E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Simulated Annealing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iagram of a graph&#10;&#10;AI-generated content may be incorrect.">
            <a:extLst>
              <a:ext uri="{FF2B5EF4-FFF2-40B4-BE49-F238E27FC236}">
                <a16:creationId xmlns:a16="http://schemas.microsoft.com/office/drawing/2014/main" id="{6DB4E06E-04C3-1581-0700-41B64191D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2954235"/>
            <a:ext cx="5639091" cy="2763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6A7C-A73E-1A97-8F52-602B2CF5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7104" y="2304288"/>
            <a:ext cx="512978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Simulated annealing </a:t>
            </a:r>
            <a:r>
              <a:rPr lang="en-US" dirty="0"/>
              <a:t>is a stochastic technique for finding low-energy configurations by mimicking the slow cooling of a physical system</a:t>
            </a:r>
          </a:p>
          <a:p>
            <a:r>
              <a:rPr lang="en-US" dirty="0"/>
              <a:t>Start at a high temperature</a:t>
            </a:r>
          </a:p>
          <a:p>
            <a:r>
              <a:rPr lang="en-US" dirty="0"/>
              <a:t>Gradually cool down the system</a:t>
            </a:r>
          </a:p>
          <a:p>
            <a:r>
              <a:rPr lang="en-US" dirty="0"/>
              <a:t>Use Metropolis updates at each step</a:t>
            </a:r>
          </a:p>
          <a:p>
            <a:pPr marL="0" indent="0">
              <a:buNone/>
            </a:pPr>
            <a:r>
              <a:rPr lang="en-US" dirty="0"/>
              <a:t>Allows the system to escape local minima and settle at a near-ground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BD4C-9BBC-AE60-436E-0B523B23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Annealing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E403E-7AD2-E2C9-883C-5841B74A20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1208" y="2578608"/>
                <a:ext cx="4672584" cy="376732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/>
                <a:r>
                  <a:rPr lang="en-US" dirty="0"/>
                  <a:t>Initialize the system with random spins </a:t>
                </a:r>
                <a:endParaRPr lang="en-US"/>
              </a:p>
              <a:p>
                <a:pPr marL="342900"/>
                <a:r>
                  <a:rPr lang="en-US" dirty="0"/>
                  <a:t>Set an initial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en-US"/>
              </a:p>
              <a:p>
                <a:pPr marL="342900"/>
                <a:r>
                  <a:rPr lang="en-US" dirty="0"/>
                  <a:t>Perform a Metropolis update at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/>
              </a:p>
              <a:p>
                <a:pPr marL="342900"/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using a cooling schedule</a:t>
                </a:r>
                <a:endParaRPr lang="en-US"/>
              </a:p>
              <a:p>
                <a:pPr marL="342900"/>
                <a:r>
                  <a:rPr lang="en-US" dirty="0"/>
                  <a:t>Final configuration approximates a low-energy state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E403E-7AD2-E2C9-883C-5841B74A2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1208" y="2578608"/>
                <a:ext cx="4672584" cy="3767328"/>
              </a:xfrm>
              <a:blipFill>
                <a:blip r:embed="rId2"/>
                <a:stretch>
                  <a:fillRect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Machine gears">
            <a:extLst>
              <a:ext uri="{FF2B5EF4-FFF2-40B4-BE49-F238E27FC236}">
                <a16:creationId xmlns:a16="http://schemas.microsoft.com/office/drawing/2014/main" id="{92EE4748-4F61-29FE-A747-3D2AD0004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2" r="19945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1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2C3A-AFA4-391A-B98C-46692D1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Schedules?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659C6-710F-2018-6F2B-91DAA878BA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Fixed Schedules</a:t>
                </a:r>
              </a:p>
              <a:p>
                <a:r>
                  <a:rPr lang="en-US" dirty="0"/>
                  <a:t>Linear: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Exponential: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659C6-710F-2018-6F2B-91DAA878B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63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0B9B-8590-9BD3-C392-2F56254D7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Adaptive (auto-tuned) Schedules</a:t>
            </a:r>
          </a:p>
          <a:p>
            <a:r>
              <a:rPr lang="en-US" dirty="0"/>
              <a:t>Monitor acceptance ratio of spin flips</a:t>
            </a:r>
          </a:p>
          <a:p>
            <a:r>
              <a:rPr lang="en-US" dirty="0"/>
              <a:t>If too low the system becomes stuck and must cool more slowly</a:t>
            </a:r>
          </a:p>
          <a:p>
            <a:r>
              <a:rPr lang="en-US" dirty="0"/>
              <a:t>If too high the system doesn’t converge and must cool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28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337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Cambria Math</vt:lpstr>
      <vt:lpstr>GestaltVTI</vt:lpstr>
      <vt:lpstr>The Ising Model</vt:lpstr>
      <vt:lpstr>Ferromagnetism </vt:lpstr>
      <vt:lpstr>Ising Model</vt:lpstr>
      <vt:lpstr>Thermodynamic Quantities </vt:lpstr>
      <vt:lpstr>Metropolis Algorithm </vt:lpstr>
      <vt:lpstr>Initial Conditions and Equilibrium</vt:lpstr>
      <vt:lpstr>Simulated Annealing</vt:lpstr>
      <vt:lpstr>Annealing Procedure</vt:lpstr>
      <vt:lpstr>Cooling Schedules?</vt:lpstr>
      <vt:lpstr>Is Annealing Working?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2</cp:revision>
  <dcterms:created xsi:type="dcterms:W3CDTF">2025-03-26T19:49:51Z</dcterms:created>
  <dcterms:modified xsi:type="dcterms:W3CDTF">2025-03-26T23:53:31Z</dcterms:modified>
</cp:coreProperties>
</file>