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58" r:id="rId5"/>
    <p:sldId id="265" r:id="rId6"/>
    <p:sldId id="268" r:id="rId7"/>
    <p:sldId id="266" r:id="rId8"/>
    <p:sldId id="269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AE82F2-118B-48D0-BDE9-AE0843F108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B411A9-E675-4231-994F-F45B651C05DB}">
      <dgm:prSet/>
      <dgm:spPr/>
      <dgm:t>
        <a:bodyPr/>
        <a:lstStyle/>
        <a:p>
          <a:r>
            <a:rPr lang="en-US"/>
            <a:t>Quantum mechanics: Path integral Monte Carlo for approximating propagators and wavefunctions</a:t>
          </a:r>
        </a:p>
      </dgm:t>
    </dgm:pt>
    <dgm:pt modelId="{43B37730-F4AB-45D6-97CB-042CE661C006}" type="parTrans" cxnId="{FB47DDAA-0664-44D2-B8E3-243CA8660E3C}">
      <dgm:prSet/>
      <dgm:spPr/>
      <dgm:t>
        <a:bodyPr/>
        <a:lstStyle/>
        <a:p>
          <a:endParaRPr lang="en-US"/>
        </a:p>
      </dgm:t>
    </dgm:pt>
    <dgm:pt modelId="{F848D945-71AB-4265-96A7-C2A015D17923}" type="sibTrans" cxnId="{FB47DDAA-0664-44D2-B8E3-243CA8660E3C}">
      <dgm:prSet/>
      <dgm:spPr/>
      <dgm:t>
        <a:bodyPr/>
        <a:lstStyle/>
        <a:p>
          <a:endParaRPr lang="en-US"/>
        </a:p>
      </dgm:t>
    </dgm:pt>
    <dgm:pt modelId="{D75090E0-D016-4DA6-8554-CB22E8A4E2DC}">
      <dgm:prSet/>
      <dgm:spPr/>
      <dgm:t>
        <a:bodyPr/>
        <a:lstStyle/>
        <a:p>
          <a:r>
            <a:rPr lang="en-US"/>
            <a:t>Particle physics: simulating detector responses</a:t>
          </a:r>
        </a:p>
      </dgm:t>
    </dgm:pt>
    <dgm:pt modelId="{BEB92D82-B9B0-49D0-ABF1-A40C550C75CB}" type="parTrans" cxnId="{D30156EF-1D3E-4DBD-943F-9D4D175277CE}">
      <dgm:prSet/>
      <dgm:spPr/>
      <dgm:t>
        <a:bodyPr/>
        <a:lstStyle/>
        <a:p>
          <a:endParaRPr lang="en-US"/>
        </a:p>
      </dgm:t>
    </dgm:pt>
    <dgm:pt modelId="{BBB48645-0E7A-4B82-832C-962BA031EE26}" type="sibTrans" cxnId="{D30156EF-1D3E-4DBD-943F-9D4D175277CE}">
      <dgm:prSet/>
      <dgm:spPr/>
      <dgm:t>
        <a:bodyPr/>
        <a:lstStyle/>
        <a:p>
          <a:endParaRPr lang="en-US"/>
        </a:p>
      </dgm:t>
    </dgm:pt>
    <dgm:pt modelId="{FFFECEBC-B222-4588-BF7C-32FBCB14F5DC}">
      <dgm:prSet/>
      <dgm:spPr/>
      <dgm:t>
        <a:bodyPr/>
        <a:lstStyle/>
        <a:p>
          <a:r>
            <a:rPr lang="en-US"/>
            <a:t>Statistical mechanics: Computing ensemble averages to simulate large systems of particles</a:t>
          </a:r>
        </a:p>
      </dgm:t>
    </dgm:pt>
    <dgm:pt modelId="{4E4DEAEE-2DDC-46EE-827C-4FC81B1E6541}" type="parTrans" cxnId="{9A26DFEC-67C1-46E5-9DEF-DF9BFDF5C0E3}">
      <dgm:prSet/>
      <dgm:spPr/>
      <dgm:t>
        <a:bodyPr/>
        <a:lstStyle/>
        <a:p>
          <a:endParaRPr lang="en-US"/>
        </a:p>
      </dgm:t>
    </dgm:pt>
    <dgm:pt modelId="{DA205717-4E8E-458A-B09C-6D9E644ACE11}" type="sibTrans" cxnId="{9A26DFEC-67C1-46E5-9DEF-DF9BFDF5C0E3}">
      <dgm:prSet/>
      <dgm:spPr/>
      <dgm:t>
        <a:bodyPr/>
        <a:lstStyle/>
        <a:p>
          <a:endParaRPr lang="en-US"/>
        </a:p>
      </dgm:t>
    </dgm:pt>
    <dgm:pt modelId="{DE441B92-BFDE-4FC1-9FCE-505CA4653765}">
      <dgm:prSet/>
      <dgm:spPr/>
      <dgm:t>
        <a:bodyPr/>
        <a:lstStyle/>
        <a:p>
          <a:r>
            <a:rPr lang="en-US"/>
            <a:t>Chaos theory: Random walk simulations to analyze diffusion processes, chaotic transport and fractal structures in nonlinear systems</a:t>
          </a:r>
        </a:p>
      </dgm:t>
    </dgm:pt>
    <dgm:pt modelId="{547A3333-A80F-48DB-99DB-10AA39AED293}" type="parTrans" cxnId="{6B980164-3795-48B5-9B88-1010ED27FDD0}">
      <dgm:prSet/>
      <dgm:spPr/>
      <dgm:t>
        <a:bodyPr/>
        <a:lstStyle/>
        <a:p>
          <a:endParaRPr lang="en-US"/>
        </a:p>
      </dgm:t>
    </dgm:pt>
    <dgm:pt modelId="{748F6CCD-368E-4EDE-B4C4-CF5CC461ED43}" type="sibTrans" cxnId="{6B980164-3795-48B5-9B88-1010ED27FDD0}">
      <dgm:prSet/>
      <dgm:spPr/>
      <dgm:t>
        <a:bodyPr/>
        <a:lstStyle/>
        <a:p>
          <a:endParaRPr lang="en-US"/>
        </a:p>
      </dgm:t>
    </dgm:pt>
    <dgm:pt modelId="{EDD2778F-7E20-49EB-8255-ADC90B70A515}" type="pres">
      <dgm:prSet presAssocID="{1CAE82F2-118B-48D0-BDE9-AE0843F108CB}" presName="root" presStyleCnt="0">
        <dgm:presLayoutVars>
          <dgm:dir/>
          <dgm:resizeHandles val="exact"/>
        </dgm:presLayoutVars>
      </dgm:prSet>
      <dgm:spPr/>
    </dgm:pt>
    <dgm:pt modelId="{93ADD4D5-2643-4BF3-A2E2-0D47ACC7E7A2}" type="pres">
      <dgm:prSet presAssocID="{C0B411A9-E675-4231-994F-F45B651C05DB}" presName="compNode" presStyleCnt="0"/>
      <dgm:spPr/>
    </dgm:pt>
    <dgm:pt modelId="{12AE905E-C4E7-4002-BF52-ABD19D0501AC}" type="pres">
      <dgm:prSet presAssocID="{C0B411A9-E675-4231-994F-F45B651C05DB}" presName="bgRect" presStyleLbl="bgShp" presStyleIdx="0" presStyleCnt="4"/>
      <dgm:spPr/>
    </dgm:pt>
    <dgm:pt modelId="{6DF15219-6A14-4DBF-9D55-ADE036A7E973}" type="pres">
      <dgm:prSet presAssocID="{C0B411A9-E675-4231-994F-F45B651C05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88C4E731-B4AA-49D4-A000-B80A1608EFDC}" type="pres">
      <dgm:prSet presAssocID="{C0B411A9-E675-4231-994F-F45B651C05DB}" presName="spaceRect" presStyleCnt="0"/>
      <dgm:spPr/>
    </dgm:pt>
    <dgm:pt modelId="{6CB47AA7-A8F4-42FD-AE98-8B15A1EDECF9}" type="pres">
      <dgm:prSet presAssocID="{C0B411A9-E675-4231-994F-F45B651C05DB}" presName="parTx" presStyleLbl="revTx" presStyleIdx="0" presStyleCnt="4">
        <dgm:presLayoutVars>
          <dgm:chMax val="0"/>
          <dgm:chPref val="0"/>
        </dgm:presLayoutVars>
      </dgm:prSet>
      <dgm:spPr/>
    </dgm:pt>
    <dgm:pt modelId="{9E1B90A9-6857-4712-BEB8-DCC50E01C6B3}" type="pres">
      <dgm:prSet presAssocID="{F848D945-71AB-4265-96A7-C2A015D17923}" presName="sibTrans" presStyleCnt="0"/>
      <dgm:spPr/>
    </dgm:pt>
    <dgm:pt modelId="{5E34D113-A44C-4C15-9671-2210928FD64B}" type="pres">
      <dgm:prSet presAssocID="{D75090E0-D016-4DA6-8554-CB22E8A4E2DC}" presName="compNode" presStyleCnt="0"/>
      <dgm:spPr/>
    </dgm:pt>
    <dgm:pt modelId="{7EF794AA-FE57-498F-B874-0317E045E725}" type="pres">
      <dgm:prSet presAssocID="{D75090E0-D016-4DA6-8554-CB22E8A4E2DC}" presName="bgRect" presStyleLbl="bgShp" presStyleIdx="1" presStyleCnt="4"/>
      <dgm:spPr/>
    </dgm:pt>
    <dgm:pt modelId="{7A0A9092-0617-4626-9E9B-1B098DB535BE}" type="pres">
      <dgm:prSet presAssocID="{D75090E0-D016-4DA6-8554-CB22E8A4E2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lines with solid fill"/>
        </a:ext>
      </dgm:extLst>
    </dgm:pt>
    <dgm:pt modelId="{BCC6B4FB-D6F7-462D-89E4-2221D02262F8}" type="pres">
      <dgm:prSet presAssocID="{D75090E0-D016-4DA6-8554-CB22E8A4E2DC}" presName="spaceRect" presStyleCnt="0"/>
      <dgm:spPr/>
    </dgm:pt>
    <dgm:pt modelId="{94A13136-653A-495A-95A3-2AB9CEBC4992}" type="pres">
      <dgm:prSet presAssocID="{D75090E0-D016-4DA6-8554-CB22E8A4E2DC}" presName="parTx" presStyleLbl="revTx" presStyleIdx="1" presStyleCnt="4">
        <dgm:presLayoutVars>
          <dgm:chMax val="0"/>
          <dgm:chPref val="0"/>
        </dgm:presLayoutVars>
      </dgm:prSet>
      <dgm:spPr/>
    </dgm:pt>
    <dgm:pt modelId="{0BECD355-4E30-4E67-AD29-70F0161A3529}" type="pres">
      <dgm:prSet presAssocID="{BBB48645-0E7A-4B82-832C-962BA031EE26}" presName="sibTrans" presStyleCnt="0"/>
      <dgm:spPr/>
    </dgm:pt>
    <dgm:pt modelId="{29C41FB2-94CD-47AB-BA8B-408A62DEDF62}" type="pres">
      <dgm:prSet presAssocID="{FFFECEBC-B222-4588-BF7C-32FBCB14F5DC}" presName="compNode" presStyleCnt="0"/>
      <dgm:spPr/>
    </dgm:pt>
    <dgm:pt modelId="{77B28767-CDC6-466A-96CD-86BE06E1B023}" type="pres">
      <dgm:prSet presAssocID="{FFFECEBC-B222-4588-BF7C-32FBCB14F5DC}" presName="bgRect" presStyleLbl="bgShp" presStyleIdx="2" presStyleCnt="4"/>
      <dgm:spPr/>
    </dgm:pt>
    <dgm:pt modelId="{F1414E2E-9D52-40A8-9D43-2DAC2C212223}" type="pres">
      <dgm:prSet presAssocID="{FFFECEBC-B222-4588-BF7C-32FBCB14F5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815E793-64F1-4113-9F7B-E703A4EC2405}" type="pres">
      <dgm:prSet presAssocID="{FFFECEBC-B222-4588-BF7C-32FBCB14F5DC}" presName="spaceRect" presStyleCnt="0"/>
      <dgm:spPr/>
    </dgm:pt>
    <dgm:pt modelId="{7AB50BBD-BE95-4FF6-BBBD-686A6A8A5E1C}" type="pres">
      <dgm:prSet presAssocID="{FFFECEBC-B222-4588-BF7C-32FBCB14F5DC}" presName="parTx" presStyleLbl="revTx" presStyleIdx="2" presStyleCnt="4">
        <dgm:presLayoutVars>
          <dgm:chMax val="0"/>
          <dgm:chPref val="0"/>
        </dgm:presLayoutVars>
      </dgm:prSet>
      <dgm:spPr/>
    </dgm:pt>
    <dgm:pt modelId="{91022452-130C-4130-965B-473D02CBC3A7}" type="pres">
      <dgm:prSet presAssocID="{DA205717-4E8E-458A-B09C-6D9E644ACE11}" presName="sibTrans" presStyleCnt="0"/>
      <dgm:spPr/>
    </dgm:pt>
    <dgm:pt modelId="{7207844B-E70D-46E0-931A-6D6D823D897C}" type="pres">
      <dgm:prSet presAssocID="{DE441B92-BFDE-4FC1-9FCE-505CA4653765}" presName="compNode" presStyleCnt="0"/>
      <dgm:spPr/>
    </dgm:pt>
    <dgm:pt modelId="{2D0EB973-CFC9-4F53-8263-1BE5CD9EB542}" type="pres">
      <dgm:prSet presAssocID="{DE441B92-BFDE-4FC1-9FCE-505CA4653765}" presName="bgRect" presStyleLbl="bgShp" presStyleIdx="3" presStyleCnt="4"/>
      <dgm:spPr/>
    </dgm:pt>
    <dgm:pt modelId="{3B92F420-B692-4C70-853D-07D2045905D6}" type="pres">
      <dgm:prSet presAssocID="{DE441B92-BFDE-4FC1-9FCE-505CA46537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mal Distribution outline"/>
        </a:ext>
      </dgm:extLst>
    </dgm:pt>
    <dgm:pt modelId="{8C70E26A-7E6A-4A06-9328-AC3DB5ECD3E6}" type="pres">
      <dgm:prSet presAssocID="{DE441B92-BFDE-4FC1-9FCE-505CA4653765}" presName="spaceRect" presStyleCnt="0"/>
      <dgm:spPr/>
    </dgm:pt>
    <dgm:pt modelId="{3183D8CA-2F09-4E9A-A953-023257B3DC7B}" type="pres">
      <dgm:prSet presAssocID="{DE441B92-BFDE-4FC1-9FCE-505CA465376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E3B0D3A-23D9-41CA-9584-A84D19E7546B}" type="presOf" srcId="{D75090E0-D016-4DA6-8554-CB22E8A4E2DC}" destId="{94A13136-653A-495A-95A3-2AB9CEBC4992}" srcOrd="0" destOrd="0" presId="urn:microsoft.com/office/officeart/2018/2/layout/IconVerticalSolidList"/>
    <dgm:cxn modelId="{6B980164-3795-48B5-9B88-1010ED27FDD0}" srcId="{1CAE82F2-118B-48D0-BDE9-AE0843F108CB}" destId="{DE441B92-BFDE-4FC1-9FCE-505CA4653765}" srcOrd="3" destOrd="0" parTransId="{547A3333-A80F-48DB-99DB-10AA39AED293}" sibTransId="{748F6CCD-368E-4EDE-B4C4-CF5CC461ED43}"/>
    <dgm:cxn modelId="{408C3B68-49A3-4EC9-9F6A-49B479FB32D3}" type="presOf" srcId="{FFFECEBC-B222-4588-BF7C-32FBCB14F5DC}" destId="{7AB50BBD-BE95-4FF6-BBBD-686A6A8A5E1C}" srcOrd="0" destOrd="0" presId="urn:microsoft.com/office/officeart/2018/2/layout/IconVerticalSolidList"/>
    <dgm:cxn modelId="{2FA0667E-85DE-472A-AEA0-8D272E366C9C}" type="presOf" srcId="{C0B411A9-E675-4231-994F-F45B651C05DB}" destId="{6CB47AA7-A8F4-42FD-AE98-8B15A1EDECF9}" srcOrd="0" destOrd="0" presId="urn:microsoft.com/office/officeart/2018/2/layout/IconVerticalSolidList"/>
    <dgm:cxn modelId="{FB47DDAA-0664-44D2-B8E3-243CA8660E3C}" srcId="{1CAE82F2-118B-48D0-BDE9-AE0843F108CB}" destId="{C0B411A9-E675-4231-994F-F45B651C05DB}" srcOrd="0" destOrd="0" parTransId="{43B37730-F4AB-45D6-97CB-042CE661C006}" sibTransId="{F848D945-71AB-4265-96A7-C2A015D17923}"/>
    <dgm:cxn modelId="{7F4E36AD-47BE-4F25-BAD3-EF40839CC648}" type="presOf" srcId="{DE441B92-BFDE-4FC1-9FCE-505CA4653765}" destId="{3183D8CA-2F09-4E9A-A953-023257B3DC7B}" srcOrd="0" destOrd="0" presId="urn:microsoft.com/office/officeart/2018/2/layout/IconVerticalSolidList"/>
    <dgm:cxn modelId="{3C98F8D5-8208-4ADA-AD39-3AFC16C4C663}" type="presOf" srcId="{1CAE82F2-118B-48D0-BDE9-AE0843F108CB}" destId="{EDD2778F-7E20-49EB-8255-ADC90B70A515}" srcOrd="0" destOrd="0" presId="urn:microsoft.com/office/officeart/2018/2/layout/IconVerticalSolidList"/>
    <dgm:cxn modelId="{9A26DFEC-67C1-46E5-9DEF-DF9BFDF5C0E3}" srcId="{1CAE82F2-118B-48D0-BDE9-AE0843F108CB}" destId="{FFFECEBC-B222-4588-BF7C-32FBCB14F5DC}" srcOrd="2" destOrd="0" parTransId="{4E4DEAEE-2DDC-46EE-827C-4FC81B1E6541}" sibTransId="{DA205717-4E8E-458A-B09C-6D9E644ACE11}"/>
    <dgm:cxn modelId="{D30156EF-1D3E-4DBD-943F-9D4D175277CE}" srcId="{1CAE82F2-118B-48D0-BDE9-AE0843F108CB}" destId="{D75090E0-D016-4DA6-8554-CB22E8A4E2DC}" srcOrd="1" destOrd="0" parTransId="{BEB92D82-B9B0-49D0-ABF1-A40C550C75CB}" sibTransId="{BBB48645-0E7A-4B82-832C-962BA031EE26}"/>
    <dgm:cxn modelId="{9A5597AC-F9AF-47A2-A879-59F1044CF378}" type="presParOf" srcId="{EDD2778F-7E20-49EB-8255-ADC90B70A515}" destId="{93ADD4D5-2643-4BF3-A2E2-0D47ACC7E7A2}" srcOrd="0" destOrd="0" presId="urn:microsoft.com/office/officeart/2018/2/layout/IconVerticalSolidList"/>
    <dgm:cxn modelId="{69BFC000-7445-40FC-9536-A7E7DC4FAB3B}" type="presParOf" srcId="{93ADD4D5-2643-4BF3-A2E2-0D47ACC7E7A2}" destId="{12AE905E-C4E7-4002-BF52-ABD19D0501AC}" srcOrd="0" destOrd="0" presId="urn:microsoft.com/office/officeart/2018/2/layout/IconVerticalSolidList"/>
    <dgm:cxn modelId="{DE564C18-330A-4334-BAF1-C95C8B18D031}" type="presParOf" srcId="{93ADD4D5-2643-4BF3-A2E2-0D47ACC7E7A2}" destId="{6DF15219-6A14-4DBF-9D55-ADE036A7E973}" srcOrd="1" destOrd="0" presId="urn:microsoft.com/office/officeart/2018/2/layout/IconVerticalSolidList"/>
    <dgm:cxn modelId="{6C82081D-BBF8-497A-AA13-103754DF613F}" type="presParOf" srcId="{93ADD4D5-2643-4BF3-A2E2-0D47ACC7E7A2}" destId="{88C4E731-B4AA-49D4-A000-B80A1608EFDC}" srcOrd="2" destOrd="0" presId="urn:microsoft.com/office/officeart/2018/2/layout/IconVerticalSolidList"/>
    <dgm:cxn modelId="{3C9DF3C2-6AEB-4DC3-BE67-60D9182B493B}" type="presParOf" srcId="{93ADD4D5-2643-4BF3-A2E2-0D47ACC7E7A2}" destId="{6CB47AA7-A8F4-42FD-AE98-8B15A1EDECF9}" srcOrd="3" destOrd="0" presId="urn:microsoft.com/office/officeart/2018/2/layout/IconVerticalSolidList"/>
    <dgm:cxn modelId="{30E8887E-F39B-42A7-ABC6-6C0BD3688423}" type="presParOf" srcId="{EDD2778F-7E20-49EB-8255-ADC90B70A515}" destId="{9E1B90A9-6857-4712-BEB8-DCC50E01C6B3}" srcOrd="1" destOrd="0" presId="urn:microsoft.com/office/officeart/2018/2/layout/IconVerticalSolidList"/>
    <dgm:cxn modelId="{7B29D3B9-DD53-436B-A042-9FF7D02F8C45}" type="presParOf" srcId="{EDD2778F-7E20-49EB-8255-ADC90B70A515}" destId="{5E34D113-A44C-4C15-9671-2210928FD64B}" srcOrd="2" destOrd="0" presId="urn:microsoft.com/office/officeart/2018/2/layout/IconVerticalSolidList"/>
    <dgm:cxn modelId="{4529D11D-23C2-4467-BC21-A61C3DB5EBE9}" type="presParOf" srcId="{5E34D113-A44C-4C15-9671-2210928FD64B}" destId="{7EF794AA-FE57-498F-B874-0317E045E725}" srcOrd="0" destOrd="0" presId="urn:microsoft.com/office/officeart/2018/2/layout/IconVerticalSolidList"/>
    <dgm:cxn modelId="{05843398-B6DA-4191-88AE-6FE2ED31807C}" type="presParOf" srcId="{5E34D113-A44C-4C15-9671-2210928FD64B}" destId="{7A0A9092-0617-4626-9E9B-1B098DB535BE}" srcOrd="1" destOrd="0" presId="urn:microsoft.com/office/officeart/2018/2/layout/IconVerticalSolidList"/>
    <dgm:cxn modelId="{F3B1B3A7-72F0-475C-ADE2-6AB58DD4214D}" type="presParOf" srcId="{5E34D113-A44C-4C15-9671-2210928FD64B}" destId="{BCC6B4FB-D6F7-462D-89E4-2221D02262F8}" srcOrd="2" destOrd="0" presId="urn:microsoft.com/office/officeart/2018/2/layout/IconVerticalSolidList"/>
    <dgm:cxn modelId="{E791B0EB-04C8-42C0-A2D4-FEB3EB07BA2A}" type="presParOf" srcId="{5E34D113-A44C-4C15-9671-2210928FD64B}" destId="{94A13136-653A-495A-95A3-2AB9CEBC4992}" srcOrd="3" destOrd="0" presId="urn:microsoft.com/office/officeart/2018/2/layout/IconVerticalSolidList"/>
    <dgm:cxn modelId="{5AE791A8-3E90-42BA-873B-49BC38F19598}" type="presParOf" srcId="{EDD2778F-7E20-49EB-8255-ADC90B70A515}" destId="{0BECD355-4E30-4E67-AD29-70F0161A3529}" srcOrd="3" destOrd="0" presId="urn:microsoft.com/office/officeart/2018/2/layout/IconVerticalSolidList"/>
    <dgm:cxn modelId="{4CC7CC34-F38C-4B10-8410-914B983309CB}" type="presParOf" srcId="{EDD2778F-7E20-49EB-8255-ADC90B70A515}" destId="{29C41FB2-94CD-47AB-BA8B-408A62DEDF62}" srcOrd="4" destOrd="0" presId="urn:microsoft.com/office/officeart/2018/2/layout/IconVerticalSolidList"/>
    <dgm:cxn modelId="{708054AA-C9D3-4F88-BA70-0184F121FD08}" type="presParOf" srcId="{29C41FB2-94CD-47AB-BA8B-408A62DEDF62}" destId="{77B28767-CDC6-466A-96CD-86BE06E1B023}" srcOrd="0" destOrd="0" presId="urn:microsoft.com/office/officeart/2018/2/layout/IconVerticalSolidList"/>
    <dgm:cxn modelId="{1C23254E-DE20-4C92-B6DF-9A005C267F56}" type="presParOf" srcId="{29C41FB2-94CD-47AB-BA8B-408A62DEDF62}" destId="{F1414E2E-9D52-40A8-9D43-2DAC2C212223}" srcOrd="1" destOrd="0" presId="urn:microsoft.com/office/officeart/2018/2/layout/IconVerticalSolidList"/>
    <dgm:cxn modelId="{E345C5C0-B72D-472E-9EBB-E4ADF42B801F}" type="presParOf" srcId="{29C41FB2-94CD-47AB-BA8B-408A62DEDF62}" destId="{8815E793-64F1-4113-9F7B-E703A4EC2405}" srcOrd="2" destOrd="0" presId="urn:microsoft.com/office/officeart/2018/2/layout/IconVerticalSolidList"/>
    <dgm:cxn modelId="{E47F3BFB-A323-4849-B23B-63389E5FC28A}" type="presParOf" srcId="{29C41FB2-94CD-47AB-BA8B-408A62DEDF62}" destId="{7AB50BBD-BE95-4FF6-BBBD-686A6A8A5E1C}" srcOrd="3" destOrd="0" presId="urn:microsoft.com/office/officeart/2018/2/layout/IconVerticalSolidList"/>
    <dgm:cxn modelId="{1BBC9379-8209-4DE4-9A0F-AD9CCFA47F22}" type="presParOf" srcId="{EDD2778F-7E20-49EB-8255-ADC90B70A515}" destId="{91022452-130C-4130-965B-473D02CBC3A7}" srcOrd="5" destOrd="0" presId="urn:microsoft.com/office/officeart/2018/2/layout/IconVerticalSolidList"/>
    <dgm:cxn modelId="{AFA80316-E970-4AD8-9B95-ABC545E57DAC}" type="presParOf" srcId="{EDD2778F-7E20-49EB-8255-ADC90B70A515}" destId="{7207844B-E70D-46E0-931A-6D6D823D897C}" srcOrd="6" destOrd="0" presId="urn:microsoft.com/office/officeart/2018/2/layout/IconVerticalSolidList"/>
    <dgm:cxn modelId="{89989933-9456-4948-AB49-C5F89761B7A1}" type="presParOf" srcId="{7207844B-E70D-46E0-931A-6D6D823D897C}" destId="{2D0EB973-CFC9-4F53-8263-1BE5CD9EB542}" srcOrd="0" destOrd="0" presId="urn:microsoft.com/office/officeart/2018/2/layout/IconVerticalSolidList"/>
    <dgm:cxn modelId="{1109AD02-20FE-49F9-BA87-FE21A472DAF2}" type="presParOf" srcId="{7207844B-E70D-46E0-931A-6D6D823D897C}" destId="{3B92F420-B692-4C70-853D-07D2045905D6}" srcOrd="1" destOrd="0" presId="urn:microsoft.com/office/officeart/2018/2/layout/IconVerticalSolidList"/>
    <dgm:cxn modelId="{B773F53E-DCEB-4F9E-95E1-F9EB934E5992}" type="presParOf" srcId="{7207844B-E70D-46E0-931A-6D6D823D897C}" destId="{8C70E26A-7E6A-4A06-9328-AC3DB5ECD3E6}" srcOrd="2" destOrd="0" presId="urn:microsoft.com/office/officeart/2018/2/layout/IconVerticalSolidList"/>
    <dgm:cxn modelId="{0E0FCC32-D82E-441E-9B53-9B914886F249}" type="presParOf" srcId="{7207844B-E70D-46E0-931A-6D6D823D897C}" destId="{3183D8CA-2F09-4E9A-A953-023257B3DC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E905E-C4E7-4002-BF52-ABD19D0501AC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15219-6A14-4DBF-9D55-ADE036A7E973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47AA7-A8F4-42FD-AE98-8B15A1EDECF9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Quantum mechanics: Path integral Monte Carlo for approximating propagators and wavefunctions</a:t>
          </a:r>
        </a:p>
      </dsp:txBody>
      <dsp:txXfrm>
        <a:off x="1372680" y="2344"/>
        <a:ext cx="5424994" cy="1188467"/>
      </dsp:txXfrm>
    </dsp:sp>
    <dsp:sp modelId="{7EF794AA-FE57-498F-B874-0317E045E725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A9092-0617-4626-9E9B-1B098DB535BE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13136-653A-495A-95A3-2AB9CEBC4992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Particle physics: simulating detector responses</a:t>
          </a:r>
        </a:p>
      </dsp:txBody>
      <dsp:txXfrm>
        <a:off x="1372680" y="1487929"/>
        <a:ext cx="5424994" cy="1188467"/>
      </dsp:txXfrm>
    </dsp:sp>
    <dsp:sp modelId="{77B28767-CDC6-466A-96CD-86BE06E1B023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14E2E-9D52-40A8-9D43-2DAC2C212223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50BBD-BE95-4FF6-BBBD-686A6A8A5E1C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Statistical mechanics: Computing ensemble averages to simulate large systems of particles</a:t>
          </a:r>
        </a:p>
      </dsp:txBody>
      <dsp:txXfrm>
        <a:off x="1372680" y="2973514"/>
        <a:ext cx="5424994" cy="1188467"/>
      </dsp:txXfrm>
    </dsp:sp>
    <dsp:sp modelId="{2D0EB973-CFC9-4F53-8263-1BE5CD9EB542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2F420-B692-4C70-853D-07D2045905D6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3D8CA-2F09-4E9A-A953-023257B3DC7B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Chaos theory: Random walk simulations to analyze diffusion processes, chaotic transport and fractal structures in nonlinear systems</a:t>
          </a:r>
        </a:p>
      </dsp:txBody>
      <dsp:txXfrm>
        <a:off x="1372680" y="4459099"/>
        <a:ext cx="5424994" cy="1188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27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5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8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74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8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9F5021-C4C1-4E3E-A0B5-5E0E8F301B5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2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8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9F5021-C4C1-4E3E-A0B5-5E0E8F301B5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81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2565-E866-6FD4-3E03-79C915E01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Monte Carlo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3B7EA-B351-D5C6-4B56-75ADC9ED0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4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A7381-E585-3F26-1883-EB9DB939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Metropolis 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4A090-EBCC-52DD-8A08-4FCFB51AB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en-US" sz="2200" dirty="0"/>
                  <a:t>This is a Markov Chain Monte Carlo (MCMC) technique for drawing from unknown or arbitrary probability distributions</a:t>
                </a:r>
              </a:p>
              <a:p>
                <a:r>
                  <a:rPr lang="en-US" sz="2200" dirty="0"/>
                  <a:t>Called Markov Chain because this produces a “random walk” of numbers that converge to a probability distribution</a:t>
                </a:r>
              </a:p>
              <a:p>
                <a:r>
                  <a:rPr lang="en-US" sz="2200" dirty="0"/>
                  <a:t>Steps: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Start at an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Generate a new candidate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Calculate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Generate a uniform random number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200" dirty="0"/>
              </a:p>
              <a:p>
                <a:pPr marL="749808" lvl="1" indent="-457200">
                  <a:buFont typeface="+mj-lt"/>
                  <a:buAutoNum type="alphaLcParenR"/>
                </a:pPr>
                <a:r>
                  <a:rPr lang="en-US" sz="2200" dirty="0"/>
                  <a:t>Accept if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200" dirty="0"/>
              </a:p>
              <a:p>
                <a:pPr marL="749808" lvl="1" indent="-457200">
                  <a:buFont typeface="+mj-lt"/>
                  <a:buAutoNum type="alphaLcParenR"/>
                </a:pPr>
                <a:r>
                  <a:rPr lang="en-US" sz="2200" b="0" dirty="0"/>
                  <a:t>Reject if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200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Repeat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4A090-EBCC-52DD-8A08-4FCFB51AB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  <a:blipFill>
                <a:blip r:embed="rId2"/>
                <a:stretch>
                  <a:fillRect l="-2757" t="-3452" r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34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7DB3-3E5F-CDFB-0A37-096FC707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Rejection vs Metropolis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EC187-5E13-4B72-95CC-C621A182E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Rejection works well…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9427E-7171-FBFC-2EBC-FA77DD460F6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there is a known bounding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If the exact proposal function is available</a:t>
                </a:r>
              </a:p>
              <a:p>
                <a:r>
                  <a:rPr lang="en-US" dirty="0"/>
                  <a:t>If M is not too large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9427E-7171-FBFC-2EBC-FA77DD460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235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A8E46-2026-091D-034A-C6FD4FCB1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Metropolis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916DB1-A756-E840-BFC8-797D05E7885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Is more efficient for high-dimensional problems</a:t>
                </a:r>
              </a:p>
              <a:p>
                <a:r>
                  <a:rPr lang="en-US" dirty="0"/>
                  <a:t>Produces a chain of values instead of independent draws</a:t>
                </a:r>
              </a:p>
              <a:p>
                <a:r>
                  <a:rPr lang="en-US" dirty="0"/>
                  <a:t>Works well when the normalization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unknown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916DB1-A756-E840-BFC8-797D05E78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235" t="-2041" r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62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21A798A-9F74-16F5-ED03-8738B31D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rgbClr val="51633B"/>
                </a:solidFill>
              </a:rPr>
              <a:t>Monte Carlo Integration</a:t>
            </a:r>
          </a:p>
        </p:txBody>
      </p:sp>
      <p:pic>
        <p:nvPicPr>
          <p:cNvPr id="10" name="Picture 9" descr="Window view of the sea">
            <a:extLst>
              <a:ext uri="{FF2B5EF4-FFF2-40B4-BE49-F238E27FC236}">
                <a16:creationId xmlns:a16="http://schemas.microsoft.com/office/drawing/2014/main" id="{ABED4E85-5022-AB90-E9F2-0762A7A2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233" r="16377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3EC15CF-7358-DC90-29D5-8216F2DBE1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1601" y="2198914"/>
                <a:ext cx="6368142" cy="367018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Monte Carlo Integration is a technique of numerical integration that uses random sampling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Uses random function evaluations to estimate integral</a:t>
                </a:r>
              </a:p>
              <a:p>
                <a:r>
                  <a:rPr lang="en-US" sz="2800" dirty="0"/>
                  <a:t>Works well in higher dimensional spaces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3EC15CF-7358-DC90-29D5-8216F2DBE1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601" y="2198914"/>
                <a:ext cx="6368142" cy="3670180"/>
              </a:xfrm>
              <a:blipFill>
                <a:blip r:embed="rId3"/>
                <a:stretch>
                  <a:fillRect l="-1914" t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32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A9338-FA0D-36CB-50CE-95374E9B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Importance Sampling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D5ACE4-1DC8-D316-806F-49C748B65E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Importance sampling is a technique that produces random draws in the most important parts of the problem</a:t>
                </a:r>
              </a:p>
              <a:p>
                <a:r>
                  <a:rPr lang="en-US" sz="2400" dirty="0"/>
                  <a:t>Goal is to reduce variance in Monte Carlo integrations</a:t>
                </a:r>
              </a:p>
              <a:p>
                <a:r>
                  <a:rPr lang="en-US" sz="2400" dirty="0"/>
                  <a:t>Weighted integration formula: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=∫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Choice for g(x) does impact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D5ACE4-1DC8-D316-806F-49C748B65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  <a:blipFill>
                <a:blip r:embed="rId2"/>
                <a:stretch>
                  <a:fillRect l="-1521" r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489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D7CF7-8E59-9CE9-4AE6-EF728B1E3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Applications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4395C6-5A8A-B91F-8C0B-CED18013B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11757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40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city next to a body of water&#10;&#10;AI-generated content may be incorrect.">
            <a:extLst>
              <a:ext uri="{FF2B5EF4-FFF2-40B4-BE49-F238E27FC236}">
                <a16:creationId xmlns:a16="http://schemas.microsoft.com/office/drawing/2014/main" id="{360B091F-0C39-3505-C7A1-4D641EFAD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E0153F-9015-419B-A6CF-89D70D5A9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C6B0E9A-FB0A-C7DE-D92D-91DC4BE3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Monte Carlo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A220-B3FA-F948-81D2-ACEEDC5F2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Any method which solves a problem by generating suitable random numbers and observing that fraction of the numbers obeying some property or properties. </a:t>
            </a:r>
          </a:p>
          <a:p>
            <a:r>
              <a:rPr lang="en-US" dirty="0">
                <a:solidFill>
                  <a:schemeClr val="tx1"/>
                </a:solidFill>
              </a:rPr>
              <a:t>The method is useful for obtaining numerical solutions to problems which are too complicated to solve analytically.</a:t>
            </a:r>
          </a:p>
          <a:p>
            <a:r>
              <a:rPr lang="en-US" dirty="0">
                <a:solidFill>
                  <a:schemeClr val="tx1"/>
                </a:solidFill>
              </a:rPr>
              <a:t>So, we better know how to draw random numbers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0D743-B1D4-4E51-9DA7-C7D5DFB38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AA9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9E85A-4471-4765-8CC6-CC72735E6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95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87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ED5F9-F9B3-5010-2432-B077EC11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616237"/>
                </a:solidFill>
              </a:rPr>
              <a:t>Roadmap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896169EA-F9FA-C1AD-7D44-AA246197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96" r="34463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741F-F2D5-FA4D-097D-3E04D9FDC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sz="2800" dirty="0"/>
              <a:t>Topics for this Section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Random number generators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Rejection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Metropolis algorithm</a:t>
            </a:r>
            <a:br>
              <a:rPr lang="en-US" dirty="0"/>
            </a:br>
            <a:r>
              <a:rPr lang="en-US" dirty="0"/>
              <a:t>--------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Monte Carlo Integration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Importance Sampling</a:t>
            </a:r>
          </a:p>
        </p:txBody>
      </p:sp>
    </p:spTree>
    <p:extLst>
      <p:ext uri="{BB962C8B-B14F-4D97-AF65-F5344CB8AC3E}">
        <p14:creationId xmlns:p14="http://schemas.microsoft.com/office/powerpoint/2010/main" val="309188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05F39-F006-69A5-02F6-F7068BBA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Random Number Generators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761F-D414-03B3-663D-E775012E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Random number generators allow the user to draw </a:t>
            </a:r>
            <a:r>
              <a:rPr lang="en-US" sz="2400" i="1" dirty="0"/>
              <a:t>pseudo</a:t>
            </a:r>
            <a:r>
              <a:rPr lang="en-US" sz="2400" dirty="0"/>
              <a:t> random numbers from known distributions, </a:t>
            </a:r>
            <a:r>
              <a:rPr lang="en-US" sz="2400" i="1" dirty="0"/>
              <a:t>P(x)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Uniform</a:t>
            </a:r>
          </a:p>
          <a:p>
            <a:pPr lvl="1"/>
            <a:r>
              <a:rPr lang="en-US" sz="2000" dirty="0"/>
              <a:t>Gaussian (Normal)</a:t>
            </a:r>
          </a:p>
          <a:p>
            <a:pPr lvl="1"/>
            <a:r>
              <a:rPr lang="en-US" sz="2000" dirty="0"/>
              <a:t>Exponential</a:t>
            </a:r>
          </a:p>
          <a:p>
            <a:r>
              <a:rPr lang="en-US" sz="2400" dirty="0"/>
              <a:t>Randomness can be a tool to solve deterministic problems</a:t>
            </a:r>
          </a:p>
          <a:p>
            <a:r>
              <a:rPr lang="en-US" sz="2400" dirty="0"/>
              <a:t>For example, simulating thermal fluctuations is essential to accurately modeling systems in statistical mechanics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B311D0C-3C30-85A5-30FD-23929EC38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7EA9DC-5204-0F29-B717-17B62ED4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LCGs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DFD14F-BC8D-5D13-3E2A-821C43675F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192" y="2362646"/>
            <a:ext cx="5451627" cy="181266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2AC1E-01C3-3109-D95B-74D633098D9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11684" y="2198914"/>
                <a:ext cx="5127172" cy="3670180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dirty="0"/>
                  <a:t>Every random number generator produces </a:t>
                </a:r>
                <a:r>
                  <a:rPr lang="en-US" b="1" i="1" dirty="0"/>
                  <a:t>pseudorandom</a:t>
                </a:r>
                <a:r>
                  <a:rPr lang="en-US" dirty="0"/>
                  <a:t> numbers and thus needs a “starting point” – </a:t>
                </a:r>
                <a:r>
                  <a:rPr lang="en-US" i="1" dirty="0"/>
                  <a:t>a seed</a:t>
                </a:r>
                <a:endParaRPr lang="en-US" dirty="0"/>
              </a:p>
              <a:p>
                <a:r>
                  <a:rPr lang="en-US" dirty="0"/>
                  <a:t>The most </a:t>
                </a:r>
                <a:r>
                  <a:rPr lang="en-US" i="1" dirty="0"/>
                  <a:t>basic</a:t>
                </a:r>
                <a:r>
                  <a:rPr lang="en-US" dirty="0"/>
                  <a:t> generator is the </a:t>
                </a:r>
                <a:r>
                  <a:rPr lang="en-US" i="1" dirty="0"/>
                  <a:t>Linear Congruential Random Number Generator</a:t>
                </a:r>
              </a:p>
              <a:p>
                <a:endParaRPr lang="en-US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'seed' being </a:t>
                </a:r>
                <a:r>
                  <a:rPr lang="en-US" i="1" dirty="0"/>
                  <a:t>x. </a:t>
                </a:r>
                <a:r>
                  <a:rPr lang="en-US" dirty="0"/>
                  <a:t>The numbers</a:t>
                </a:r>
                <a:r>
                  <a:rPr lang="en-US" i="1" dirty="0"/>
                  <a:t> c, a,</a:t>
                </a:r>
                <a:r>
                  <a:rPr lang="en-US" dirty="0"/>
                  <a:t> and </a:t>
                </a:r>
                <a:r>
                  <a:rPr lang="en-US" i="1" dirty="0"/>
                  <a:t>m</a:t>
                </a:r>
                <a:r>
                  <a:rPr lang="en-US" dirty="0"/>
                  <a:t> being parameters.</a:t>
                </a:r>
              </a:p>
              <a:p>
                <a:r>
                  <a:rPr lang="en-US" dirty="0"/>
                  <a:t>Optimal parameters set by Hull-Dobell Theorem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2AC1E-01C3-3109-D95B-74D633098D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11684" y="2198914"/>
                <a:ext cx="5127172" cy="3670180"/>
              </a:xfrm>
              <a:blipFill>
                <a:blip r:embed="rId3"/>
                <a:stretch>
                  <a:fillRect l="-1308" t="-1827" r="-1308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0D1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0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8271-78A1-70C5-E2C3-7CCF2110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LCGs/PRNGs 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07BBD-5C9B-A0CD-921C-FC484E71B0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Short Cycle – poor choices of parameters can result in short periods</a:t>
            </a:r>
          </a:p>
          <a:p>
            <a:r>
              <a:rPr lang="en-US" dirty="0"/>
              <a:t>Correlations – some parameters lead to correlated numbers skewing scientific results</a:t>
            </a:r>
          </a:p>
          <a:p>
            <a:r>
              <a:rPr lang="en-US" dirty="0"/>
              <a:t>Determinism – knowing one number can revel the entire sequence</a:t>
            </a:r>
          </a:p>
        </p:txBody>
      </p:sp>
      <p:pic>
        <p:nvPicPr>
          <p:cNvPr id="6" name="Content Placeholder 5" descr="An abstract blue pattern with numbers">
            <a:extLst>
              <a:ext uri="{FF2B5EF4-FFF2-40B4-BE49-F238E27FC236}">
                <a16:creationId xmlns:a16="http://schemas.microsoft.com/office/drawing/2014/main" id="{7C43BFA2-E6A7-5FCF-0080-180A308B6D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06204"/>
            <a:ext cx="4937125" cy="3702843"/>
          </a:xfrm>
        </p:spPr>
      </p:pic>
    </p:spTree>
    <p:extLst>
      <p:ext uri="{BB962C8B-B14F-4D97-AF65-F5344CB8AC3E}">
        <p14:creationId xmlns:p14="http://schemas.microsoft.com/office/powerpoint/2010/main" val="63181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B689C-72CF-1E6B-AA1A-A08EA3A1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Non-Uniform Random Numbers</a:t>
            </a:r>
          </a:p>
        </p:txBody>
      </p:sp>
      <p:pic>
        <p:nvPicPr>
          <p:cNvPr id="6" name="Content Placeholder 5" descr="A blue and green graph&#10;&#10;AI-generated content may be incorrect.">
            <a:extLst>
              <a:ext uri="{FF2B5EF4-FFF2-40B4-BE49-F238E27FC236}">
                <a16:creationId xmlns:a16="http://schemas.microsoft.com/office/drawing/2014/main" id="{558C7CC2-2A16-5FA7-13DD-9606BEA1FD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872138"/>
            <a:ext cx="6909801" cy="285029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B2305-A8CE-4C69-463E-FC7F2D17060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859485" y="2198914"/>
                <a:ext cx="3690257" cy="3670180"/>
              </a:xfrm>
            </p:spPr>
            <p:txBody>
              <a:bodyPr vert="horz" lIns="0" tIns="45720" rIns="0" bIns="45720" rtlCol="0">
                <a:normAutofit lnSpcReduction="10000"/>
              </a:bodyPr>
              <a:lstStyle/>
              <a:p>
                <a:r>
                  <a:rPr lang="en-US" dirty="0"/>
                  <a:t>You can draw from any probability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by drawing from a uniform distribution by transforming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the functional result of integrating the probability distribution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And x is drawn from a uniform distribution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B2305-A8CE-4C69-463E-FC7F2D1706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859485" y="2198914"/>
                <a:ext cx="3690257" cy="3670180"/>
              </a:xfrm>
              <a:blipFill>
                <a:blip r:embed="rId3"/>
                <a:stretch>
                  <a:fillRect l="-12706" t="-2492" r="-5446" b="-5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02CE8509-9E93-4D74-BF24-661F111C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1F7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E8BA98-E13C-403B-AC96-75E203799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5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6E60A-BD9B-0188-81D4-D518AC90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Box-Muller</a:t>
            </a:r>
            <a:endParaRPr lang="en-US" dirty="0"/>
          </a:p>
        </p:txBody>
      </p:sp>
      <p:pic>
        <p:nvPicPr>
          <p:cNvPr id="6" name="Content Placeholder 5" descr="A graph of a function&#10;&#10;AI-generated content may be incorrect.">
            <a:extLst>
              <a:ext uri="{FF2B5EF4-FFF2-40B4-BE49-F238E27FC236}">
                <a16:creationId xmlns:a16="http://schemas.microsoft.com/office/drawing/2014/main" id="{7B8FD61B-C664-EAF3-A80F-181E5692FA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935E-4E7D-6AD2-0421-251F2805E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 is a random number sampling method for generating pairs of </a:t>
            </a:r>
          </a:p>
          <a:p>
            <a:pPr lvl="1"/>
            <a:r>
              <a:rPr lang="en-US" dirty="0"/>
              <a:t>Independent</a:t>
            </a:r>
          </a:p>
          <a:p>
            <a:pPr lvl="1"/>
            <a:r>
              <a:rPr lang="en-US" dirty="0"/>
              <a:t>normally distributed (zero expectation, unit variance)</a:t>
            </a:r>
          </a:p>
          <a:p>
            <a:r>
              <a:rPr lang="en-US" dirty="0"/>
              <a:t> random numbers, given a source of uniformly distributed random numbers.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7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85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6CE1-2A3B-BA8F-ADD5-C3E857F0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Rejection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B008A-57C5-89F1-77D5-1AA13A08B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3967237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Rejection sampling plays a role when trying to draw numbers from a complex probability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whose normalization constant cannot be found</a:t>
                </a:r>
                <a:endParaRPr lang="en-US" i="1" dirty="0"/>
              </a:p>
              <a:p>
                <a:r>
                  <a:rPr lang="en-US" i="1" dirty="0"/>
                  <a:t>Von Neumann rejection sampling</a:t>
                </a:r>
                <a:r>
                  <a:rPr lang="en-US" dirty="0"/>
                  <a:t> is a method for generating arbitrary distributions.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Find a curve (comparison function)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has finite area and lies above your desired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Generate a random number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a uniform random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we accept the value, otherwise we reject and repeat</a:t>
                </a:r>
              </a:p>
              <a:p>
                <a:pPr marL="0" indent="0">
                  <a:buNone/>
                </a:pPr>
                <a:r>
                  <a:rPr lang="en-US" dirty="0"/>
                  <a:t>The probability of accepting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accp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ensures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B008A-57C5-89F1-77D5-1AA13A08B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3967237"/>
              </a:xfrm>
              <a:blipFill>
                <a:blip r:embed="rId2"/>
                <a:stretch>
                  <a:fillRect l="-1576" t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5620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325</TotalTime>
  <Words>699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Cambria Math</vt:lpstr>
      <vt:lpstr>Retrospect</vt:lpstr>
      <vt:lpstr>Monte Carlo Methods</vt:lpstr>
      <vt:lpstr>Monte Carlo Methods</vt:lpstr>
      <vt:lpstr>Roadmap</vt:lpstr>
      <vt:lpstr>Random Number Generators</vt:lpstr>
      <vt:lpstr>LCGs</vt:lpstr>
      <vt:lpstr>Limitations on LCGs/PRNGs in general</vt:lpstr>
      <vt:lpstr>Non-Uniform Random Numbers</vt:lpstr>
      <vt:lpstr>Box-Muller</vt:lpstr>
      <vt:lpstr>Rejection Sampling</vt:lpstr>
      <vt:lpstr>Metropolis Algorithm</vt:lpstr>
      <vt:lpstr>Rejection vs Metropolis</vt:lpstr>
      <vt:lpstr>Monte Carlo Integration</vt:lpstr>
      <vt:lpstr>Importance Sampling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Kelley, Tom</dc:creator>
  <cp:lastModifiedBy>Kelley, Tom</cp:lastModifiedBy>
  <cp:revision>5</cp:revision>
  <dcterms:created xsi:type="dcterms:W3CDTF">2025-03-16T19:12:15Z</dcterms:created>
  <dcterms:modified xsi:type="dcterms:W3CDTF">2025-03-18T15:21:43Z</dcterms:modified>
</cp:coreProperties>
</file>