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sldIdLst>
    <p:sldId id="256" r:id="rId2"/>
    <p:sldId id="257" r:id="rId3"/>
    <p:sldId id="266" r:id="rId4"/>
    <p:sldId id="258" r:id="rId5"/>
    <p:sldId id="268" r:id="rId6"/>
    <p:sldId id="260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4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9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445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83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4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3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38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37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258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87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602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9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C781-15C6-4276-880C-5F0E014313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Differential Equations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BCCA8-D015-4BF5-9BD2-9723176F7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04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54FE7-E487-43C9-B84B-AE33C00A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Differential Equations in Physics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FC917-3453-480F-A4AA-D0D7E17A7E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Exponential decay/growth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Simple Harmonic Motion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Damped, driven Harmonic Motion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Projectile motion with Air 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76D0C1-F2CF-47BA-B9A3-591D18F6786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976D0C1-F2CF-47BA-B9A3-591D18F67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8306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690B-0AF3-491C-8742-7E30C934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Euler’s Method (1</a:t>
            </a:r>
            <a:r>
              <a:rPr lang="en-US" baseline="30000" dirty="0"/>
              <a:t>st</a:t>
            </a:r>
            <a:r>
              <a:rPr lang="en-US" dirty="0"/>
              <a:t> Order Runge-</a:t>
            </a:r>
            <a:r>
              <a:rPr lang="en-US"/>
              <a:t>Kutta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92E9-91AB-47E2-94ED-828B867BE63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335805" y="2180496"/>
                <a:ext cx="5275001" cy="404568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Basic Method for solving a differential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Given an initia</a:t>
                </a:r>
                <a:r>
                  <a:rPr lang="en-US" dirty="0"/>
                  <a:t>l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, we can find the next step in the 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b="0" i="1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)+⋯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But we ignored all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terms in the expansion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1B92E9-91AB-47E2-94ED-828B867BE6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335805" y="2180496"/>
                <a:ext cx="5275001" cy="4045683"/>
              </a:xfrm>
              <a:blipFill>
                <a:blip r:embed="rId3"/>
                <a:stretch>
                  <a:fillRect l="-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F84D8623-3F90-42F4-840A-B380E15081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7225" y="2610891"/>
            <a:ext cx="4962525" cy="314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43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1411-A197-4B65-BBE2-61339722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Runge </a:t>
            </a:r>
            <a:r>
              <a:rPr lang="en-US" dirty="0" err="1"/>
              <a:t>Kutta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1FA45-5E51-4598-8A95-D69DB7E85B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second order </a:t>
                </a:r>
                <a:r>
                  <a:rPr lang="en-US" i="1" dirty="0"/>
                  <a:t>Runge-</a:t>
                </a:r>
                <a:r>
                  <a:rPr lang="en-US" i="1" dirty="0" err="1"/>
                  <a:t>Kutta</a:t>
                </a:r>
                <a:r>
                  <a:rPr lang="en-US" i="1" dirty="0"/>
                  <a:t> method </a:t>
                </a:r>
                <a:r>
                  <a:rPr lang="en-US" dirty="0"/>
                  <a:t>improves on the error of the first order by considering the slope at the midpoint of the step </a:t>
                </a:r>
                <a:r>
                  <a:rPr lang="en-US" i="1" dirty="0"/>
                  <a:t>h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Consider: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Taylor expand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 we can derive a similar expression for </a:t>
                </a:r>
                <a:r>
                  <a:rPr lang="en-US" i="1" dirty="0"/>
                  <a:t>y(t),</a:t>
                </a: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Taking the difference of the two expression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1FA45-5E51-4598-8A95-D69DB7E85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  <a:blipFill>
                <a:blip r:embed="rId2"/>
                <a:stretch>
                  <a:fillRect l="-858" t="-2262" r="-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6528284-D65A-4A76-9D9E-AFC306C48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225" y="2674292"/>
            <a:ext cx="3305175" cy="30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56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81411-A197-4B65-BBE2-61339722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Runge </a:t>
            </a:r>
            <a:r>
              <a:rPr lang="en-US" dirty="0" err="1"/>
              <a:t>Kutta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1FA45-5E51-4598-8A95-D69DB7E85B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The second order </a:t>
                </a:r>
                <a:r>
                  <a:rPr lang="en-US" i="1" dirty="0"/>
                  <a:t>Runge-</a:t>
                </a:r>
                <a:r>
                  <a:rPr lang="en-US" i="1" dirty="0" err="1"/>
                  <a:t>Kutta</a:t>
                </a:r>
                <a:r>
                  <a:rPr lang="en-US" i="1" dirty="0"/>
                  <a:t> method </a:t>
                </a:r>
                <a:r>
                  <a:rPr lang="en-US" dirty="0"/>
                  <a:t>has a problem: you need to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- </a:t>
                </a:r>
                <a:r>
                  <a:rPr lang="en-US" dirty="0">
                    <a:solidFill>
                      <a:srgbClr val="C00000"/>
                    </a:solidFill>
                  </a:rPr>
                  <a:t>Use Euler’s method to estimate it!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complete method then takes three steps to estimate the next step in the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E1FA45-5E51-4598-8A95-D69DB7E85B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  <a:blipFill>
                <a:blip r:embed="rId3"/>
                <a:stretch>
                  <a:fillRect l="-343" t="-905" r="-1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36528284-D65A-4A76-9D9E-AFC306C48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7225" y="2674292"/>
            <a:ext cx="3305175" cy="302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4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847E-2601-424E-844B-085A636E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4</a:t>
            </a:r>
            <a:r>
              <a:rPr lang="en-US" baseline="30000" dirty="0"/>
              <a:t>th</a:t>
            </a:r>
            <a:r>
              <a:rPr lang="en-US" dirty="0"/>
              <a:t> order Runge </a:t>
            </a:r>
            <a:r>
              <a:rPr lang="en-US" dirty="0" err="1"/>
              <a:t>Kutta</a:t>
            </a:r>
            <a:r>
              <a:rPr lang="en-US" dirty="0"/>
              <a:t> (the sweet Spot)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C7885A-C1E4-4691-BABA-7A6215B6F2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dirty="0"/>
                  <a:t>Higher order Runge-</a:t>
                </a:r>
                <a:r>
                  <a:rPr lang="en-US" dirty="0" err="1"/>
                  <a:t>Kutta</a:t>
                </a:r>
                <a:r>
                  <a:rPr lang="en-US" dirty="0"/>
                  <a:t> Methods require more and more calculations</a:t>
                </a:r>
              </a:p>
              <a:p>
                <a:r>
                  <a:rPr lang="en-US" dirty="0"/>
                  <a:t>The Sweet spot of ODE solvers is considered the 4</a:t>
                </a:r>
                <a:r>
                  <a:rPr lang="en-US" baseline="30000" dirty="0"/>
                  <a:t>th </a:t>
                </a:r>
                <a:r>
                  <a:rPr lang="en-US" dirty="0"/>
                  <a:t>order Runge-</a:t>
                </a:r>
                <a:r>
                  <a:rPr lang="en-US" dirty="0" err="1"/>
                  <a:t>Kutta</a:t>
                </a:r>
                <a:r>
                  <a:rPr lang="en-US" dirty="0"/>
                  <a:t> method:</a:t>
                </a:r>
              </a:p>
              <a:p>
                <a:pPr lvl="1"/>
                <a:r>
                  <a:rPr lang="en-US" dirty="0"/>
                  <a:t>Finds the slope at 4 points and takes a weighted average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Iterates through a number of steps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C7885A-C1E4-4691-BABA-7A6215B6F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05325" y="2180496"/>
                <a:ext cx="7105481" cy="4045683"/>
              </a:xfrm>
              <a:blipFill>
                <a:blip r:embed="rId2"/>
                <a:stretch>
                  <a:fillRect t="-1659" b="-4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CD48F0E6-3871-4133-86E5-9F673B43181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7225" y="2946225"/>
            <a:ext cx="3305175" cy="24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8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A705-EC70-4F3E-A9B3-2B1CFE420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accurate are These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73E124A-4658-48B4-A031-A073859725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Nth </a:t>
                </a:r>
                <a:r>
                  <a:rPr lang="en-US" dirty="0"/>
                  <a:t>order Runge-</a:t>
                </a:r>
                <a:r>
                  <a:rPr lang="en-US" dirty="0" err="1"/>
                  <a:t>Kutta</a:t>
                </a:r>
                <a:r>
                  <a:rPr lang="en-US" dirty="0"/>
                  <a:t> method have an error on the order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Euler’s Method -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order Runge-</a:t>
                </a:r>
                <a:r>
                  <a:rPr lang="en-US" dirty="0" err="1"/>
                  <a:t>Kutta</a:t>
                </a:r>
                <a:r>
                  <a:rPr lang="en-US" dirty="0"/>
                  <a:t> AKA Midpoint Method (2</a:t>
                </a:r>
                <a:r>
                  <a:rPr lang="en-US" baseline="30000" dirty="0"/>
                  <a:t>nd</a:t>
                </a:r>
                <a:r>
                  <a:rPr lang="en-US" dirty="0"/>
                  <a:t> order)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4</a:t>
                </a:r>
                <a:r>
                  <a:rPr lang="en-US" baseline="30000" dirty="0"/>
                  <a:t>th</a:t>
                </a:r>
                <a:r>
                  <a:rPr lang="en-US" dirty="0"/>
                  <a:t> order Runge-</a:t>
                </a:r>
                <a:r>
                  <a:rPr lang="en-US" dirty="0" err="1"/>
                  <a:t>Kutta</a:t>
                </a:r>
                <a:r>
                  <a:rPr lang="en-US" dirty="0"/>
                  <a:t> 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/>
                    </a:solidFill>
                  </a:rPr>
                  <a:t>“Then we want the smallest step possible, right?”</a:t>
                </a:r>
              </a:p>
              <a:p>
                <a:r>
                  <a:rPr lang="en-US" dirty="0"/>
                  <a:t>Well, do we know the answer to this yet??</a:t>
                </a:r>
                <a:endParaRPr lang="en-US" i="1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73E124A-4658-48B4-A031-A0738597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720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547B-82DE-47CE-A998-1BA1D01C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Newton’s Heating/Cooling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43537-6BAF-4A51-B6C4-02685A3293A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335805" y="2180496"/>
                <a:ext cx="5275001" cy="4045683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This is an early model in thermodynamics that states the rate of cooling/heating of a body is proportional to the difference in temperatures of that body and its environment: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𝑑𝑇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lang="en-US" b="0" i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𝑒𝑛𝑣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i="1" dirty="0"/>
                  <a:t>A</a:t>
                </a:r>
                <a:r>
                  <a:rPr lang="en-US" dirty="0"/>
                  <a:t> = the area of the body</a:t>
                </a:r>
              </a:p>
              <a:p>
                <a:r>
                  <a:rPr lang="en-US" i="1" dirty="0"/>
                  <a:t>C</a:t>
                </a:r>
                <a:r>
                  <a:rPr lang="en-US" dirty="0"/>
                  <a:t> = heat capacity</a:t>
                </a:r>
              </a:p>
              <a:p>
                <a:r>
                  <a:rPr lang="en-US" i="1" dirty="0"/>
                  <a:t>h</a:t>
                </a:r>
                <a:r>
                  <a:rPr lang="en-US" dirty="0"/>
                  <a:t> = heat transfer coefficient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43537-6BAF-4A51-B6C4-02685A3293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335805" y="2180496"/>
                <a:ext cx="5275001" cy="4045683"/>
              </a:xfrm>
              <a:blipFill>
                <a:blip r:embed="rId3"/>
                <a:stretch>
                  <a:fillRect l="-924" r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CE43261B-0EAE-4922-B360-3879AF8E88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4"/>
          <a:srcRect t="8787" r="3" b="11149"/>
          <a:stretch/>
        </p:blipFill>
        <p:spPr>
          <a:xfrm>
            <a:off x="657225" y="2361056"/>
            <a:ext cx="4962525" cy="36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14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8A61-8992-4C7F-BD5A-3D431B34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Stiff equations</a:t>
            </a:r>
          </a:p>
        </p:txBody>
      </p:sp>
      <p:pic>
        <p:nvPicPr>
          <p:cNvPr id="8" name="Content Placeholder 7" descr="A close up of a map&#10;&#10;Description generated with high confidence">
            <a:extLst>
              <a:ext uri="{FF2B5EF4-FFF2-40B4-BE49-F238E27FC236}">
                <a16:creationId xmlns:a16="http://schemas.microsoft.com/office/drawing/2014/main" id="{25FBCC1A-A551-4F97-BE64-AB1F3EDAA1B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6963" y="2005608"/>
            <a:ext cx="4938712" cy="370403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B1DE5D-D463-4245-8CDA-A3D7CC7ABBB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u="sng" dirty="0">
                    <a:solidFill>
                      <a:schemeClr val="accent2"/>
                    </a:solidFill>
                  </a:rPr>
                  <a:t>Stiff equations </a:t>
                </a:r>
                <a:r>
                  <a:rPr lang="en-US" sz="2000" dirty="0"/>
                  <a:t>are differential equation for which certain numerical methods for solving the equation are numerically unstable, unless the step size is taken to be extremely small. </a:t>
                </a:r>
              </a:p>
              <a:p>
                <a:r>
                  <a:rPr lang="en-US" sz="2000" dirty="0"/>
                  <a:t>The equations include some terms that can lead to </a:t>
                </a:r>
                <a:r>
                  <a:rPr lang="en-US" sz="2000" b="1" dirty="0"/>
                  <a:t>rapid variation </a:t>
                </a:r>
                <a:r>
                  <a:rPr lang="en-US" sz="2000" dirty="0"/>
                  <a:t>in the solution.</a:t>
                </a:r>
              </a:p>
              <a:p>
                <a:pPr marL="0" indent="0">
                  <a:buNone/>
                </a:pPr>
                <a:r>
                  <a:rPr lang="en-US" sz="2000" dirty="0"/>
                  <a:t>Example – van der Pol oscillator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Exhibits stiff equation attributes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B1DE5D-D463-4245-8CDA-A3D7CC7AB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124" r="-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31B0A47-198F-4021-B7EC-C8D626682E7A}"/>
              </a:ext>
            </a:extLst>
          </p:cNvPr>
          <p:cNvSpPr txBox="1"/>
          <p:nvPr/>
        </p:nvSpPr>
        <p:spPr>
          <a:xfrm>
            <a:off x="1837480" y="5861050"/>
            <a:ext cx="3877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 to van der Pol oscillator</a:t>
            </a:r>
          </a:p>
        </p:txBody>
      </p:sp>
    </p:spTree>
    <p:extLst>
      <p:ext uri="{BB962C8B-B14F-4D97-AF65-F5344CB8AC3E}">
        <p14:creationId xmlns:p14="http://schemas.microsoft.com/office/powerpoint/2010/main" val="3077514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1700</TotalTime>
  <Words>651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Cambria Math</vt:lpstr>
      <vt:lpstr>Retrospect</vt:lpstr>
      <vt:lpstr>Differential Equations Methods</vt:lpstr>
      <vt:lpstr>Differential Equations in Physics</vt:lpstr>
      <vt:lpstr>Euler’s Method (1st Order Runge-Kutta)</vt:lpstr>
      <vt:lpstr>2nd order Runge Kutta</vt:lpstr>
      <vt:lpstr>2nd order Runge Kutta</vt:lpstr>
      <vt:lpstr>4th order Runge Kutta (the sweet Spot)</vt:lpstr>
      <vt:lpstr>How accurate are These methods</vt:lpstr>
      <vt:lpstr>Newton’s Heating/Cooling Law</vt:lpstr>
      <vt:lpstr>Stiff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Ordinary Differential Equations in MATLAB</dc:title>
  <dc:creator>Kelley, Thomas</dc:creator>
  <cp:lastModifiedBy>Kelley, Tom</cp:lastModifiedBy>
  <cp:revision>45</cp:revision>
  <dcterms:created xsi:type="dcterms:W3CDTF">2018-02-11T19:20:59Z</dcterms:created>
  <dcterms:modified xsi:type="dcterms:W3CDTF">2025-02-04T16:45:51Z</dcterms:modified>
</cp:coreProperties>
</file>