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" d="100"/>
          <a:sy n="10" d="100"/>
        </p:scale>
        <p:origin x="84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8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7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5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9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7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1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5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8B0F8D-46A7-4F44-9E9E-8434A2DD59B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D08FF3A-B627-4EBB-B678-7C22EEADAC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EFB1-5699-53FE-36B1-0550626DD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Verlet</a:t>
            </a:r>
            <a:r>
              <a:rPr lang="en-US" dirty="0"/>
              <a:t>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926D9-7553-797E-5733-F6DED5298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37EF2B-4BB1-ACA8-BD30-011E18962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Verlet</a:t>
            </a:r>
            <a:r>
              <a:rPr lang="en-US" dirty="0"/>
              <a:t> algorithms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FCFD80-255A-4B3F-7E84-F13953039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3512" y="642257"/>
            <a:ext cx="6847117" cy="332014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We have seen that many systems require solving their equations of motion numerically</a:t>
            </a:r>
          </a:p>
          <a:p>
            <a:r>
              <a:rPr lang="en-US" dirty="0"/>
              <a:t>Some methods can lead to large errors over time</a:t>
            </a:r>
          </a:p>
          <a:p>
            <a:r>
              <a:rPr lang="en-US"/>
              <a:t>Verlet</a:t>
            </a:r>
            <a:r>
              <a:rPr lang="en-US" dirty="0"/>
              <a:t> and its related methods improve stability, especially for long simulation times</a:t>
            </a:r>
          </a:p>
        </p:txBody>
      </p:sp>
      <p:pic>
        <p:nvPicPr>
          <p:cNvPr id="8" name="Content Placeholder 7" descr="A math equations with black text&#10;&#10;AI-generated content may be incorrect.">
            <a:extLst>
              <a:ext uri="{FF2B5EF4-FFF2-40B4-BE49-F238E27FC236}">
                <a16:creationId xmlns:a16="http://schemas.microsoft.com/office/drawing/2014/main" id="{5E32141F-3940-7A08-A490-348D15D4CE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47" y="3535383"/>
            <a:ext cx="4953553" cy="13112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957A4-902F-9A59-3086-F9B02655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The </a:t>
            </a:r>
            <a:r>
              <a:rPr lang="en-US"/>
              <a:t>Verlet</a:t>
            </a:r>
            <a:r>
              <a:rPr lang="en-US" dirty="0"/>
              <a:t> Algorithm </a:t>
            </a:r>
          </a:p>
        </p:txBody>
      </p:sp>
      <p:pic>
        <p:nvPicPr>
          <p:cNvPr id="6" name="Content Placeholder 5" descr="A calculus formula">
            <a:extLst>
              <a:ext uri="{FF2B5EF4-FFF2-40B4-BE49-F238E27FC236}">
                <a16:creationId xmlns:a16="http://schemas.microsoft.com/office/drawing/2014/main" id="{3C017BA0-7FD7-F2D7-92BF-95BF119D3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8" r="28324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4CA9FC-32C5-6336-36A6-737CDC4E551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A second-order integration method for solving equations of motion</a:t>
                </a:r>
              </a:p>
              <a:p>
                <a:r>
                  <a:rPr lang="en-US" dirty="0"/>
                  <a:t>Uses position information from previous and current times to compute the next step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velocity </a:t>
                </a:r>
                <a:r>
                  <a:rPr lang="en-US" i="1" dirty="0"/>
                  <a:t>may</a:t>
                </a:r>
                <a:r>
                  <a:rPr lang="en-US" dirty="0"/>
                  <a:t> be calculated explicitly,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4CA9FC-32C5-6336-36A6-737CDC4E5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974769" y="2198914"/>
                <a:ext cx="6574973" cy="3670180"/>
              </a:xfrm>
              <a:blipFill>
                <a:blip r:embed="rId3"/>
                <a:stretch>
                  <a:fillRect l="-927" t="-182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9E72-033E-007A-3662-283F29CC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Verlet</a:t>
            </a:r>
            <a:r>
              <a:rPr lang="en-US" dirty="0"/>
              <a:t>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617C3E-B64C-4861-5046-6A86006E8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DE554-90B9-AA5E-9F0F-A5EBB031A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660BE-E001-5A11-7333-B53A151552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Symplectic</a:t>
            </a:r>
            <a:endParaRPr lang="en-US" dirty="0"/>
          </a:p>
          <a:p>
            <a:r>
              <a:rPr lang="en-US" dirty="0"/>
              <a:t>Time-reservable</a:t>
            </a:r>
          </a:p>
          <a:p>
            <a:r>
              <a:rPr lang="en-US" dirty="0"/>
              <a:t>second-order accuracy</a:t>
            </a:r>
          </a:p>
          <a:p>
            <a:r>
              <a:rPr lang="en-US" dirty="0"/>
              <a:t>No explicit velocity storage necessary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06F356-A4A0-E9C8-4893-85A22C778B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Requires storing multiple positions</a:t>
            </a:r>
          </a:p>
          <a:p>
            <a:r>
              <a:rPr lang="en-US" dirty="0"/>
              <a:t>Velocity computation is indirect</a:t>
            </a:r>
          </a:p>
          <a:p>
            <a:r>
              <a:rPr lang="en-US" dirty="0"/>
              <a:t>Position and velocity are decoupled</a:t>
            </a:r>
          </a:p>
        </p:txBody>
      </p:sp>
    </p:spTree>
    <p:extLst>
      <p:ext uri="{BB962C8B-B14F-4D97-AF65-F5344CB8AC3E}">
        <p14:creationId xmlns:p14="http://schemas.microsoft.com/office/powerpoint/2010/main" val="108702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BFEC120-A101-F705-E7C5-F4C6618E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Symplectic</a:t>
            </a:r>
            <a:r>
              <a:rPr lang="en-US" dirty="0"/>
              <a:t> Integration?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0D19BC-A16F-E194-6B89-F710EB215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3200" dirty="0" err="1"/>
              <a:t>Symplectic</a:t>
            </a:r>
            <a:r>
              <a:rPr lang="en-US" sz="3200" dirty="0"/>
              <a:t> integrators preserve phase space volume (</a:t>
            </a:r>
            <a:r>
              <a:rPr lang="en-US" sz="3200" i="1" dirty="0"/>
              <a:t>needed for Hamiltonian systems</a:t>
            </a:r>
            <a:r>
              <a:rPr lang="en-US" sz="3200" dirty="0"/>
              <a:t>)</a:t>
            </a:r>
          </a:p>
          <a:p>
            <a:r>
              <a:rPr lang="en-US" sz="3200" dirty="0"/>
              <a:t>Avoids artificial energy drift</a:t>
            </a:r>
          </a:p>
          <a:p>
            <a:r>
              <a:rPr lang="en-US" sz="3200" dirty="0"/>
              <a:t>Ensures long-terms stability in orbits or molecular dynamics simulations</a:t>
            </a:r>
          </a:p>
        </p:txBody>
      </p:sp>
      <p:pic>
        <p:nvPicPr>
          <p:cNvPr id="10" name="Content Placeholder 9" descr="A graph of a spiraling system&#10;&#10;AI-generated content may be incorrect.">
            <a:extLst>
              <a:ext uri="{FF2B5EF4-FFF2-40B4-BE49-F238E27FC236}">
                <a16:creationId xmlns:a16="http://schemas.microsoft.com/office/drawing/2014/main" id="{B712DC1B-A3B8-AAE5-7916-BD4236882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5" r="6949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6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9CDD8-36A1-6BC2-D165-CAA04734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Velocity </a:t>
            </a:r>
            <a:r>
              <a:rPr lang="en-US"/>
              <a:t>Verlet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D953-7665-ED98-7ACA-330AD2D52C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713512" y="642257"/>
                <a:ext cx="6847117" cy="3320143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dirty="0"/>
                  <a:t>Modification to the calculation that explicitly uses velocity information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/>
              </a:p>
              <a:p>
                <a:r>
                  <a:rPr lang="en-US" dirty="0"/>
                  <a:t>This is still </a:t>
                </a:r>
                <a:r>
                  <a:rPr lang="en-US"/>
                  <a:t>symplectic</a:t>
                </a:r>
                <a:r>
                  <a:rPr lang="en-US" dirty="0"/>
                  <a:t> and second-order accurate</a:t>
                </a:r>
              </a:p>
              <a:p>
                <a:r>
                  <a:rPr lang="en-US" dirty="0"/>
                  <a:t>Avoids needing two previous positions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D953-7665-ED98-7ACA-330AD2D52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13512" y="642257"/>
                <a:ext cx="6847117" cy="3320143"/>
              </a:xfrm>
              <a:blipFill>
                <a:blip r:embed="rId2"/>
                <a:stretch>
                  <a:fillRect l="-890" t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yellow and green squares&#10;&#10;AI-generated content may be incorrect.">
            <a:extLst>
              <a:ext uri="{FF2B5EF4-FFF2-40B4-BE49-F238E27FC236}">
                <a16:creationId xmlns:a16="http://schemas.microsoft.com/office/drawing/2014/main" id="{49A41620-58E8-82F3-44C2-ED23239A43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512" y="4221032"/>
            <a:ext cx="6847117" cy="16261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75DDEB2-8C7E-4057-BACC-E31322D8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FF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18A5EE-3B62-4E05-A9DD-88EB7DD68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35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8104-AB02-3718-042D-129DED31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Leapfrog Integration</a:t>
            </a:r>
          </a:p>
        </p:txBody>
      </p:sp>
      <p:pic>
        <p:nvPicPr>
          <p:cNvPr id="6" name="Content Placeholder 5" descr="A screen shot of a graph&#10;&#10;AI-generated content may be incorrect.">
            <a:extLst>
              <a:ext uri="{FF2B5EF4-FFF2-40B4-BE49-F238E27FC236}">
                <a16:creationId xmlns:a16="http://schemas.microsoft.com/office/drawing/2014/main" id="{6E3B35F6-7956-AE4E-4C48-03D6CC22B0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2213425"/>
            <a:ext cx="5451627" cy="21111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1DAA2-9419-4C5A-9692-F09C7425E0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1900"/>
                  <a:t>Alternative form of verlet where velocity and position update at staggered time steps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900" b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900" b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+1/2</m:t>
                        </m:r>
                      </m:sub>
                    </m:sSub>
                    <m:r>
                      <a:rPr lang="en-US" sz="19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m:rPr>
                        <m:sty m:val="p"/>
                      </m:rPr>
                      <a:rPr lang="en-US" sz="1900" b="0" i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endParaRPr lang="en-US" sz="1900"/>
              </a:p>
              <a:p>
                <a:r>
                  <a:rPr lang="en-US" sz="1900"/>
                  <a:t>The velocity and position updates are intertwined</a:t>
                </a:r>
              </a:p>
              <a:p>
                <a:r>
                  <a:rPr lang="en-US" sz="1900"/>
                  <a:t>This is frequently used in astrophysical and/or molecular simulations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1DAA2-9419-4C5A-9692-F09C7425E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11684" y="2198914"/>
                <a:ext cx="5127172" cy="3670180"/>
              </a:xfrm>
              <a:blipFill>
                <a:blip r:embed="rId3"/>
                <a:stretch>
                  <a:fillRect l="-1189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25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01E31-6845-BB31-22C0-54870E71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Which one should you use?</a:t>
            </a:r>
          </a:p>
        </p:txBody>
      </p:sp>
      <p:pic>
        <p:nvPicPr>
          <p:cNvPr id="6" name="Content Placeholder 5" descr="Question mark on green pastel background">
            <a:extLst>
              <a:ext uri="{FF2B5EF4-FFF2-40B4-BE49-F238E27FC236}">
                <a16:creationId xmlns:a16="http://schemas.microsoft.com/office/drawing/2014/main" id="{71B5C402-2E11-7013-460B-01C0C08315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r="-1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927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487</TotalTime>
  <Words>248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Cambria Math</vt:lpstr>
      <vt:lpstr>Retrospect</vt:lpstr>
      <vt:lpstr>Verlet Algorithms</vt:lpstr>
      <vt:lpstr>Why the Verlet algorithms</vt:lpstr>
      <vt:lpstr>The Verlet Algorithm </vt:lpstr>
      <vt:lpstr>Properties of Verlet Integration</vt:lpstr>
      <vt:lpstr>Symplectic Integration?</vt:lpstr>
      <vt:lpstr>Velocity Verlet Algorithm</vt:lpstr>
      <vt:lpstr>Leapfrog Integration</vt:lpstr>
      <vt:lpstr>Which one should you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4</cp:revision>
  <dcterms:created xsi:type="dcterms:W3CDTF">2025-02-16T23:50:29Z</dcterms:created>
  <dcterms:modified xsi:type="dcterms:W3CDTF">2025-02-18T18:46:50Z</dcterms:modified>
</cp:coreProperties>
</file>