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3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641E34-1018-4836-A881-4D42F343CF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300409-9B41-42BE-99C3-CB718FACB2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48B9-B737-CA6A-C1A1-C0D94D9E1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Mechanics and Schoedinger’s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48D2-8D12-74A1-B42A-40EB0ACE9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6C779-7384-A752-217B-D7066263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How do we calculate Energy?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6FD88-B70E-B288-28FD-50BFCD6F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Quantum World</a:t>
            </a:r>
          </a:p>
        </p:txBody>
      </p:sp>
      <p:pic>
        <p:nvPicPr>
          <p:cNvPr id="8" name="Content Placeholder 7" descr="A black circle with a black dot&#10;&#10;AI-generated content may be incorrect.">
            <a:extLst>
              <a:ext uri="{FF2B5EF4-FFF2-40B4-BE49-F238E27FC236}">
                <a16:creationId xmlns:a16="http://schemas.microsoft.com/office/drawing/2014/main" id="{9A133B96-9596-A97B-4BF0-EE9787CA4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756153"/>
            <a:ext cx="5451627" cy="30256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993E3-B253-F86E-FA91-CE1540D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800" dirty="0"/>
              <a:t>Classical mechanics are deterministic</a:t>
            </a:r>
          </a:p>
          <a:p>
            <a:r>
              <a:rPr lang="en-US" sz="2800" dirty="0"/>
              <a:t>Quantum Mechanics describes the microscopic world in a probabilistic way</a:t>
            </a:r>
          </a:p>
          <a:p>
            <a:r>
              <a:rPr lang="en-US" sz="2800" dirty="0"/>
              <a:t>Wavefunctions describe the state of quantum systems, such as particles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D0A2-D32F-9AC1-66F9-B258AE1D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Wavefunction</a:t>
            </a:r>
          </a:p>
        </p:txBody>
      </p:sp>
      <p:pic>
        <p:nvPicPr>
          <p:cNvPr id="6" name="Content Placeholder 5" descr="A chart of a diagram of a nuclear explosion&#10;&#10;AI-generated content may be incorrect.">
            <a:extLst>
              <a:ext uri="{FF2B5EF4-FFF2-40B4-BE49-F238E27FC236}">
                <a16:creationId xmlns:a16="http://schemas.microsoft.com/office/drawing/2014/main" id="{DFBEEF58-2C31-3DEB-AD1B-5B57BCA10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76" y="640081"/>
            <a:ext cx="5845846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A1FF9-6746-0112-C409-C38382C1B7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 fontScale="92500" lnSpcReduction="10000"/>
              </a:bodyPr>
              <a:lstStyle/>
              <a:p>
                <a:r>
                  <a:rPr lang="en-US" sz="2800" dirty="0"/>
                  <a:t>A complex-valued function</a:t>
                </a:r>
              </a:p>
              <a:p>
                <a:r>
                  <a:rPr lang="en-US" sz="2800" dirty="0"/>
                  <a:t>Contains all measurable information about a system</a:t>
                </a:r>
              </a:p>
              <a:p>
                <a:r>
                  <a:rPr lang="en-US" sz="2800" dirty="0" err="1"/>
                  <a:t>Born’s</a:t>
                </a:r>
                <a:r>
                  <a:rPr lang="en-US" sz="2800" dirty="0"/>
                  <a:t> Interpretation: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represents the probability density</a:t>
                </a:r>
              </a:p>
              <a:p>
                <a:pPr lvl="1"/>
                <a:r>
                  <a:rPr lang="en-US" sz="2400" dirty="0"/>
                  <a:t>Measurements collapse wavefunctions to a definite state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A1FF9-6746-0112-C409-C38382C1B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2970" t="-3488" r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A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2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0744D-37AA-2739-2B83-04AFD2A1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Schroedinger’s</a:t>
            </a:r>
            <a:r>
              <a:rPr lang="en-US" dirty="0"/>
              <a:t> Equation</a:t>
            </a:r>
          </a:p>
        </p:txBody>
      </p:sp>
      <p:pic>
        <p:nvPicPr>
          <p:cNvPr id="7" name="Content Placeholder 6" descr="A mathematical equation with black letters&#10;&#10;AI-generated content may be incorrect.">
            <a:extLst>
              <a:ext uri="{FF2B5EF4-FFF2-40B4-BE49-F238E27FC236}">
                <a16:creationId xmlns:a16="http://schemas.microsoft.com/office/drawing/2014/main" id="{F9F93D0A-A629-4C91-ACF6-1DA5EA555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2" y="2781356"/>
            <a:ext cx="3094997" cy="1740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2167B-A62C-60EE-3E08-B8429BD070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639733" y="1845734"/>
                <a:ext cx="6515947" cy="4422098"/>
              </a:xfrm>
            </p:spPr>
            <p:txBody>
              <a:bodyPr vert="horz" lIns="0" tIns="45720" rIns="0" bIns="45720" rtlCol="0">
                <a:normAutofit fontScale="92500" lnSpcReduction="10000"/>
              </a:bodyPr>
              <a:lstStyle/>
              <a:p>
                <a:r>
                  <a:rPr lang="en-US" sz="2800" dirty="0" err="1"/>
                  <a:t>Schroedinger’s</a:t>
                </a:r>
                <a:r>
                  <a:rPr lang="en-US" sz="2800" dirty="0"/>
                  <a:t> Equation is expressed 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800" b="0" i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800" b="0" i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Which can put in operator terms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US" sz="2800" b="0" i="0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800" b="0" i="0" dirty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Where the Hamiltonian is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800" b="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8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Which other equation looks like this one?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2167B-A62C-60EE-3E08-B8429BD07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39733" y="1845734"/>
                <a:ext cx="6515947" cy="4422098"/>
              </a:xfrm>
              <a:blipFill>
                <a:blip r:embed="rId3"/>
                <a:stretch>
                  <a:fillRect l="-1684" t="-2759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1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55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15EB8-ECE7-DAA1-3BD3-D27F5D9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Free Particle Case (1D)</a:t>
            </a:r>
          </a:p>
        </p:txBody>
      </p:sp>
      <p:pic>
        <p:nvPicPr>
          <p:cNvPr id="6" name="Content Placeholder 5" descr="A grid with a grid and a blue light&#10;&#10;AI-generated content may be incorrect.">
            <a:extLst>
              <a:ext uri="{FF2B5EF4-FFF2-40B4-BE49-F238E27FC236}">
                <a16:creationId xmlns:a16="http://schemas.microsoft.com/office/drawing/2014/main" id="{48F8BF37-07A2-EF51-99E8-9EE250DE3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6" r="1306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32374-9B15-AD8F-C2F8-8C1D54BE34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 fontScale="85000" lnSpcReduction="10000"/>
              </a:bodyPr>
              <a:lstStyle/>
              <a:p>
                <a:r>
                  <a:rPr lang="en-US" sz="3200" dirty="0"/>
                  <a:t>For the </a:t>
                </a:r>
                <a:r>
                  <a:rPr lang="en-US" sz="3200" i="1" dirty="0"/>
                  <a:t>V(x) = 0 </a:t>
                </a:r>
                <a:r>
                  <a:rPr lang="en-US" sz="3200" dirty="0"/>
                  <a:t>case gives plane wave solutions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3200" b="0" dirty="0"/>
              </a:p>
              <a:p>
                <a:pPr algn="ctr"/>
                <a:r>
                  <a:rPr lang="en-US" sz="3200" b="0" dirty="0">
                    <a:solidFill>
                      <a:srgbClr val="C00000"/>
                    </a:solidFill>
                  </a:rPr>
                  <a:t>Is this </a:t>
                </a:r>
                <a:r>
                  <a:rPr lang="en-US" sz="3200" b="0" dirty="0" err="1">
                    <a:solidFill>
                      <a:srgbClr val="C00000"/>
                    </a:solidFill>
                  </a:rPr>
                  <a:t>Normalizable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3200" dirty="0"/>
                  <a:t>With momentum and energy relations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32374-9B15-AD8F-C2F8-8C1D54BE3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1761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54BF-4B7C-A5A5-6FC9-99759FC9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More Complicated </a:t>
            </a:r>
            <a:r>
              <a:rPr lang="en-US" sz="4000" i="1"/>
              <a:t>V(x)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DD7E-7141-E4BB-8A9A-B96E6ECA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800" dirty="0"/>
              <a:t>For complicated problems, we need to solve Schoedinger’s equation with numerical methods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What makes this different from the heat equation?</a:t>
            </a:r>
          </a:p>
        </p:txBody>
      </p:sp>
      <p:pic>
        <p:nvPicPr>
          <p:cNvPr id="6" name="Content Placeholder 5" descr="A diagram of a function&#10;&#10;AI-generated content may be incorrect.">
            <a:extLst>
              <a:ext uri="{FF2B5EF4-FFF2-40B4-BE49-F238E27FC236}">
                <a16:creationId xmlns:a16="http://schemas.microsoft.com/office/drawing/2014/main" id="{248565BB-2C75-7FE4-ED54-132598176E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84" y="643467"/>
            <a:ext cx="6136635" cy="50473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30F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C6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DBA46-3C63-178A-767F-9AD0A4C0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487" y="634946"/>
            <a:ext cx="483325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Evolution of the Wavefunction</a:t>
            </a:r>
          </a:p>
        </p:txBody>
      </p:sp>
      <p:pic>
        <p:nvPicPr>
          <p:cNvPr id="6" name="Content Placeholder 5" descr="A red lines with arrows and formulas&#10;&#10;AI-generated content may be incorrect.">
            <a:extLst>
              <a:ext uri="{FF2B5EF4-FFF2-40B4-BE49-F238E27FC236}">
                <a16:creationId xmlns:a16="http://schemas.microsoft.com/office/drawing/2014/main" id="{0B5B40C4-632F-6212-F6C4-6717D92C6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0" y="1837589"/>
            <a:ext cx="5788571" cy="245340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BF2C0-2F1F-93CD-B879-C67C32FBB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16487" y="2198914"/>
                <a:ext cx="4833256" cy="3670180"/>
              </a:xfrm>
            </p:spPr>
            <p:txBody>
              <a:bodyPr vert="horz" lIns="0" tIns="45720" rIns="0" bIns="45720" rtlCol="0">
                <a:normAutofit fontScale="92500" lnSpcReduction="20000"/>
              </a:bodyPr>
              <a:lstStyle/>
              <a:p>
                <a:r>
                  <a:rPr lang="en-US" sz="2800" dirty="0"/>
                  <a:t>We know that the wavefunction evolves according to the Schoedinger Equation, but we can express this with operators,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Where the time-evolution propagator is defined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BF2C0-2F1F-93CD-B879-C67C32FBB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16487" y="2198914"/>
                <a:ext cx="4833256" cy="3670180"/>
              </a:xfrm>
              <a:blipFill>
                <a:blip r:embed="rId3"/>
                <a:stretch>
                  <a:fillRect l="-2270" t="-4319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04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B1311-5735-B091-9050-1EA6B8B6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457" y="634946"/>
            <a:ext cx="7402286" cy="1450757"/>
          </a:xfrm>
        </p:spPr>
        <p:txBody>
          <a:bodyPr>
            <a:normAutofit/>
          </a:bodyPr>
          <a:lstStyle/>
          <a:p>
            <a:r>
              <a:rPr lang="en-US" sz="5000" dirty="0"/>
              <a:t>Discretizing the Equation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E879E2C6-2260-9213-E46A-4B28B8FD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67" r="30412" b="1"/>
          <a:stretch/>
        </p:blipFill>
        <p:spPr>
          <a:xfrm>
            <a:off x="20" y="-12128"/>
            <a:ext cx="382086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3BAAE-9A26-4B3A-F4A4-E8B927316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7457" y="2198914"/>
                <a:ext cx="7402286" cy="367018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We can directly discretize Schoedinger’s equation</a:t>
                </a:r>
              </a:p>
              <a:p>
                <a:r>
                  <a:rPr lang="en-US" sz="3200" dirty="0"/>
                  <a:t>We can also step through with the operator expansion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𝑖𝐻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𝑖𝐻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𝑖𝐻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𝑖𝐻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3BAAE-9A26-4B3A-F4A4-E8B927316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457" y="2198914"/>
                <a:ext cx="7402286" cy="3670180"/>
              </a:xfrm>
              <a:blipFill>
                <a:blip r:embed="rId3"/>
                <a:stretch>
                  <a:fillRect l="-2058" t="-3488" r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B923-E592-6230-F7C2-F2BBCD20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What do we get?</a:t>
            </a:r>
          </a:p>
        </p:txBody>
      </p:sp>
      <p:pic>
        <p:nvPicPr>
          <p:cNvPr id="7" name="Content Placeholder 6" descr="Complex math formulas on a blackboard">
            <a:extLst>
              <a:ext uri="{FF2B5EF4-FFF2-40B4-BE49-F238E27FC236}">
                <a16:creationId xmlns:a16="http://schemas.microsoft.com/office/drawing/2014/main" id="{CD1055A9-9D09-5A49-2645-EE107D3CE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r="4445" b="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7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271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Quantum Mechanics and Schoedinger’s Equation</vt:lpstr>
      <vt:lpstr>Quantum World</vt:lpstr>
      <vt:lpstr>The Wavefunction</vt:lpstr>
      <vt:lpstr>Schroedinger’s Equation</vt:lpstr>
      <vt:lpstr>The Free Particle Case (1D)</vt:lpstr>
      <vt:lpstr>More Complicated V(x)</vt:lpstr>
      <vt:lpstr>Evolution of the Wavefunction</vt:lpstr>
      <vt:lpstr>Discretizing the Equation</vt:lpstr>
      <vt:lpstr>What do we get?</vt:lpstr>
      <vt:lpstr>How do we calculate Energy?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2025-03-06T20:04:48Z</dcterms:created>
  <dcterms:modified xsi:type="dcterms:W3CDTF">2025-03-10T20:41:42Z</dcterms:modified>
</cp:coreProperties>
</file>