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9D2BAD-663C-4DAC-8CCA-59FCEC47D4C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44D615-F3CD-42F9-B558-7CB2FFF885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Weights and Activations function </a:t>
          </a:r>
          <a:r>
            <a:rPr lang="en-US" dirty="0"/>
            <a:t>– each neuron calculates a weighting and activation function to the input</a:t>
          </a:r>
        </a:p>
      </dgm:t>
    </dgm:pt>
    <dgm:pt modelId="{A31159A4-9B98-4B74-9A46-70035DE00DCC}" type="parTrans" cxnId="{FFE803FD-A0CE-423D-9BF8-B84A7C25069B}">
      <dgm:prSet/>
      <dgm:spPr/>
      <dgm:t>
        <a:bodyPr/>
        <a:lstStyle/>
        <a:p>
          <a:endParaRPr lang="en-US"/>
        </a:p>
      </dgm:t>
    </dgm:pt>
    <dgm:pt modelId="{DDC61977-9FD3-46E8-8475-002E0F748A10}" type="sibTrans" cxnId="{FFE803FD-A0CE-423D-9BF8-B84A7C25069B}">
      <dgm:prSet/>
      <dgm:spPr/>
      <dgm:t>
        <a:bodyPr/>
        <a:lstStyle/>
        <a:p>
          <a:endParaRPr lang="en-US"/>
        </a:p>
      </dgm:t>
    </dgm:pt>
    <dgm:pt modelId="{3D31B23E-C290-49B9-8759-7D1E890CF7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Forward propagation </a:t>
          </a:r>
          <a:r>
            <a:rPr lang="en-US" dirty="0"/>
            <a:t>– data flows through the network and is transformed layer by layer</a:t>
          </a:r>
        </a:p>
      </dgm:t>
    </dgm:pt>
    <dgm:pt modelId="{6AF9337E-765C-4634-A79C-BAE2BE6FB8F0}" type="parTrans" cxnId="{762DD8D4-204B-4F64-BFBC-A807F40F196A}">
      <dgm:prSet/>
      <dgm:spPr/>
      <dgm:t>
        <a:bodyPr/>
        <a:lstStyle/>
        <a:p>
          <a:endParaRPr lang="en-US"/>
        </a:p>
      </dgm:t>
    </dgm:pt>
    <dgm:pt modelId="{F82890E8-ACA4-42AF-BB2D-365AA9B3EECD}" type="sibTrans" cxnId="{762DD8D4-204B-4F64-BFBC-A807F40F196A}">
      <dgm:prSet/>
      <dgm:spPr/>
      <dgm:t>
        <a:bodyPr/>
        <a:lstStyle/>
        <a:p>
          <a:endParaRPr lang="en-US"/>
        </a:p>
      </dgm:t>
    </dgm:pt>
    <dgm:pt modelId="{262CFF9C-0B24-49A1-97E4-9C02CDB269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Loss function </a:t>
          </a:r>
          <a:r>
            <a:rPr lang="en-US" dirty="0"/>
            <a:t>– measure of how well output matches “Truth”</a:t>
          </a:r>
        </a:p>
      </dgm:t>
    </dgm:pt>
    <dgm:pt modelId="{833491CC-798B-4998-A35C-63AA1D9D62F8}" type="parTrans" cxnId="{DF7F0230-3E9F-4F26-9A6F-EEAF3FEEE397}">
      <dgm:prSet/>
      <dgm:spPr/>
      <dgm:t>
        <a:bodyPr/>
        <a:lstStyle/>
        <a:p>
          <a:endParaRPr lang="en-US"/>
        </a:p>
      </dgm:t>
    </dgm:pt>
    <dgm:pt modelId="{9EF85770-0625-4194-9EFF-D4BC7F6C1644}" type="sibTrans" cxnId="{DF7F0230-3E9F-4F26-9A6F-EEAF3FEEE397}">
      <dgm:prSet/>
      <dgm:spPr/>
      <dgm:t>
        <a:bodyPr/>
        <a:lstStyle/>
        <a:p>
          <a:endParaRPr lang="en-US"/>
        </a:p>
      </dgm:t>
    </dgm:pt>
    <dgm:pt modelId="{D850D772-4834-4344-9D13-88046B956D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Backpropagation and Gradient Descent </a:t>
          </a:r>
          <a:r>
            <a:rPr lang="en-US" dirty="0"/>
            <a:t>– computes gradients of weights and adjusts weights to minimize loss</a:t>
          </a:r>
        </a:p>
      </dgm:t>
    </dgm:pt>
    <dgm:pt modelId="{4464FBA4-B3B0-4084-921E-E6FAC9269B4E}" type="parTrans" cxnId="{A2262A62-1841-4CB6-84F0-3842E0FB1B7B}">
      <dgm:prSet/>
      <dgm:spPr/>
      <dgm:t>
        <a:bodyPr/>
        <a:lstStyle/>
        <a:p>
          <a:endParaRPr lang="en-US"/>
        </a:p>
      </dgm:t>
    </dgm:pt>
    <dgm:pt modelId="{93774A5C-602E-4F26-9BBD-D3572E16DF76}" type="sibTrans" cxnId="{A2262A62-1841-4CB6-84F0-3842E0FB1B7B}">
      <dgm:prSet/>
      <dgm:spPr/>
      <dgm:t>
        <a:bodyPr/>
        <a:lstStyle/>
        <a:p>
          <a:endParaRPr lang="en-US"/>
        </a:p>
      </dgm:t>
    </dgm:pt>
    <dgm:pt modelId="{0D0191C3-31B5-447A-A4BB-1591C79B59CC}" type="pres">
      <dgm:prSet presAssocID="{099D2BAD-663C-4DAC-8CCA-59FCEC47D4C5}" presName="root" presStyleCnt="0">
        <dgm:presLayoutVars>
          <dgm:dir/>
          <dgm:resizeHandles val="exact"/>
        </dgm:presLayoutVars>
      </dgm:prSet>
      <dgm:spPr/>
    </dgm:pt>
    <dgm:pt modelId="{F5D03A6A-592A-4C5D-86C1-C96A37775DEC}" type="pres">
      <dgm:prSet presAssocID="{7F44D615-F3CD-42F9-B558-7CB2FFF885AE}" presName="compNode" presStyleCnt="0"/>
      <dgm:spPr/>
    </dgm:pt>
    <dgm:pt modelId="{3435435D-75FE-4B5E-A7DF-7DB3BCD4588C}" type="pres">
      <dgm:prSet presAssocID="{7F44D615-F3CD-42F9-B558-7CB2FFF885AE}" presName="bgRect" presStyleLbl="bgShp" presStyleIdx="0" presStyleCnt="4"/>
      <dgm:spPr/>
    </dgm:pt>
    <dgm:pt modelId="{DCB8F36C-4B95-42C4-96CE-65DC24FD9685}" type="pres">
      <dgm:prSet presAssocID="{7F44D615-F3CD-42F9-B558-7CB2FFF885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FF432EE6-7157-4563-B1EA-8D1931203D6E}" type="pres">
      <dgm:prSet presAssocID="{7F44D615-F3CD-42F9-B558-7CB2FFF885AE}" presName="spaceRect" presStyleCnt="0"/>
      <dgm:spPr/>
    </dgm:pt>
    <dgm:pt modelId="{80D7D355-056B-470E-87C4-463B2ADFF393}" type="pres">
      <dgm:prSet presAssocID="{7F44D615-F3CD-42F9-B558-7CB2FFF885AE}" presName="parTx" presStyleLbl="revTx" presStyleIdx="0" presStyleCnt="4">
        <dgm:presLayoutVars>
          <dgm:chMax val="0"/>
          <dgm:chPref val="0"/>
        </dgm:presLayoutVars>
      </dgm:prSet>
      <dgm:spPr/>
    </dgm:pt>
    <dgm:pt modelId="{4896D8DA-14C9-4AE1-A56C-EB5E56DE030E}" type="pres">
      <dgm:prSet presAssocID="{DDC61977-9FD3-46E8-8475-002E0F748A10}" presName="sibTrans" presStyleCnt="0"/>
      <dgm:spPr/>
    </dgm:pt>
    <dgm:pt modelId="{13956F12-D314-4E46-9C01-3B95F89F4DB9}" type="pres">
      <dgm:prSet presAssocID="{3D31B23E-C290-49B9-8759-7D1E890CF777}" presName="compNode" presStyleCnt="0"/>
      <dgm:spPr/>
    </dgm:pt>
    <dgm:pt modelId="{7AAB5EEB-DA2A-46AE-A438-9493A5A4B937}" type="pres">
      <dgm:prSet presAssocID="{3D31B23E-C290-49B9-8759-7D1E890CF777}" presName="bgRect" presStyleLbl="bgShp" presStyleIdx="1" presStyleCnt="4"/>
      <dgm:spPr/>
    </dgm:pt>
    <dgm:pt modelId="{AED6DD67-1A44-4F8B-AD29-74174A67E03B}" type="pres">
      <dgm:prSet presAssocID="{3D31B23E-C290-49B9-8759-7D1E890CF7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5463CE12-8762-4C7D-91AE-8422442A62D7}" type="pres">
      <dgm:prSet presAssocID="{3D31B23E-C290-49B9-8759-7D1E890CF777}" presName="spaceRect" presStyleCnt="0"/>
      <dgm:spPr/>
    </dgm:pt>
    <dgm:pt modelId="{C1DD9BA6-3108-40FD-B741-E1A2A00794C4}" type="pres">
      <dgm:prSet presAssocID="{3D31B23E-C290-49B9-8759-7D1E890CF777}" presName="parTx" presStyleLbl="revTx" presStyleIdx="1" presStyleCnt="4">
        <dgm:presLayoutVars>
          <dgm:chMax val="0"/>
          <dgm:chPref val="0"/>
        </dgm:presLayoutVars>
      </dgm:prSet>
      <dgm:spPr/>
    </dgm:pt>
    <dgm:pt modelId="{0D813102-A2ED-4C76-8274-195C622BC684}" type="pres">
      <dgm:prSet presAssocID="{F82890E8-ACA4-42AF-BB2D-365AA9B3EECD}" presName="sibTrans" presStyleCnt="0"/>
      <dgm:spPr/>
    </dgm:pt>
    <dgm:pt modelId="{FC0F9D36-E6EA-49DB-B50A-ADC6C88FB0E9}" type="pres">
      <dgm:prSet presAssocID="{262CFF9C-0B24-49A1-97E4-9C02CDB269A4}" presName="compNode" presStyleCnt="0"/>
      <dgm:spPr/>
    </dgm:pt>
    <dgm:pt modelId="{92E63D5C-1A20-410E-9A14-149BA2FC133E}" type="pres">
      <dgm:prSet presAssocID="{262CFF9C-0B24-49A1-97E4-9C02CDB269A4}" presName="bgRect" presStyleLbl="bgShp" presStyleIdx="2" presStyleCnt="4"/>
      <dgm:spPr/>
    </dgm:pt>
    <dgm:pt modelId="{7B48EE99-C951-4CF5-9B53-70B9193BA4E6}" type="pres">
      <dgm:prSet presAssocID="{262CFF9C-0B24-49A1-97E4-9C02CDB269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C2C245DB-E1F3-4CCD-8A76-AC0B710190C4}" type="pres">
      <dgm:prSet presAssocID="{262CFF9C-0B24-49A1-97E4-9C02CDB269A4}" presName="spaceRect" presStyleCnt="0"/>
      <dgm:spPr/>
    </dgm:pt>
    <dgm:pt modelId="{52AF460A-EB7D-4C07-B0D6-47A122B6DCD2}" type="pres">
      <dgm:prSet presAssocID="{262CFF9C-0B24-49A1-97E4-9C02CDB269A4}" presName="parTx" presStyleLbl="revTx" presStyleIdx="2" presStyleCnt="4">
        <dgm:presLayoutVars>
          <dgm:chMax val="0"/>
          <dgm:chPref val="0"/>
        </dgm:presLayoutVars>
      </dgm:prSet>
      <dgm:spPr/>
    </dgm:pt>
    <dgm:pt modelId="{CDC5A85A-6679-4DD6-8D06-E8EF4BC304D7}" type="pres">
      <dgm:prSet presAssocID="{9EF85770-0625-4194-9EFF-D4BC7F6C1644}" presName="sibTrans" presStyleCnt="0"/>
      <dgm:spPr/>
    </dgm:pt>
    <dgm:pt modelId="{F95384B0-777F-49E2-94BA-2A4918AB8769}" type="pres">
      <dgm:prSet presAssocID="{D850D772-4834-4344-9D13-88046B956D2E}" presName="compNode" presStyleCnt="0"/>
      <dgm:spPr/>
    </dgm:pt>
    <dgm:pt modelId="{F523FA65-7E4F-4190-9C91-546B3739502D}" type="pres">
      <dgm:prSet presAssocID="{D850D772-4834-4344-9D13-88046B956D2E}" presName="bgRect" presStyleLbl="bgShp" presStyleIdx="3" presStyleCnt="4"/>
      <dgm:spPr/>
    </dgm:pt>
    <dgm:pt modelId="{5FA5CF0F-AACF-4659-9A0A-15A49CEF3C00}" type="pres">
      <dgm:prSet presAssocID="{D850D772-4834-4344-9D13-88046B956D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4C53C277-74A4-451B-8113-44A960202552}" type="pres">
      <dgm:prSet presAssocID="{D850D772-4834-4344-9D13-88046B956D2E}" presName="spaceRect" presStyleCnt="0"/>
      <dgm:spPr/>
    </dgm:pt>
    <dgm:pt modelId="{A85E1A35-EDEC-4C58-B8F2-D6A2D228D721}" type="pres">
      <dgm:prSet presAssocID="{D850D772-4834-4344-9D13-88046B956D2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7918D1C-5137-43B7-9200-2643387DD88F}" type="presOf" srcId="{3D31B23E-C290-49B9-8759-7D1E890CF777}" destId="{C1DD9BA6-3108-40FD-B741-E1A2A00794C4}" srcOrd="0" destOrd="0" presId="urn:microsoft.com/office/officeart/2018/2/layout/IconVerticalSolidList"/>
    <dgm:cxn modelId="{DF7F0230-3E9F-4F26-9A6F-EEAF3FEEE397}" srcId="{099D2BAD-663C-4DAC-8CCA-59FCEC47D4C5}" destId="{262CFF9C-0B24-49A1-97E4-9C02CDB269A4}" srcOrd="2" destOrd="0" parTransId="{833491CC-798B-4998-A35C-63AA1D9D62F8}" sibTransId="{9EF85770-0625-4194-9EFF-D4BC7F6C1644}"/>
    <dgm:cxn modelId="{9BEC1761-E154-4D09-8668-2A9BA80C4087}" type="presOf" srcId="{099D2BAD-663C-4DAC-8CCA-59FCEC47D4C5}" destId="{0D0191C3-31B5-447A-A4BB-1591C79B59CC}" srcOrd="0" destOrd="0" presId="urn:microsoft.com/office/officeart/2018/2/layout/IconVerticalSolidList"/>
    <dgm:cxn modelId="{A2262A62-1841-4CB6-84F0-3842E0FB1B7B}" srcId="{099D2BAD-663C-4DAC-8CCA-59FCEC47D4C5}" destId="{D850D772-4834-4344-9D13-88046B956D2E}" srcOrd="3" destOrd="0" parTransId="{4464FBA4-B3B0-4084-921E-E6FAC9269B4E}" sibTransId="{93774A5C-602E-4F26-9BBD-D3572E16DF76}"/>
    <dgm:cxn modelId="{5D7BAEA1-114B-4342-941D-D41FCE94E239}" type="presOf" srcId="{7F44D615-F3CD-42F9-B558-7CB2FFF885AE}" destId="{80D7D355-056B-470E-87C4-463B2ADFF393}" srcOrd="0" destOrd="0" presId="urn:microsoft.com/office/officeart/2018/2/layout/IconVerticalSolidList"/>
    <dgm:cxn modelId="{E97C0CB4-DA78-4D93-8EB3-7C956D0410AD}" type="presOf" srcId="{D850D772-4834-4344-9D13-88046B956D2E}" destId="{A85E1A35-EDEC-4C58-B8F2-D6A2D228D721}" srcOrd="0" destOrd="0" presId="urn:microsoft.com/office/officeart/2018/2/layout/IconVerticalSolidList"/>
    <dgm:cxn modelId="{762DD8D4-204B-4F64-BFBC-A807F40F196A}" srcId="{099D2BAD-663C-4DAC-8CCA-59FCEC47D4C5}" destId="{3D31B23E-C290-49B9-8759-7D1E890CF777}" srcOrd="1" destOrd="0" parTransId="{6AF9337E-765C-4634-A79C-BAE2BE6FB8F0}" sibTransId="{F82890E8-ACA4-42AF-BB2D-365AA9B3EECD}"/>
    <dgm:cxn modelId="{919FF6DB-CF0B-4482-9B9C-6F1529F5F01C}" type="presOf" srcId="{262CFF9C-0B24-49A1-97E4-9C02CDB269A4}" destId="{52AF460A-EB7D-4C07-B0D6-47A122B6DCD2}" srcOrd="0" destOrd="0" presId="urn:microsoft.com/office/officeart/2018/2/layout/IconVerticalSolidList"/>
    <dgm:cxn modelId="{FFE803FD-A0CE-423D-9BF8-B84A7C25069B}" srcId="{099D2BAD-663C-4DAC-8CCA-59FCEC47D4C5}" destId="{7F44D615-F3CD-42F9-B558-7CB2FFF885AE}" srcOrd="0" destOrd="0" parTransId="{A31159A4-9B98-4B74-9A46-70035DE00DCC}" sibTransId="{DDC61977-9FD3-46E8-8475-002E0F748A10}"/>
    <dgm:cxn modelId="{23E4A8D3-48B4-460C-9D89-444891EB7AD1}" type="presParOf" srcId="{0D0191C3-31B5-447A-A4BB-1591C79B59CC}" destId="{F5D03A6A-592A-4C5D-86C1-C96A37775DEC}" srcOrd="0" destOrd="0" presId="urn:microsoft.com/office/officeart/2018/2/layout/IconVerticalSolidList"/>
    <dgm:cxn modelId="{90C8018B-B32D-4617-A738-EEA2EA312441}" type="presParOf" srcId="{F5D03A6A-592A-4C5D-86C1-C96A37775DEC}" destId="{3435435D-75FE-4B5E-A7DF-7DB3BCD4588C}" srcOrd="0" destOrd="0" presId="urn:microsoft.com/office/officeart/2018/2/layout/IconVerticalSolidList"/>
    <dgm:cxn modelId="{85FC18FB-9D3E-4405-8096-799D7A20B685}" type="presParOf" srcId="{F5D03A6A-592A-4C5D-86C1-C96A37775DEC}" destId="{DCB8F36C-4B95-42C4-96CE-65DC24FD9685}" srcOrd="1" destOrd="0" presId="urn:microsoft.com/office/officeart/2018/2/layout/IconVerticalSolidList"/>
    <dgm:cxn modelId="{1076DF18-072F-450C-AE21-D59D9C22A000}" type="presParOf" srcId="{F5D03A6A-592A-4C5D-86C1-C96A37775DEC}" destId="{FF432EE6-7157-4563-B1EA-8D1931203D6E}" srcOrd="2" destOrd="0" presId="urn:microsoft.com/office/officeart/2018/2/layout/IconVerticalSolidList"/>
    <dgm:cxn modelId="{C1579573-14FD-4CDB-A2D9-F78E6E03343F}" type="presParOf" srcId="{F5D03A6A-592A-4C5D-86C1-C96A37775DEC}" destId="{80D7D355-056B-470E-87C4-463B2ADFF393}" srcOrd="3" destOrd="0" presId="urn:microsoft.com/office/officeart/2018/2/layout/IconVerticalSolidList"/>
    <dgm:cxn modelId="{DE530A79-67E7-4957-9436-3189171F99DF}" type="presParOf" srcId="{0D0191C3-31B5-447A-A4BB-1591C79B59CC}" destId="{4896D8DA-14C9-4AE1-A56C-EB5E56DE030E}" srcOrd="1" destOrd="0" presId="urn:microsoft.com/office/officeart/2018/2/layout/IconVerticalSolidList"/>
    <dgm:cxn modelId="{82950F7A-A34E-4286-B075-942688BAE02D}" type="presParOf" srcId="{0D0191C3-31B5-447A-A4BB-1591C79B59CC}" destId="{13956F12-D314-4E46-9C01-3B95F89F4DB9}" srcOrd="2" destOrd="0" presId="urn:microsoft.com/office/officeart/2018/2/layout/IconVerticalSolidList"/>
    <dgm:cxn modelId="{D098BD2B-C2C9-4509-8646-081ECD58DD93}" type="presParOf" srcId="{13956F12-D314-4E46-9C01-3B95F89F4DB9}" destId="{7AAB5EEB-DA2A-46AE-A438-9493A5A4B937}" srcOrd="0" destOrd="0" presId="urn:microsoft.com/office/officeart/2018/2/layout/IconVerticalSolidList"/>
    <dgm:cxn modelId="{9146D36D-5DB5-4B69-94EC-39E827381E96}" type="presParOf" srcId="{13956F12-D314-4E46-9C01-3B95F89F4DB9}" destId="{AED6DD67-1A44-4F8B-AD29-74174A67E03B}" srcOrd="1" destOrd="0" presId="urn:microsoft.com/office/officeart/2018/2/layout/IconVerticalSolidList"/>
    <dgm:cxn modelId="{9F772613-98C6-460A-ADC4-51709F43E43B}" type="presParOf" srcId="{13956F12-D314-4E46-9C01-3B95F89F4DB9}" destId="{5463CE12-8762-4C7D-91AE-8422442A62D7}" srcOrd="2" destOrd="0" presId="urn:microsoft.com/office/officeart/2018/2/layout/IconVerticalSolidList"/>
    <dgm:cxn modelId="{F7BEAA45-8B87-4F52-AA07-3FEA3B62B377}" type="presParOf" srcId="{13956F12-D314-4E46-9C01-3B95F89F4DB9}" destId="{C1DD9BA6-3108-40FD-B741-E1A2A00794C4}" srcOrd="3" destOrd="0" presId="urn:microsoft.com/office/officeart/2018/2/layout/IconVerticalSolidList"/>
    <dgm:cxn modelId="{8F25A28F-5574-441B-B09E-E1E76391E2EB}" type="presParOf" srcId="{0D0191C3-31B5-447A-A4BB-1591C79B59CC}" destId="{0D813102-A2ED-4C76-8274-195C622BC684}" srcOrd="3" destOrd="0" presId="urn:microsoft.com/office/officeart/2018/2/layout/IconVerticalSolidList"/>
    <dgm:cxn modelId="{478ED867-A407-43CF-B00A-670D435D8D4E}" type="presParOf" srcId="{0D0191C3-31B5-447A-A4BB-1591C79B59CC}" destId="{FC0F9D36-E6EA-49DB-B50A-ADC6C88FB0E9}" srcOrd="4" destOrd="0" presId="urn:microsoft.com/office/officeart/2018/2/layout/IconVerticalSolidList"/>
    <dgm:cxn modelId="{1B9E235E-A1A9-42C0-9D84-E6F0A10EC511}" type="presParOf" srcId="{FC0F9D36-E6EA-49DB-B50A-ADC6C88FB0E9}" destId="{92E63D5C-1A20-410E-9A14-149BA2FC133E}" srcOrd="0" destOrd="0" presId="urn:microsoft.com/office/officeart/2018/2/layout/IconVerticalSolidList"/>
    <dgm:cxn modelId="{729104AA-BBE1-478E-AE61-8BF1DFC630B0}" type="presParOf" srcId="{FC0F9D36-E6EA-49DB-B50A-ADC6C88FB0E9}" destId="{7B48EE99-C951-4CF5-9B53-70B9193BA4E6}" srcOrd="1" destOrd="0" presId="urn:microsoft.com/office/officeart/2018/2/layout/IconVerticalSolidList"/>
    <dgm:cxn modelId="{1410F410-C237-48A9-82BD-842309AEF095}" type="presParOf" srcId="{FC0F9D36-E6EA-49DB-B50A-ADC6C88FB0E9}" destId="{C2C245DB-E1F3-4CCD-8A76-AC0B710190C4}" srcOrd="2" destOrd="0" presId="urn:microsoft.com/office/officeart/2018/2/layout/IconVerticalSolidList"/>
    <dgm:cxn modelId="{1C08BD1F-721B-465F-9426-D2AFDE00359B}" type="presParOf" srcId="{FC0F9D36-E6EA-49DB-B50A-ADC6C88FB0E9}" destId="{52AF460A-EB7D-4C07-B0D6-47A122B6DCD2}" srcOrd="3" destOrd="0" presId="urn:microsoft.com/office/officeart/2018/2/layout/IconVerticalSolidList"/>
    <dgm:cxn modelId="{9AD25399-60A2-452A-AAFE-D18B4972422A}" type="presParOf" srcId="{0D0191C3-31B5-447A-A4BB-1591C79B59CC}" destId="{CDC5A85A-6679-4DD6-8D06-E8EF4BC304D7}" srcOrd="5" destOrd="0" presId="urn:microsoft.com/office/officeart/2018/2/layout/IconVerticalSolidList"/>
    <dgm:cxn modelId="{D4694D7C-E039-4938-BC6F-CB5ABE4E5A89}" type="presParOf" srcId="{0D0191C3-31B5-447A-A4BB-1591C79B59CC}" destId="{F95384B0-777F-49E2-94BA-2A4918AB8769}" srcOrd="6" destOrd="0" presId="urn:microsoft.com/office/officeart/2018/2/layout/IconVerticalSolidList"/>
    <dgm:cxn modelId="{19D385C0-457E-4D76-AF3E-31D298ACEDD1}" type="presParOf" srcId="{F95384B0-777F-49E2-94BA-2A4918AB8769}" destId="{F523FA65-7E4F-4190-9C91-546B3739502D}" srcOrd="0" destOrd="0" presId="urn:microsoft.com/office/officeart/2018/2/layout/IconVerticalSolidList"/>
    <dgm:cxn modelId="{C01FF3BB-D9BA-4A41-B6E2-18D99D6F9279}" type="presParOf" srcId="{F95384B0-777F-49E2-94BA-2A4918AB8769}" destId="{5FA5CF0F-AACF-4659-9A0A-15A49CEF3C00}" srcOrd="1" destOrd="0" presId="urn:microsoft.com/office/officeart/2018/2/layout/IconVerticalSolidList"/>
    <dgm:cxn modelId="{51C6B61E-93E8-46D0-B382-63C21901E852}" type="presParOf" srcId="{F95384B0-777F-49E2-94BA-2A4918AB8769}" destId="{4C53C277-74A4-451B-8113-44A960202552}" srcOrd="2" destOrd="0" presId="urn:microsoft.com/office/officeart/2018/2/layout/IconVerticalSolidList"/>
    <dgm:cxn modelId="{130C6E31-F32A-4468-AE05-0C35891A0439}" type="presParOf" srcId="{F95384B0-777F-49E2-94BA-2A4918AB8769}" destId="{A85E1A35-EDEC-4C58-B8F2-D6A2D228D7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5435D-75FE-4B5E-A7DF-7DB3BCD4588C}">
      <dsp:nvSpPr>
        <dsp:cNvPr id="0" name=""/>
        <dsp:cNvSpPr/>
      </dsp:nvSpPr>
      <dsp:spPr>
        <a:xfrm>
          <a:off x="0" y="1669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8F36C-4B95-42C4-96CE-65DC24FD9685}">
      <dsp:nvSpPr>
        <dsp:cNvPr id="0" name=""/>
        <dsp:cNvSpPr/>
      </dsp:nvSpPr>
      <dsp:spPr>
        <a:xfrm>
          <a:off x="256011" y="192091"/>
          <a:ext cx="465476" cy="4654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D7D355-056B-470E-87C4-463B2ADFF393}">
      <dsp:nvSpPr>
        <dsp:cNvPr id="0" name=""/>
        <dsp:cNvSpPr/>
      </dsp:nvSpPr>
      <dsp:spPr>
        <a:xfrm>
          <a:off x="977499" y="1669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Weights and Activations function </a:t>
          </a:r>
          <a:r>
            <a:rPr lang="en-US" sz="2100" kern="1200" dirty="0"/>
            <a:t>– each neuron calculates a weighting and activation function to the input</a:t>
          </a:r>
        </a:p>
      </dsp:txBody>
      <dsp:txXfrm>
        <a:off x="977499" y="1669"/>
        <a:ext cx="9080900" cy="846320"/>
      </dsp:txXfrm>
    </dsp:sp>
    <dsp:sp modelId="{7AAB5EEB-DA2A-46AE-A438-9493A5A4B937}">
      <dsp:nvSpPr>
        <dsp:cNvPr id="0" name=""/>
        <dsp:cNvSpPr/>
      </dsp:nvSpPr>
      <dsp:spPr>
        <a:xfrm>
          <a:off x="0" y="1059569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6DD67-1A44-4F8B-AD29-74174A67E03B}">
      <dsp:nvSpPr>
        <dsp:cNvPr id="0" name=""/>
        <dsp:cNvSpPr/>
      </dsp:nvSpPr>
      <dsp:spPr>
        <a:xfrm>
          <a:off x="256011" y="1249991"/>
          <a:ext cx="465476" cy="4654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DD9BA6-3108-40FD-B741-E1A2A00794C4}">
      <dsp:nvSpPr>
        <dsp:cNvPr id="0" name=""/>
        <dsp:cNvSpPr/>
      </dsp:nvSpPr>
      <dsp:spPr>
        <a:xfrm>
          <a:off x="977499" y="1059569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Forward propagation </a:t>
          </a:r>
          <a:r>
            <a:rPr lang="en-US" sz="2100" kern="1200" dirty="0"/>
            <a:t>– data flows through the network and is transformed layer by layer</a:t>
          </a:r>
        </a:p>
      </dsp:txBody>
      <dsp:txXfrm>
        <a:off x="977499" y="1059569"/>
        <a:ext cx="9080900" cy="846320"/>
      </dsp:txXfrm>
    </dsp:sp>
    <dsp:sp modelId="{92E63D5C-1A20-410E-9A14-149BA2FC133E}">
      <dsp:nvSpPr>
        <dsp:cNvPr id="0" name=""/>
        <dsp:cNvSpPr/>
      </dsp:nvSpPr>
      <dsp:spPr>
        <a:xfrm>
          <a:off x="0" y="2117470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8EE99-C951-4CF5-9B53-70B9193BA4E6}">
      <dsp:nvSpPr>
        <dsp:cNvPr id="0" name=""/>
        <dsp:cNvSpPr/>
      </dsp:nvSpPr>
      <dsp:spPr>
        <a:xfrm>
          <a:off x="256011" y="2307892"/>
          <a:ext cx="465476" cy="4654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F460A-EB7D-4C07-B0D6-47A122B6DCD2}">
      <dsp:nvSpPr>
        <dsp:cNvPr id="0" name=""/>
        <dsp:cNvSpPr/>
      </dsp:nvSpPr>
      <dsp:spPr>
        <a:xfrm>
          <a:off x="977499" y="2117470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Loss function </a:t>
          </a:r>
          <a:r>
            <a:rPr lang="en-US" sz="2100" kern="1200" dirty="0"/>
            <a:t>– measure of how well output matches “Truth”</a:t>
          </a:r>
        </a:p>
      </dsp:txBody>
      <dsp:txXfrm>
        <a:off x="977499" y="2117470"/>
        <a:ext cx="9080900" cy="846320"/>
      </dsp:txXfrm>
    </dsp:sp>
    <dsp:sp modelId="{F523FA65-7E4F-4190-9C91-546B3739502D}">
      <dsp:nvSpPr>
        <dsp:cNvPr id="0" name=""/>
        <dsp:cNvSpPr/>
      </dsp:nvSpPr>
      <dsp:spPr>
        <a:xfrm>
          <a:off x="0" y="3175370"/>
          <a:ext cx="10058399" cy="8463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5CF0F-AACF-4659-9A0A-15A49CEF3C00}">
      <dsp:nvSpPr>
        <dsp:cNvPr id="0" name=""/>
        <dsp:cNvSpPr/>
      </dsp:nvSpPr>
      <dsp:spPr>
        <a:xfrm>
          <a:off x="256011" y="3365792"/>
          <a:ext cx="465476" cy="4654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5E1A35-EDEC-4C58-B8F2-D6A2D228D721}">
      <dsp:nvSpPr>
        <dsp:cNvPr id="0" name=""/>
        <dsp:cNvSpPr/>
      </dsp:nvSpPr>
      <dsp:spPr>
        <a:xfrm>
          <a:off x="977499" y="3175370"/>
          <a:ext cx="9080900" cy="846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569" tIns="89569" rIns="89569" bIns="8956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Backpropagation and Gradient Descent </a:t>
          </a:r>
          <a:r>
            <a:rPr lang="en-US" sz="2100" kern="1200" dirty="0"/>
            <a:t>– computes gradients of weights and adjusts weights to minimize loss</a:t>
          </a:r>
        </a:p>
      </dsp:txBody>
      <dsp:txXfrm>
        <a:off x="977499" y="3175370"/>
        <a:ext cx="9080900" cy="846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6FD9-52BA-46DC-8F16-EE761E419D6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92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6FD9-52BA-46DC-8F16-EE761E419D6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0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6FD9-52BA-46DC-8F16-EE761E419D6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22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6FD9-52BA-46DC-8F16-EE761E419D6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0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6FD9-52BA-46DC-8F16-EE761E419D6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09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6FD9-52BA-46DC-8F16-EE761E419D6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9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6FD9-52BA-46DC-8F16-EE761E419D6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6FD9-52BA-46DC-8F16-EE761E419D6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2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6FD9-52BA-46DC-8F16-EE761E419D6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19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376FD9-52BA-46DC-8F16-EE761E419D6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16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76FD9-52BA-46DC-8F16-EE761E419D6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2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376FD9-52BA-46DC-8F16-EE761E419D6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F77A0FD-6504-4ADE-B827-5106D0DB0E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54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6-3BAC-9428-185C-74840FA13B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4ABF6-369D-71DC-E8EC-8250769DF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26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9651CD-0D12-2AC0-7E1D-1E22D550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US" sz="5000">
                <a:solidFill>
                  <a:srgbClr val="4A415A"/>
                </a:solidFill>
              </a:rPr>
              <a:t>What do we need to know?</a:t>
            </a:r>
          </a:p>
        </p:txBody>
      </p:sp>
      <p:pic>
        <p:nvPicPr>
          <p:cNvPr id="5" name="Picture 4" descr="Human brain nerve cells">
            <a:extLst>
              <a:ext uri="{FF2B5EF4-FFF2-40B4-BE49-F238E27FC236}">
                <a16:creationId xmlns:a16="http://schemas.microsoft.com/office/drawing/2014/main" id="{47361982-3E82-85C1-BAC6-A249077813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13" r="35576" b="-2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56DC1-B3ED-F9A4-37CB-D5CAA306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r>
              <a:rPr lang="en-US" sz="1700"/>
              <a:t>A </a:t>
            </a:r>
            <a:r>
              <a:rPr lang="en-US" sz="1700" b="1"/>
              <a:t>neural network</a:t>
            </a:r>
            <a:r>
              <a:rPr lang="en-US" sz="1700"/>
              <a:t> is a machine learning model inspired by the human brain. It consists of layers of artificial neurons that process information and learn patterns from data.</a:t>
            </a:r>
          </a:p>
          <a:p>
            <a:r>
              <a:rPr lang="en-US" sz="1700" b="1"/>
              <a:t>Key Components: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/>
              <a:t>Neurons (Nodes):</a:t>
            </a:r>
            <a:r>
              <a:rPr lang="en-US" sz="1700"/>
              <a:t> Basic processing units that apply mathematical functions.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700" b="1"/>
              <a:t>Layers:</a:t>
            </a:r>
            <a:endParaRPr lang="en-US" sz="17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/>
              <a:t>Input Layer:</a:t>
            </a:r>
            <a:r>
              <a:rPr lang="en-US" sz="1700"/>
              <a:t> Receives raw data (e.g., images, text, or numerical data).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/>
              <a:t>Hidden Layers:</a:t>
            </a:r>
            <a:r>
              <a:rPr lang="en-US" sz="1700"/>
              <a:t> Perform computations using weights and activation functions.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/>
              <a:t>Output Layer:</a:t>
            </a:r>
            <a:r>
              <a:rPr lang="en-US" sz="1700"/>
              <a:t> Produces final predictions or classifications.</a:t>
            </a:r>
          </a:p>
          <a:p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27906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3836-1003-1633-F88D-963D5FE9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Foundation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2278F5-5147-7CD8-14C3-4BD4524F7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446819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114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7DAFE-20A6-EA7B-6C1A-FC96AAE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2961800" cy="21114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Neural Network Architecture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D572F-60E6-D2F9-04DA-4B490FA7A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6432" y="2398080"/>
            <a:ext cx="2944817" cy="3471013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dirty="0"/>
              <a:t>The number of layers is called the depth of the network</a:t>
            </a:r>
          </a:p>
          <a:p>
            <a:r>
              <a:rPr lang="en-US" dirty="0"/>
              <a:t>The number of neurons in each layer is called the width of the network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0B09BD-7F5C-ED5C-1F90-8681682D4A9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3446" y="1257513"/>
            <a:ext cx="6905511" cy="38192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16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240A2FC-E2C3-458D-96B4-5DF9028D9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097929-F3D6-4D1F-8AFC-CF348171A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074C91-9045-414B-B5F9-567DAE3EE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4461041-8413-4023-ABA7-9E499B0A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2D96F-E1B6-799B-645C-915C339D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>
                    <a:lumMod val="85000"/>
                    <a:lumOff val="15000"/>
                  </a:schemeClr>
                </a:solidFill>
              </a:rPr>
              <a:t>“Connected </a:t>
            </a:r>
            <a:r>
              <a:rPr lang="en-US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Deep Neural Network”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34A3D8-D927-F2A9-2124-86EB43411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cap="all" spc="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Appears complicated but is a simplified architecture.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15610F-D768-F76C-CF7C-74A0DA1BBC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457" y="640080"/>
            <a:ext cx="6399175" cy="360273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05BCF04-4702-43D0-BE8F-DBF6C2F65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841E764-4629-49E0-994A-6F92FEFB9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635077-9890-4CC8-9792-28743EBFE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3282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196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Neural Networks</vt:lpstr>
      <vt:lpstr>What do we need to know?</vt:lpstr>
      <vt:lpstr>Mathematical Foundation</vt:lpstr>
      <vt:lpstr>Neural Network Architecture</vt:lpstr>
      <vt:lpstr>“Connected Deep Neural Network”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Kelley, Tom</dc:creator>
  <cp:lastModifiedBy>Kelley, Tom</cp:lastModifiedBy>
  <cp:revision>3</cp:revision>
  <dcterms:created xsi:type="dcterms:W3CDTF">2025-01-22T20:34:52Z</dcterms:created>
  <dcterms:modified xsi:type="dcterms:W3CDTF">2025-01-22T21:28:21Z</dcterms:modified>
</cp:coreProperties>
</file>