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8" r:id="rId4"/>
    <p:sldId id="277" r:id="rId5"/>
    <p:sldId id="280" r:id="rId6"/>
    <p:sldId id="279" r:id="rId7"/>
    <p:sldId id="283" r:id="rId8"/>
    <p:sldId id="281" r:id="rId9"/>
    <p:sldId id="287" r:id="rId10"/>
    <p:sldId id="282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C:\Users\steid\Documents\Slugging%20Percentage%20Shap%20Investigation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Shapley Values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Theory to Computational Physics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2901-A36A-E1DC-7545-922A0B7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Shapley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445A-84B5-A973-F1EB-0B675528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Coalition Game Theory</a:t>
            </a:r>
          </a:p>
          <a:p>
            <a:pPr lvl="1"/>
            <a:r>
              <a:rPr lang="en-US" dirty="0"/>
              <a:t>Shared spoils for victory, shared credit for grades on a group project, etc.</a:t>
            </a:r>
          </a:p>
          <a:p>
            <a:r>
              <a:rPr lang="en-US" dirty="0"/>
              <a:t>Machine Learning:</a:t>
            </a:r>
          </a:p>
          <a:p>
            <a:pPr lvl="1"/>
            <a:r>
              <a:rPr lang="en-US" dirty="0"/>
              <a:t>Contribution of different features to a model’s prediction.</a:t>
            </a:r>
          </a:p>
          <a:p>
            <a:r>
              <a:rPr lang="en-US" dirty="0"/>
              <a:t>Sports: impact of different players on a score</a:t>
            </a:r>
          </a:p>
          <a:p>
            <a:pPr lvl="1"/>
            <a:r>
              <a:rPr lang="en-US" dirty="0"/>
              <a:t>Do offensive lineman deserve partial credit for a rushing TD?</a:t>
            </a:r>
          </a:p>
          <a:p>
            <a:r>
              <a:rPr lang="en-US" dirty="0"/>
              <a:t>Biomechanics:</a:t>
            </a:r>
          </a:p>
          <a:p>
            <a:pPr lvl="1"/>
            <a:r>
              <a:rPr lang="en-US" dirty="0"/>
              <a:t>Contribution of different joint movement patterns to an overall objective</a:t>
            </a:r>
          </a:p>
          <a:p>
            <a:r>
              <a:rPr lang="en-US" dirty="0"/>
              <a:t>Physical Systems:</a:t>
            </a:r>
          </a:p>
          <a:p>
            <a:pPr lvl="1"/>
            <a:r>
              <a:rPr lang="en-US" dirty="0"/>
              <a:t>Oscillating System Analysis, Quantum State Classification, </a:t>
            </a:r>
            <a:r>
              <a:rPr lang="en-US" b="1" i="1" u="sng" dirty="0"/>
              <a:t>Nuclear Binding Energy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5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1E22-4EEA-6B13-1C48-C64B5D43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1" y="1295400"/>
            <a:ext cx="3733799" cy="2133600"/>
          </a:xfrm>
        </p:spPr>
        <p:txBody>
          <a:bodyPr>
            <a:normAutofit/>
          </a:bodyPr>
          <a:lstStyle/>
          <a:p>
            <a:r>
              <a:rPr lang="en-US" dirty="0"/>
              <a:t>Shapley Values in RK4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99751A-762A-EF8A-AC20-6720DF8C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868680"/>
            <a:ext cx="6400800" cy="51206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7FD2-D9C6-E7AF-9A69-576147F67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24801" y="3429000"/>
            <a:ext cx="3200400" cy="1828800"/>
          </a:xfrm>
        </p:spPr>
        <p:txBody>
          <a:bodyPr/>
          <a:lstStyle/>
          <a:p>
            <a:r>
              <a:rPr lang="en-US" dirty="0"/>
              <a:t>Compare the impact of each k</a:t>
            </a:r>
            <a:r>
              <a:rPr lang="en-US" baseline="-25000" dirty="0"/>
              <a:t>i</a:t>
            </a:r>
            <a:r>
              <a:rPr lang="en-US" dirty="0"/>
              <a:t> on the overall slope modelled in a fourth-order Runge-</a:t>
            </a:r>
            <a:r>
              <a:rPr lang="en-US" dirty="0" err="1"/>
              <a:t>Kutta</a:t>
            </a:r>
            <a:r>
              <a:rPr lang="en-US" dirty="0"/>
              <a:t> simulation.</a:t>
            </a:r>
          </a:p>
        </p:txBody>
      </p:sp>
    </p:spTree>
    <p:extLst>
      <p:ext uri="{BB962C8B-B14F-4D97-AF65-F5344CB8AC3E}">
        <p14:creationId xmlns:p14="http://schemas.microsoft.com/office/powerpoint/2010/main" val="190510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2196-1771-4742-9223-8FF1A9E2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12" y="408110"/>
            <a:ext cx="9144000" cy="1143000"/>
          </a:xfrm>
        </p:spPr>
        <p:txBody>
          <a:bodyPr/>
          <a:lstStyle/>
          <a:p>
            <a:r>
              <a:rPr lang="en-US" dirty="0"/>
              <a:t>Nuclear Binding Energy: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shap</a:t>
            </a:r>
            <a:r>
              <a:rPr lang="en-US" dirty="0"/>
              <a:t> library in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CFAC63-EABA-8BD0-6165-2108C33BC4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/>
          <a:stretch/>
        </p:blipFill>
        <p:spPr>
          <a:xfrm>
            <a:off x="152399" y="1623646"/>
            <a:ext cx="1849457" cy="492955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FF73D-3C25-DCB9-4ADF-416D7F2EB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64857"/>
            <a:ext cx="4145574" cy="27637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2EC04-62B7-60C0-3BC5-9B2B5E81B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07" y="3295650"/>
            <a:ext cx="4343400" cy="3257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293AF0-BE9F-1663-D4A0-53EABB4EB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28" y="1623646"/>
            <a:ext cx="4470400" cy="3352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093DF3-5DB1-9F55-9068-AE9DD62AEC04}"/>
              </a:ext>
            </a:extLst>
          </p:cNvPr>
          <p:cNvSpPr txBox="1"/>
          <p:nvPr/>
        </p:nvSpPr>
        <p:spPr>
          <a:xfrm>
            <a:off x="2156628" y="5048982"/>
            <a:ext cx="6097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Comparing SHAP magnitude for different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1827F-AE13-9A24-908E-24807E86EECB}"/>
              </a:ext>
            </a:extLst>
          </p:cNvPr>
          <p:cNvSpPr txBox="1"/>
          <p:nvPr/>
        </p:nvSpPr>
        <p:spPr>
          <a:xfrm>
            <a:off x="6645871" y="6481396"/>
            <a:ext cx="6097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Beeswarm</a:t>
            </a:r>
            <a:r>
              <a:rPr lang="en-US" sz="1400" dirty="0"/>
              <a:t> Plot showing effect of SHAP values on predictions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7C524-9D0C-9BF9-C03F-13C6435710A3}"/>
              </a:ext>
            </a:extLst>
          </p:cNvPr>
          <p:cNvSpPr txBox="1"/>
          <p:nvPr/>
        </p:nvSpPr>
        <p:spPr>
          <a:xfrm>
            <a:off x="7391400" y="2898531"/>
            <a:ext cx="63700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Dependency Plot showing relationship between two variables</a:t>
            </a:r>
          </a:p>
        </p:txBody>
      </p:sp>
    </p:spTree>
    <p:extLst>
      <p:ext uri="{BB962C8B-B14F-4D97-AF65-F5344CB8AC3E}">
        <p14:creationId xmlns:p14="http://schemas.microsoft.com/office/powerpoint/2010/main" val="330381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AFB2-201A-8953-1CB7-C16D4B37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83EE-4A0F-3585-CBDD-4AB8CEDA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Baseball Statistics Example</a:t>
            </a:r>
            <a:endParaRPr lang="en-US" dirty="0"/>
          </a:p>
          <a:p>
            <a:r>
              <a:rPr lang="en-US" dirty="0"/>
              <a:t>Interactive Stacked Force 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Waterfall Plot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0F153-6AEB-5A6D-417A-29FD8F5D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647039"/>
            <a:ext cx="7901779" cy="2001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DC41E-52AA-6203-B977-E676B164A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00600"/>
            <a:ext cx="4343400" cy="17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by Lloyd Shapley in 1951</a:t>
            </a:r>
            <a:endParaRPr dirty="0"/>
          </a:p>
          <a:p>
            <a:r>
              <a:rPr lang="en-US" dirty="0"/>
              <a:t>Accepted method for distributing gains in coalitional game theory</a:t>
            </a:r>
            <a:endParaRPr dirty="0"/>
          </a:p>
          <a:p>
            <a:r>
              <a:rPr lang="en-US" dirty="0"/>
              <a:t>In other words, Shapley values represent the expected marginal contribution of a player, feature, or variable.</a:t>
            </a:r>
          </a:p>
          <a:p>
            <a:r>
              <a:rPr lang="en-US" dirty="0"/>
              <a:t>Particularly useful for Game Theory and Machine Learning.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1BDEF-4CF4-E231-CB53-2473DBFC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33829"/>
            <a:ext cx="11430000" cy="14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14E8-81F3-3A8D-F9C6-2697689C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Splitting the Check, Not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9907-DBCB-149A-8AE4-38986877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Albert Einstein and Niels Bohr go out to dinner.</a:t>
            </a:r>
          </a:p>
          <a:p>
            <a:r>
              <a:rPr lang="en-US" dirty="0"/>
              <a:t>Al thought his companion was a bit of a…Bohr, so he munched to keep himself entertained.</a:t>
            </a:r>
          </a:p>
          <a:p>
            <a:r>
              <a:rPr lang="en-US" dirty="0"/>
              <a:t>The check comes back at $60. Al suggests that they each pay $30.</a:t>
            </a:r>
          </a:p>
          <a:p>
            <a:r>
              <a:rPr lang="en-US" dirty="0"/>
              <a:t>Enraged, Bohr claims he didn’t eat $30 worth of food. The two physicists decide to time travel to 1951 to find a fair solution.</a:t>
            </a:r>
          </a:p>
          <a:p>
            <a:r>
              <a:rPr lang="en-US" dirty="0"/>
              <a:t>Enter Shapley values…</a:t>
            </a:r>
          </a:p>
        </p:txBody>
      </p:sp>
      <p:pic>
        <p:nvPicPr>
          <p:cNvPr id="2050" name="Picture 2" descr="The Bohr-Einstein Debate - by Jørgen Veisdal - Privatdozent">
            <a:extLst>
              <a:ext uri="{FF2B5EF4-FFF2-40B4-BE49-F238E27FC236}">
                <a16:creationId xmlns:a16="http://schemas.microsoft.com/office/drawing/2014/main" id="{3CE240FB-6417-BDFC-70CA-B7E2453B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91000"/>
            <a:ext cx="3452813" cy="22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0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F85F-DBFA-B0E3-2C92-8796D9F2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Splitting the Check, Not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8493-09BA-50E8-68F0-D3841CA12A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Consider the following contributions: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= 60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B</a:t>
            </a:r>
            <a:r>
              <a:rPr lang="en-US" dirty="0"/>
              <a:t> = 25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value of C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- C</a:t>
            </a:r>
            <a:r>
              <a:rPr lang="en-US" baseline="-25000" dirty="0"/>
              <a:t>B</a:t>
            </a:r>
            <a:r>
              <a:rPr lang="en-US" dirty="0"/>
              <a:t> = 35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 – C</a:t>
            </a:r>
            <a:r>
              <a:rPr lang="en-US" baseline="-25000" dirty="0"/>
              <a:t>0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= (35+30)/2 = 32.5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B1BC9-32C5-EEB3-845A-51DD252DE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value of C</a:t>
            </a:r>
            <a:r>
              <a:rPr lang="en-US" baseline="-25000" dirty="0"/>
              <a:t>B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- C</a:t>
            </a:r>
            <a:r>
              <a:rPr lang="en-US" baseline="-25000" dirty="0"/>
              <a:t>A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B</a:t>
            </a:r>
            <a:r>
              <a:rPr lang="en-US" dirty="0"/>
              <a:t> – C</a:t>
            </a:r>
            <a:r>
              <a:rPr lang="en-US" baseline="-25000" dirty="0"/>
              <a:t>0</a:t>
            </a:r>
            <a:r>
              <a:rPr lang="en-US" dirty="0"/>
              <a:t> = 25</a:t>
            </a:r>
          </a:p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dirty="0"/>
              <a:t> = (30+25)/2 = 27.5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Solution:</a:t>
            </a:r>
          </a:p>
          <a:p>
            <a:pPr>
              <a:lnSpc>
                <a:spcPct val="100000"/>
              </a:lnSpc>
            </a:pPr>
            <a:r>
              <a:rPr lang="en-US" dirty="0"/>
              <a:t>Einstein should pay $32.50, and Bohr should pay $27.50.</a:t>
            </a:r>
          </a:p>
        </p:txBody>
      </p:sp>
    </p:spTree>
    <p:extLst>
      <p:ext uri="{BB962C8B-B14F-4D97-AF65-F5344CB8AC3E}">
        <p14:creationId xmlns:p14="http://schemas.microsoft.com/office/powerpoint/2010/main" val="329141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664D3-CAF7-1ED7-701D-D8F54FD41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8FC9-EFFB-820A-E2FB-654BBBD1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Splitting the Check, Not the Atom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DD91-948D-5FDE-11BC-F0E4C104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Albert Einstein and Niels Bohr are joined at dinner by their good friend James Chadwick. The check comes back at $80.</a:t>
            </a:r>
          </a:p>
          <a:p>
            <a:r>
              <a:rPr lang="en-US" dirty="0"/>
              <a:t>Excited to share their futuristic method, Al and Bohr suggest to Chadwick that they use Shapley values to calculate each diner’s portion of the check.</a:t>
            </a:r>
          </a:p>
          <a:p>
            <a:pPr marL="0" indent="0">
              <a:buNone/>
            </a:pPr>
            <a:r>
              <a:rPr lang="en-US" dirty="0"/>
              <a:t>Consider the following coalitions: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ABC</a:t>
            </a:r>
            <a:r>
              <a:rPr lang="en-US" dirty="0"/>
              <a:t> = 95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= 60, C</a:t>
            </a:r>
            <a:r>
              <a:rPr lang="en-US" baseline="-25000" dirty="0"/>
              <a:t>AC</a:t>
            </a:r>
            <a:r>
              <a:rPr lang="en-US" dirty="0"/>
              <a:t>  = 70, C</a:t>
            </a:r>
            <a:r>
              <a:rPr lang="en-US" baseline="-25000" dirty="0"/>
              <a:t>BC</a:t>
            </a:r>
            <a:r>
              <a:rPr lang="en-US" dirty="0"/>
              <a:t> = 65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 = 30, C</a:t>
            </a:r>
            <a:r>
              <a:rPr lang="en-US" baseline="-25000" dirty="0"/>
              <a:t>B</a:t>
            </a:r>
            <a:r>
              <a:rPr lang="en-US" dirty="0"/>
              <a:t> = 25, C</a:t>
            </a:r>
            <a:r>
              <a:rPr lang="en-US" baseline="-25000" dirty="0"/>
              <a:t>C</a:t>
            </a:r>
            <a:r>
              <a:rPr lang="en-US" dirty="0"/>
              <a:t> = 40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 = 0</a:t>
            </a:r>
          </a:p>
        </p:txBody>
      </p:sp>
      <p:pic>
        <p:nvPicPr>
          <p:cNvPr id="2050" name="Picture 2" descr="The Bohr-Einstein Debate - by Jørgen Veisdal - Privatdozent">
            <a:extLst>
              <a:ext uri="{FF2B5EF4-FFF2-40B4-BE49-F238E27FC236}">
                <a16:creationId xmlns:a16="http://schemas.microsoft.com/office/drawing/2014/main" id="{CABDD8B0-38E3-60B0-13E3-68FA9CCD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91000"/>
            <a:ext cx="3452813" cy="229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James Chadwick">
            <a:extLst>
              <a:ext uri="{FF2B5EF4-FFF2-40B4-BE49-F238E27FC236}">
                <a16:creationId xmlns:a16="http://schemas.microsoft.com/office/drawing/2014/main" id="{B37DC460-9223-F735-417F-9A3CCF64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893515" y="4459502"/>
            <a:ext cx="533400" cy="75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0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4FD5-0175-DCA9-9BC0-AAF47559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Splitting the Check, Not the Atom (part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1EEA-95E2-541D-3609-A9C31C8E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value of C</a:t>
            </a:r>
            <a:r>
              <a:rPr lang="en-US" baseline="-25000" dirty="0"/>
              <a:t>A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ABC</a:t>
            </a:r>
            <a:r>
              <a:rPr lang="en-US" dirty="0"/>
              <a:t> - C</a:t>
            </a:r>
            <a:r>
              <a:rPr lang="en-US" baseline="-25000" dirty="0"/>
              <a:t>BC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– C</a:t>
            </a:r>
            <a:r>
              <a:rPr lang="en-US" baseline="-25000" dirty="0"/>
              <a:t>B</a:t>
            </a:r>
            <a:r>
              <a:rPr lang="en-US" dirty="0"/>
              <a:t> = 35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AC</a:t>
            </a:r>
            <a:r>
              <a:rPr lang="en-US" dirty="0"/>
              <a:t> – C</a:t>
            </a:r>
            <a:r>
              <a:rPr lang="en-US" baseline="-25000" dirty="0"/>
              <a:t>C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</a:t>
            </a:r>
            <a:r>
              <a:rPr lang="en-US" dirty="0"/>
              <a:t> – C</a:t>
            </a:r>
            <a:r>
              <a:rPr lang="en-US" baseline="-25000" dirty="0"/>
              <a:t>0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baseline="-25000" dirty="0"/>
              <a:t>A</a:t>
            </a:r>
            <a:r>
              <a:rPr lang="en-US" dirty="0"/>
              <a:t> = (35+35+30+30)/4 = </a:t>
            </a:r>
            <a:r>
              <a:rPr lang="en-US" b="1" dirty="0"/>
              <a:t>31.25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value of C</a:t>
            </a:r>
            <a:r>
              <a:rPr lang="en-US" baseline="-25000" dirty="0"/>
              <a:t>B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ABC</a:t>
            </a:r>
            <a:r>
              <a:rPr lang="en-US" dirty="0"/>
              <a:t> - C</a:t>
            </a:r>
            <a:r>
              <a:rPr lang="en-US" baseline="-25000" dirty="0"/>
              <a:t>AC</a:t>
            </a:r>
            <a:r>
              <a:rPr lang="en-US" dirty="0"/>
              <a:t> = 25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</a:t>
            </a:r>
            <a:r>
              <a:rPr lang="en-US" dirty="0"/>
              <a:t> – C</a:t>
            </a:r>
            <a:r>
              <a:rPr lang="en-US" baseline="-25000" dirty="0"/>
              <a:t>A</a:t>
            </a:r>
            <a:r>
              <a:rPr lang="en-US" dirty="0"/>
              <a:t> 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BC</a:t>
            </a:r>
            <a:r>
              <a:rPr lang="en-US" dirty="0"/>
              <a:t> – C</a:t>
            </a:r>
            <a:r>
              <a:rPr lang="en-US" baseline="-25000" dirty="0"/>
              <a:t>C</a:t>
            </a:r>
            <a:r>
              <a:rPr lang="en-US" dirty="0"/>
              <a:t> = 25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B</a:t>
            </a:r>
            <a:r>
              <a:rPr lang="en-US" dirty="0"/>
              <a:t> – C</a:t>
            </a:r>
            <a:r>
              <a:rPr lang="en-US" baseline="-25000" dirty="0"/>
              <a:t>0</a:t>
            </a:r>
            <a:r>
              <a:rPr lang="en-US" dirty="0"/>
              <a:t> = 25</a:t>
            </a:r>
          </a:p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baseline="-25000" dirty="0"/>
              <a:t>B</a:t>
            </a:r>
            <a:r>
              <a:rPr lang="en-US" dirty="0"/>
              <a:t> = (25+30+25+25)/4 = </a:t>
            </a:r>
            <a:r>
              <a:rPr lang="en-US" b="1" dirty="0"/>
              <a:t>26.25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CCAC4-B235-9D86-32D1-570C7878D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Find value of C</a:t>
            </a:r>
            <a:r>
              <a:rPr lang="en-US" baseline="-25000" dirty="0"/>
              <a:t>C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ABC</a:t>
            </a:r>
            <a:r>
              <a:rPr lang="en-US" dirty="0"/>
              <a:t> - C</a:t>
            </a:r>
            <a:r>
              <a:rPr lang="en-US" baseline="-25000" dirty="0"/>
              <a:t>AB</a:t>
            </a:r>
            <a:r>
              <a:rPr lang="en-US" dirty="0"/>
              <a:t>= 30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AC</a:t>
            </a:r>
            <a:r>
              <a:rPr lang="en-US" dirty="0"/>
              <a:t> – C</a:t>
            </a:r>
            <a:r>
              <a:rPr lang="en-US" baseline="-25000" dirty="0"/>
              <a:t>A</a:t>
            </a:r>
            <a:r>
              <a:rPr lang="en-US" dirty="0"/>
              <a:t> = 40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BC</a:t>
            </a:r>
            <a:r>
              <a:rPr lang="en-US" dirty="0"/>
              <a:t> – C</a:t>
            </a:r>
            <a:r>
              <a:rPr lang="en-US" baseline="-25000" dirty="0"/>
              <a:t>B</a:t>
            </a:r>
            <a:r>
              <a:rPr lang="en-US" dirty="0"/>
              <a:t> = 40</a:t>
            </a:r>
          </a:p>
          <a:p>
            <a:pPr>
              <a:lnSpc>
                <a:spcPct val="100000"/>
              </a:lnSpc>
            </a:pPr>
            <a:r>
              <a:rPr lang="en-US" dirty="0"/>
              <a:t>C</a:t>
            </a:r>
            <a:r>
              <a:rPr lang="en-US" baseline="-25000" dirty="0"/>
              <a:t>C</a:t>
            </a:r>
            <a:r>
              <a:rPr lang="en-US" dirty="0"/>
              <a:t> – C</a:t>
            </a:r>
            <a:r>
              <a:rPr lang="en-US" baseline="-25000" dirty="0"/>
              <a:t>0</a:t>
            </a:r>
            <a:r>
              <a:rPr lang="en-US" dirty="0"/>
              <a:t> = 40</a:t>
            </a:r>
          </a:p>
          <a:p>
            <a:pPr>
              <a:lnSpc>
                <a:spcPct val="100000"/>
              </a:lnSpc>
            </a:pPr>
            <a:r>
              <a:rPr lang="en-US" dirty="0"/>
              <a:t>S</a:t>
            </a:r>
            <a:r>
              <a:rPr lang="en-US" baseline="-25000" dirty="0"/>
              <a:t>C</a:t>
            </a:r>
            <a:r>
              <a:rPr lang="en-US" dirty="0"/>
              <a:t> = (20+40+40+40)/4 = </a:t>
            </a:r>
            <a:r>
              <a:rPr lang="en-US" b="1" dirty="0"/>
              <a:t>37.50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Solution:</a:t>
            </a:r>
          </a:p>
          <a:p>
            <a:pPr>
              <a:lnSpc>
                <a:spcPct val="100000"/>
              </a:lnSpc>
            </a:pPr>
            <a:r>
              <a:rPr lang="en-US" dirty="0"/>
              <a:t>Einstein pays $31.25, Bohr pays $26.25, and Chadwick pays $37.50.</a:t>
            </a:r>
          </a:p>
        </p:txBody>
      </p:sp>
    </p:spTree>
    <p:extLst>
      <p:ext uri="{BB962C8B-B14F-4D97-AF65-F5344CB8AC3E}">
        <p14:creationId xmlns:p14="http://schemas.microsoft.com/office/powerpoint/2010/main" val="147915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0456-42E0-B3A2-EFD1-DE091A2B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04800"/>
            <a:ext cx="91440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/>
                </a:solidFill>
              </a:rPr>
              <a:t>Let’s revisit the formula for Shapley values: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N! = number of ways to form a coalition</a:t>
            </a:r>
          </a:p>
          <a:p>
            <a:r>
              <a:rPr lang="en-US" dirty="0"/>
              <a:t>|S|  = number of players in coalition S</a:t>
            </a:r>
          </a:p>
          <a:p>
            <a:r>
              <a:rPr lang="en-US" dirty="0"/>
              <a:t>|S!|  = number of ways coalition S can form</a:t>
            </a:r>
          </a:p>
          <a:p>
            <a:r>
              <a:rPr lang="en-US" dirty="0"/>
              <a:t>(|N| - |S| - 1)! = number of ways players can join after player 1</a:t>
            </a:r>
          </a:p>
          <a:p>
            <a:r>
              <a:rPr lang="en-US" dirty="0"/>
              <a:t>(v(S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∪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})) = gains of coalition including player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V(S) = gains of coalition without player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Basically comes down to a messy weighted average.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5F96D-95F3-FD83-6BDD-9CBB60C7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8686800" cy="109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F753-4C42-D140-97A9-0CD00358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Shapley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E7F2-F30D-9E41-B61D-0FDC2305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marL="0" marR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 rtl="0" fontAlgn="ctr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Efficiency: Marginal contributions sum to the whole</a:t>
            </a: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Symmetry: Players are considered interchangeable if they make the same contributions</a:t>
            </a: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Null Player: Zero value is awarded if a player contributes zero value.</a:t>
            </a:r>
          </a:p>
          <a:p>
            <a:pPr lvl="2" fontAlgn="ctr"/>
            <a:r>
              <a:rPr lang="en-US" sz="1400" dirty="0">
                <a:effectLst/>
                <a:latin typeface="Calibri" panose="020F0502020204030204" pitchFamily="34" charset="0"/>
              </a:rPr>
              <a:t>(Like Einstein, if the dinner was held at a steakhouse)</a:t>
            </a:r>
          </a:p>
          <a:p>
            <a:pPr rtl="0" fontAlgn="ctr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Additivity: Combined contributions from two games are the sum of the contributions from each of the two games; in other words, games are independent.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FBA8CB-F960-1DF7-74A5-47289A57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828800"/>
            <a:ext cx="6477000" cy="191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42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E269-83FD-9B24-E215-B11E058B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Shapley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A0DA-A547-BDE5-6632-A083139D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Shapley values drastically increase the speed at which we can make predictions in Machine Learning, it is extremely computationally expensive.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we do when things are expensive? We approximate!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Monte Carlo sampling</a:t>
            </a:r>
          </a:p>
          <a:p>
            <a:pPr lvl="1"/>
            <a:r>
              <a:rPr lang="en-US" dirty="0"/>
              <a:t>This is still fairly impractical, as we need a very large sample size, so mainly we can resort to Shapley packages in Python!</a:t>
            </a:r>
          </a:p>
          <a:p>
            <a:pPr lvl="1"/>
            <a:r>
              <a:rPr lang="en-US" dirty="0" err="1"/>
              <a:t>KernelSHAP</a:t>
            </a:r>
            <a:r>
              <a:rPr lang="en-US" dirty="0"/>
              <a:t>, or </a:t>
            </a:r>
            <a:r>
              <a:rPr lang="en-US" dirty="0" err="1"/>
              <a:t>TreeSHAP</a:t>
            </a:r>
            <a:r>
              <a:rPr lang="en-US" dirty="0"/>
              <a:t> (can only be used with tree-based algorithms)</a:t>
            </a:r>
          </a:p>
        </p:txBody>
      </p:sp>
      <p:pic>
        <p:nvPicPr>
          <p:cNvPr id="5122" name="Picture 2" descr="1983–88 Chevy Monte Carlo SS buyer's ...">
            <a:extLst>
              <a:ext uri="{FF2B5EF4-FFF2-40B4-BE49-F238E27FC236}">
                <a16:creationId xmlns:a16="http://schemas.microsoft.com/office/drawing/2014/main" id="{94AC801F-21A9-54F4-1074-DCC717E8D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81400"/>
            <a:ext cx="24003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6663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134</TotalTime>
  <Words>859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Consolas</vt:lpstr>
      <vt:lpstr>Google Sans</vt:lpstr>
      <vt:lpstr>Tech Computer 16x9</vt:lpstr>
      <vt:lpstr>Shapley Values</vt:lpstr>
      <vt:lpstr>SHapley Additive exPlanations (SHAP)</vt:lpstr>
      <vt:lpstr>Example: Splitting the Check, Not the Atom</vt:lpstr>
      <vt:lpstr>Example: Splitting the Check, Not the Atom</vt:lpstr>
      <vt:lpstr>Example: Splitting the Check, Not the Atom (part 2)</vt:lpstr>
      <vt:lpstr>Example: Splitting the Check, Not the Atom (part 2)</vt:lpstr>
      <vt:lpstr>PowerPoint Presentation</vt:lpstr>
      <vt:lpstr>Axioms of Shapley Values</vt:lpstr>
      <vt:lpstr>Drawbacks of Shapley Values</vt:lpstr>
      <vt:lpstr>Applications of Shapley Values</vt:lpstr>
      <vt:lpstr>Shapley Values in RK4</vt:lpstr>
      <vt:lpstr>Nuclear Binding Energy: Using shap library in Python</vt:lpstr>
      <vt:lpstr>Statistical Modelling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steidleq@outlook.com</dc:creator>
  <cp:lastModifiedBy>steidleq@outlook.com</cp:lastModifiedBy>
  <cp:revision>2</cp:revision>
  <dcterms:created xsi:type="dcterms:W3CDTF">2025-02-12T22:15:29Z</dcterms:created>
  <dcterms:modified xsi:type="dcterms:W3CDTF">2025-02-14T20:39:10Z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