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A4E77-D8C9-4DE1-920F-C2B09168F53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D1CA86-F8BD-4B45-8554-BA06E3504FB7}">
      <dgm:prSet/>
      <dgm:spPr/>
      <dgm:t>
        <a:bodyPr/>
        <a:lstStyle/>
        <a:p>
          <a:r>
            <a:rPr lang="en-US"/>
            <a:t>When answering yes to the following questions, RL may be the method to use</a:t>
          </a:r>
        </a:p>
      </dgm:t>
    </dgm:pt>
    <dgm:pt modelId="{CB6FA608-E305-4B4A-8BBE-7652F593C841}" type="parTrans" cxnId="{B0BC8D56-2010-4D38-A05C-058B56FCB27C}">
      <dgm:prSet/>
      <dgm:spPr/>
      <dgm:t>
        <a:bodyPr/>
        <a:lstStyle/>
        <a:p>
          <a:endParaRPr lang="en-US"/>
        </a:p>
      </dgm:t>
    </dgm:pt>
    <dgm:pt modelId="{8BD4F6BF-9852-4F6A-A7A2-34F3ACB2B04A}" type="sibTrans" cxnId="{B0BC8D56-2010-4D38-A05C-058B56FCB27C}">
      <dgm:prSet/>
      <dgm:spPr/>
      <dgm:t>
        <a:bodyPr/>
        <a:lstStyle/>
        <a:p>
          <a:endParaRPr lang="en-US"/>
        </a:p>
      </dgm:t>
    </dgm:pt>
    <dgm:pt modelId="{72857E1C-8A63-4C69-B744-4CD8C9E9FD16}">
      <dgm:prSet/>
      <dgm:spPr/>
      <dgm:t>
        <a:bodyPr/>
        <a:lstStyle/>
        <a:p>
          <a:r>
            <a:rPr lang="en-US"/>
            <a:t>Can the problem be conceptualized  as an agent interacting with an environment?</a:t>
          </a:r>
        </a:p>
      </dgm:t>
    </dgm:pt>
    <dgm:pt modelId="{26D95FEB-1CE5-471E-8C55-8F35FCC304E4}" type="parTrans" cxnId="{B228A3FB-0C4A-4FF4-8E25-8DAB4276B6C4}">
      <dgm:prSet/>
      <dgm:spPr/>
      <dgm:t>
        <a:bodyPr/>
        <a:lstStyle/>
        <a:p>
          <a:endParaRPr lang="en-US"/>
        </a:p>
      </dgm:t>
    </dgm:pt>
    <dgm:pt modelId="{FC49D6D7-283C-4E6B-A162-2BC88C908BF1}" type="sibTrans" cxnId="{B228A3FB-0C4A-4FF4-8E25-8DAB4276B6C4}">
      <dgm:prSet/>
      <dgm:spPr/>
      <dgm:t>
        <a:bodyPr/>
        <a:lstStyle/>
        <a:p>
          <a:endParaRPr lang="en-US"/>
        </a:p>
      </dgm:t>
    </dgm:pt>
    <dgm:pt modelId="{979C5125-62DB-41FE-A14F-8FD2B7BE5302}">
      <dgm:prSet/>
      <dgm:spPr/>
      <dgm:t>
        <a:bodyPr/>
        <a:lstStyle/>
        <a:p>
          <a:r>
            <a:rPr lang="en-US"/>
            <a:t>Can the agent take actions that affect the outcomes?</a:t>
          </a:r>
        </a:p>
      </dgm:t>
    </dgm:pt>
    <dgm:pt modelId="{5E0F2EDA-73E4-44FD-A277-A2ABE4FAFE73}" type="parTrans" cxnId="{330DC00F-A4D9-4FB8-8A73-D789CA79DD94}">
      <dgm:prSet/>
      <dgm:spPr/>
      <dgm:t>
        <a:bodyPr/>
        <a:lstStyle/>
        <a:p>
          <a:endParaRPr lang="en-US"/>
        </a:p>
      </dgm:t>
    </dgm:pt>
    <dgm:pt modelId="{B08AC8E9-AA97-4185-9248-D478C03002F1}" type="sibTrans" cxnId="{330DC00F-A4D9-4FB8-8A73-D789CA79DD94}">
      <dgm:prSet/>
      <dgm:spPr/>
      <dgm:t>
        <a:bodyPr/>
        <a:lstStyle/>
        <a:p>
          <a:endParaRPr lang="en-US"/>
        </a:p>
      </dgm:t>
    </dgm:pt>
    <dgm:pt modelId="{71608322-B65C-432C-8229-5A9F3B38FE57}">
      <dgm:prSet/>
      <dgm:spPr/>
      <dgm:t>
        <a:bodyPr/>
        <a:lstStyle/>
        <a:p>
          <a:r>
            <a:rPr lang="en-US"/>
            <a:t>Is there a clear notion of reward?</a:t>
          </a:r>
        </a:p>
      </dgm:t>
    </dgm:pt>
    <dgm:pt modelId="{6410A3C2-F8E2-4555-84C7-6F68872D6CFD}" type="parTrans" cxnId="{7AECBC66-8B78-49E6-88CB-CC160558CCDA}">
      <dgm:prSet/>
      <dgm:spPr/>
      <dgm:t>
        <a:bodyPr/>
        <a:lstStyle/>
        <a:p>
          <a:endParaRPr lang="en-US"/>
        </a:p>
      </dgm:t>
    </dgm:pt>
    <dgm:pt modelId="{8AC5007A-E04B-4489-8817-DF48CCCC4CBE}" type="sibTrans" cxnId="{7AECBC66-8B78-49E6-88CB-CC160558CCDA}">
      <dgm:prSet/>
      <dgm:spPr/>
      <dgm:t>
        <a:bodyPr/>
        <a:lstStyle/>
        <a:p>
          <a:endParaRPr lang="en-US"/>
        </a:p>
      </dgm:t>
    </dgm:pt>
    <dgm:pt modelId="{1DC6A883-C683-48EC-8CEF-021837A58D37}">
      <dgm:prSet/>
      <dgm:spPr/>
      <dgm:t>
        <a:bodyPr/>
        <a:lstStyle/>
        <a:p>
          <a:r>
            <a:rPr lang="en-US"/>
            <a:t>RL is best when the environment is too large to explore exhaustively (</a:t>
          </a:r>
          <a:r>
            <a:rPr lang="en-US" b="1" i="1"/>
            <a:t>Deep-Q learning</a:t>
          </a:r>
          <a:r>
            <a:rPr lang="en-US"/>
            <a:t>)</a:t>
          </a:r>
        </a:p>
      </dgm:t>
    </dgm:pt>
    <dgm:pt modelId="{0ACD82A3-BC4A-4684-80EC-BCB992F8F599}" type="parTrans" cxnId="{DCA33CDD-826B-4107-B284-2EFE9BB2BA90}">
      <dgm:prSet/>
      <dgm:spPr/>
      <dgm:t>
        <a:bodyPr/>
        <a:lstStyle/>
        <a:p>
          <a:endParaRPr lang="en-US"/>
        </a:p>
      </dgm:t>
    </dgm:pt>
    <dgm:pt modelId="{0C882C71-CAFC-45E4-9367-A305839BBAB7}" type="sibTrans" cxnId="{DCA33CDD-826B-4107-B284-2EFE9BB2BA90}">
      <dgm:prSet/>
      <dgm:spPr/>
      <dgm:t>
        <a:bodyPr/>
        <a:lstStyle/>
        <a:p>
          <a:endParaRPr lang="en-US"/>
        </a:p>
      </dgm:t>
    </dgm:pt>
    <dgm:pt modelId="{6191F46E-BC68-441B-8A5B-8D17DB7AFFE0}" type="pres">
      <dgm:prSet presAssocID="{840A4E77-D8C9-4DE1-920F-C2B09168F538}" presName="Name0" presStyleCnt="0">
        <dgm:presLayoutVars>
          <dgm:dir/>
          <dgm:animLvl val="lvl"/>
          <dgm:resizeHandles val="exact"/>
        </dgm:presLayoutVars>
      </dgm:prSet>
      <dgm:spPr/>
    </dgm:pt>
    <dgm:pt modelId="{66DFB3E8-311D-4ED0-A68F-D6D3161F37AD}" type="pres">
      <dgm:prSet presAssocID="{1DC6A883-C683-48EC-8CEF-021837A58D37}" presName="boxAndChildren" presStyleCnt="0"/>
      <dgm:spPr/>
    </dgm:pt>
    <dgm:pt modelId="{B7660BCA-6E12-4B7A-9DF7-A8E00F65553D}" type="pres">
      <dgm:prSet presAssocID="{1DC6A883-C683-48EC-8CEF-021837A58D37}" presName="parentTextBox" presStyleLbl="node1" presStyleIdx="0" presStyleCnt="2"/>
      <dgm:spPr/>
    </dgm:pt>
    <dgm:pt modelId="{D9A4171A-FB16-4201-BDA6-928A449B948E}" type="pres">
      <dgm:prSet presAssocID="{8BD4F6BF-9852-4F6A-A7A2-34F3ACB2B04A}" presName="sp" presStyleCnt="0"/>
      <dgm:spPr/>
    </dgm:pt>
    <dgm:pt modelId="{010BBC52-158A-47F1-9D32-47E2CD411267}" type="pres">
      <dgm:prSet presAssocID="{67D1CA86-F8BD-4B45-8554-BA06E3504FB7}" presName="arrowAndChildren" presStyleCnt="0"/>
      <dgm:spPr/>
    </dgm:pt>
    <dgm:pt modelId="{5376071B-E186-40AF-B316-DEA995F854B7}" type="pres">
      <dgm:prSet presAssocID="{67D1CA86-F8BD-4B45-8554-BA06E3504FB7}" presName="parentTextArrow" presStyleLbl="node1" presStyleIdx="0" presStyleCnt="2"/>
      <dgm:spPr/>
    </dgm:pt>
    <dgm:pt modelId="{5AF0425C-611E-4BEE-8EAF-046FAB1DE14C}" type="pres">
      <dgm:prSet presAssocID="{67D1CA86-F8BD-4B45-8554-BA06E3504FB7}" presName="arrow" presStyleLbl="node1" presStyleIdx="1" presStyleCnt="2"/>
      <dgm:spPr/>
    </dgm:pt>
    <dgm:pt modelId="{C7728DB1-6D84-44D3-B31B-DB392E123B41}" type="pres">
      <dgm:prSet presAssocID="{67D1CA86-F8BD-4B45-8554-BA06E3504FB7}" presName="descendantArrow" presStyleCnt="0"/>
      <dgm:spPr/>
    </dgm:pt>
    <dgm:pt modelId="{28BF6233-C2B3-455F-93D2-9488302AD977}" type="pres">
      <dgm:prSet presAssocID="{72857E1C-8A63-4C69-B744-4CD8C9E9FD16}" presName="childTextArrow" presStyleLbl="fgAccFollowNode1" presStyleIdx="0" presStyleCnt="3">
        <dgm:presLayoutVars>
          <dgm:bulletEnabled val="1"/>
        </dgm:presLayoutVars>
      </dgm:prSet>
      <dgm:spPr/>
    </dgm:pt>
    <dgm:pt modelId="{B32FD2FE-11BA-4E77-A285-24F1C51F5A9D}" type="pres">
      <dgm:prSet presAssocID="{979C5125-62DB-41FE-A14F-8FD2B7BE5302}" presName="childTextArrow" presStyleLbl="fgAccFollowNode1" presStyleIdx="1" presStyleCnt="3">
        <dgm:presLayoutVars>
          <dgm:bulletEnabled val="1"/>
        </dgm:presLayoutVars>
      </dgm:prSet>
      <dgm:spPr/>
    </dgm:pt>
    <dgm:pt modelId="{D574EEDA-5E00-4869-B275-121D4C29E936}" type="pres">
      <dgm:prSet presAssocID="{71608322-B65C-432C-8229-5A9F3B38FE5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694460E-F839-43A4-B9FB-F4214F191A41}" type="presOf" srcId="{72857E1C-8A63-4C69-B744-4CD8C9E9FD16}" destId="{28BF6233-C2B3-455F-93D2-9488302AD977}" srcOrd="0" destOrd="0" presId="urn:microsoft.com/office/officeart/2005/8/layout/process4"/>
    <dgm:cxn modelId="{330DC00F-A4D9-4FB8-8A73-D789CA79DD94}" srcId="{67D1CA86-F8BD-4B45-8554-BA06E3504FB7}" destId="{979C5125-62DB-41FE-A14F-8FD2B7BE5302}" srcOrd="1" destOrd="0" parTransId="{5E0F2EDA-73E4-44FD-A277-A2ABE4FAFE73}" sibTransId="{B08AC8E9-AA97-4185-9248-D478C03002F1}"/>
    <dgm:cxn modelId="{BDF1271B-EEEA-4379-83EB-F75FFBCBB77D}" type="presOf" srcId="{67D1CA86-F8BD-4B45-8554-BA06E3504FB7}" destId="{5376071B-E186-40AF-B316-DEA995F854B7}" srcOrd="0" destOrd="0" presId="urn:microsoft.com/office/officeart/2005/8/layout/process4"/>
    <dgm:cxn modelId="{0EDA6A26-DEC5-44E2-9C81-74A9C2A0981E}" type="presOf" srcId="{979C5125-62DB-41FE-A14F-8FD2B7BE5302}" destId="{B32FD2FE-11BA-4E77-A285-24F1C51F5A9D}" srcOrd="0" destOrd="0" presId="urn:microsoft.com/office/officeart/2005/8/layout/process4"/>
    <dgm:cxn modelId="{DE8E623C-341B-4B17-8822-50E853957EED}" type="presOf" srcId="{67D1CA86-F8BD-4B45-8554-BA06E3504FB7}" destId="{5AF0425C-611E-4BEE-8EAF-046FAB1DE14C}" srcOrd="1" destOrd="0" presId="urn:microsoft.com/office/officeart/2005/8/layout/process4"/>
    <dgm:cxn modelId="{7AECBC66-8B78-49E6-88CB-CC160558CCDA}" srcId="{67D1CA86-F8BD-4B45-8554-BA06E3504FB7}" destId="{71608322-B65C-432C-8229-5A9F3B38FE57}" srcOrd="2" destOrd="0" parTransId="{6410A3C2-F8E2-4555-84C7-6F68872D6CFD}" sibTransId="{8AC5007A-E04B-4489-8817-DF48CCCC4CBE}"/>
    <dgm:cxn modelId="{B0BC8D56-2010-4D38-A05C-058B56FCB27C}" srcId="{840A4E77-D8C9-4DE1-920F-C2B09168F538}" destId="{67D1CA86-F8BD-4B45-8554-BA06E3504FB7}" srcOrd="0" destOrd="0" parTransId="{CB6FA608-E305-4B4A-8BBE-7652F593C841}" sibTransId="{8BD4F6BF-9852-4F6A-A7A2-34F3ACB2B04A}"/>
    <dgm:cxn modelId="{EF7CC7CB-B64E-4D52-961B-6A2D26A58202}" type="presOf" srcId="{71608322-B65C-432C-8229-5A9F3B38FE57}" destId="{D574EEDA-5E00-4869-B275-121D4C29E936}" srcOrd="0" destOrd="0" presId="urn:microsoft.com/office/officeart/2005/8/layout/process4"/>
    <dgm:cxn modelId="{DCA33CDD-826B-4107-B284-2EFE9BB2BA90}" srcId="{840A4E77-D8C9-4DE1-920F-C2B09168F538}" destId="{1DC6A883-C683-48EC-8CEF-021837A58D37}" srcOrd="1" destOrd="0" parTransId="{0ACD82A3-BC4A-4684-80EC-BCB992F8F599}" sibTransId="{0C882C71-CAFC-45E4-9367-A305839BBAB7}"/>
    <dgm:cxn modelId="{1B1453EC-F4BA-4A7E-9D7A-850C16EC6771}" type="presOf" srcId="{840A4E77-D8C9-4DE1-920F-C2B09168F538}" destId="{6191F46E-BC68-441B-8A5B-8D17DB7AFFE0}" srcOrd="0" destOrd="0" presId="urn:microsoft.com/office/officeart/2005/8/layout/process4"/>
    <dgm:cxn modelId="{8FAF81EF-8AAB-436D-BB92-F3FA8C296443}" type="presOf" srcId="{1DC6A883-C683-48EC-8CEF-021837A58D37}" destId="{B7660BCA-6E12-4B7A-9DF7-A8E00F65553D}" srcOrd="0" destOrd="0" presId="urn:microsoft.com/office/officeart/2005/8/layout/process4"/>
    <dgm:cxn modelId="{B228A3FB-0C4A-4FF4-8E25-8DAB4276B6C4}" srcId="{67D1CA86-F8BD-4B45-8554-BA06E3504FB7}" destId="{72857E1C-8A63-4C69-B744-4CD8C9E9FD16}" srcOrd="0" destOrd="0" parTransId="{26D95FEB-1CE5-471E-8C55-8F35FCC304E4}" sibTransId="{FC49D6D7-283C-4E6B-A162-2BC88C908BF1}"/>
    <dgm:cxn modelId="{3D2AC911-7083-40F7-B7AB-D6142E8CDD76}" type="presParOf" srcId="{6191F46E-BC68-441B-8A5B-8D17DB7AFFE0}" destId="{66DFB3E8-311D-4ED0-A68F-D6D3161F37AD}" srcOrd="0" destOrd="0" presId="urn:microsoft.com/office/officeart/2005/8/layout/process4"/>
    <dgm:cxn modelId="{F9FB5FF4-161E-4AC3-9FA7-5F73B11ECB7D}" type="presParOf" srcId="{66DFB3E8-311D-4ED0-A68F-D6D3161F37AD}" destId="{B7660BCA-6E12-4B7A-9DF7-A8E00F65553D}" srcOrd="0" destOrd="0" presId="urn:microsoft.com/office/officeart/2005/8/layout/process4"/>
    <dgm:cxn modelId="{8FD3D393-AE5B-4074-ABE4-5821026C9359}" type="presParOf" srcId="{6191F46E-BC68-441B-8A5B-8D17DB7AFFE0}" destId="{D9A4171A-FB16-4201-BDA6-928A449B948E}" srcOrd="1" destOrd="0" presId="urn:microsoft.com/office/officeart/2005/8/layout/process4"/>
    <dgm:cxn modelId="{58851DB1-E9AE-4263-AF0D-C0D917ECAE33}" type="presParOf" srcId="{6191F46E-BC68-441B-8A5B-8D17DB7AFFE0}" destId="{010BBC52-158A-47F1-9D32-47E2CD411267}" srcOrd="2" destOrd="0" presId="urn:microsoft.com/office/officeart/2005/8/layout/process4"/>
    <dgm:cxn modelId="{FA6AD094-B2D1-4014-A8BE-33CC74BA00A6}" type="presParOf" srcId="{010BBC52-158A-47F1-9D32-47E2CD411267}" destId="{5376071B-E186-40AF-B316-DEA995F854B7}" srcOrd="0" destOrd="0" presId="urn:microsoft.com/office/officeart/2005/8/layout/process4"/>
    <dgm:cxn modelId="{0DD210F2-2149-4B9A-8522-5EB3625AF300}" type="presParOf" srcId="{010BBC52-158A-47F1-9D32-47E2CD411267}" destId="{5AF0425C-611E-4BEE-8EAF-046FAB1DE14C}" srcOrd="1" destOrd="0" presId="urn:microsoft.com/office/officeart/2005/8/layout/process4"/>
    <dgm:cxn modelId="{C1A18567-89C5-40B3-BFB8-CD07C2D3ED27}" type="presParOf" srcId="{010BBC52-158A-47F1-9D32-47E2CD411267}" destId="{C7728DB1-6D84-44D3-B31B-DB392E123B41}" srcOrd="2" destOrd="0" presId="urn:microsoft.com/office/officeart/2005/8/layout/process4"/>
    <dgm:cxn modelId="{9FBB810B-F284-4DA3-B20B-D71A434F0F0F}" type="presParOf" srcId="{C7728DB1-6D84-44D3-B31B-DB392E123B41}" destId="{28BF6233-C2B3-455F-93D2-9488302AD977}" srcOrd="0" destOrd="0" presId="urn:microsoft.com/office/officeart/2005/8/layout/process4"/>
    <dgm:cxn modelId="{0BFCC80A-D837-427E-93A1-88EC7BCAF8BB}" type="presParOf" srcId="{C7728DB1-6D84-44D3-B31B-DB392E123B41}" destId="{B32FD2FE-11BA-4E77-A285-24F1C51F5A9D}" srcOrd="1" destOrd="0" presId="urn:microsoft.com/office/officeart/2005/8/layout/process4"/>
    <dgm:cxn modelId="{1BDEC09A-F884-4A1E-B412-1A857ECCBF5B}" type="presParOf" srcId="{C7728DB1-6D84-44D3-B31B-DB392E123B41}" destId="{D574EEDA-5E00-4869-B275-121D4C29E93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0BCA-6E12-4B7A-9DF7-A8E00F65553D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RL is best when the environment is too large to explore exhaustively (</a:t>
          </a:r>
          <a:r>
            <a:rPr lang="en-US" sz="2800" b="1" i="1" kern="1200"/>
            <a:t>Deep-Q learning</a:t>
          </a:r>
          <a:r>
            <a:rPr lang="en-US" sz="2800" kern="1200"/>
            <a:t>)</a:t>
          </a:r>
        </a:p>
      </dsp:txBody>
      <dsp:txXfrm>
        <a:off x="0" y="3410021"/>
        <a:ext cx="6797675" cy="2237343"/>
      </dsp:txXfrm>
    </dsp:sp>
    <dsp:sp modelId="{5AF0425C-611E-4BEE-8EAF-046FAB1DE14C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When answering yes to the following questions, RL may be the method to use</a:t>
          </a:r>
        </a:p>
      </dsp:txBody>
      <dsp:txXfrm rot="-10800000">
        <a:off x="0" y="2547"/>
        <a:ext cx="6797675" cy="1207802"/>
      </dsp:txXfrm>
    </dsp:sp>
    <dsp:sp modelId="{28BF6233-C2B3-455F-93D2-9488302AD977}">
      <dsp:nvSpPr>
        <dsp:cNvPr id="0" name=""/>
        <dsp:cNvSpPr/>
      </dsp:nvSpPr>
      <dsp:spPr>
        <a:xfrm>
          <a:off x="3319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the problem be conceptualized  as an agent interacting with an environment?</a:t>
          </a:r>
        </a:p>
      </dsp:txBody>
      <dsp:txXfrm>
        <a:off x="3319" y="1210350"/>
        <a:ext cx="2263678" cy="1028869"/>
      </dsp:txXfrm>
    </dsp:sp>
    <dsp:sp modelId="{B32FD2FE-11BA-4E77-A285-24F1C51F5A9D}">
      <dsp:nvSpPr>
        <dsp:cNvPr id="0" name=""/>
        <dsp:cNvSpPr/>
      </dsp:nvSpPr>
      <dsp:spPr>
        <a:xfrm>
          <a:off x="2266998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the agent take actions that affect the outcomes?</a:t>
          </a:r>
        </a:p>
      </dsp:txBody>
      <dsp:txXfrm>
        <a:off x="2266998" y="1210350"/>
        <a:ext cx="2263678" cy="1028869"/>
      </dsp:txXfrm>
    </dsp:sp>
    <dsp:sp modelId="{D574EEDA-5E00-4869-B275-121D4C29E936}">
      <dsp:nvSpPr>
        <dsp:cNvPr id="0" name=""/>
        <dsp:cNvSpPr/>
      </dsp:nvSpPr>
      <dsp:spPr>
        <a:xfrm>
          <a:off x="4530676" y="1210350"/>
          <a:ext cx="2263678" cy="1028869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 there a clear notion of reward?</a:t>
          </a:r>
        </a:p>
      </dsp:txBody>
      <dsp:txXfrm>
        <a:off x="4530676" y="1210350"/>
        <a:ext cx="2263678" cy="1028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8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B82215-7059-470B-A089-3D5FBCE3F59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A2B86-F451-49C3-AC91-EBC7470241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6E5-E374-35F4-3FEE-941E2E2B4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C3BD-1D9A-7CDF-A29F-5CF1DCC3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C825CC-7D59-148E-A836-EC9B483C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Reinforcement Learning (RL)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2DD6D-A899-6806-1C83-91E179AB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/>
              <a:t>Reinforcement Learning brings us closer to what many people traditionally imagine as “Artificial Intelligence”</a:t>
            </a:r>
          </a:p>
          <a:p>
            <a:pPr lvl="1"/>
            <a:r>
              <a:rPr lang="en-US" sz="1500"/>
              <a:t>Not classifying images or predicting numbers</a:t>
            </a:r>
          </a:p>
          <a:p>
            <a:pPr lvl="1"/>
            <a:r>
              <a:rPr lang="en-US" sz="1500"/>
              <a:t>RL help programs learn chess and robots learn to walk</a:t>
            </a:r>
          </a:p>
          <a:p>
            <a:r>
              <a:rPr lang="en-US" sz="1500"/>
              <a:t>RL is a field of machine learning that tackles problems where an </a:t>
            </a:r>
            <a:r>
              <a:rPr lang="en-US" sz="1500" b="1"/>
              <a:t>agent</a:t>
            </a:r>
            <a:r>
              <a:rPr lang="en-US" sz="1500"/>
              <a:t> learns by interacting with an </a:t>
            </a:r>
            <a:r>
              <a:rPr lang="en-US" sz="1500" b="1"/>
              <a:t>environment</a:t>
            </a:r>
          </a:p>
        </p:txBody>
      </p:sp>
      <p:pic>
        <p:nvPicPr>
          <p:cNvPr id="8" name="Content Placeholder 7" descr="A diagram of a diagram of a brain&#10;&#10;AI-generated content may be incorrect.">
            <a:extLst>
              <a:ext uri="{FF2B5EF4-FFF2-40B4-BE49-F238E27FC236}">
                <a16:creationId xmlns:a16="http://schemas.microsoft.com/office/drawing/2014/main" id="{F18B36E9-C162-E3B6-AB86-5734DEB12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1363093"/>
            <a:ext cx="6905511" cy="36081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9F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B4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6603-E643-EF06-5196-8ABB3471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The agent-environment loop</a:t>
            </a:r>
          </a:p>
        </p:txBody>
      </p:sp>
      <p:pic>
        <p:nvPicPr>
          <p:cNvPr id="6" name="Content Placeholder 5" descr="A cartoon character with a mustache and a red hat&#10;&#10;AI-generated content may be incorrect.">
            <a:extLst>
              <a:ext uri="{FF2B5EF4-FFF2-40B4-BE49-F238E27FC236}">
                <a16:creationId xmlns:a16="http://schemas.microsoft.com/office/drawing/2014/main" id="{988B9FF0-D748-62BA-8EC5-F0F43AA6A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ECA9E-298C-1C40-CE1F-C3EF03B78F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An agent explores an environment</a:t>
                </a:r>
              </a:p>
              <a:p>
                <a:pPr lvl="1"/>
                <a:r>
                  <a:rPr lang="en-US" dirty="0"/>
                  <a:t>It perceives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chooses an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environment transitions to a new state and returns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Think: Teaching a dog to sit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ECA9E-298C-1C40-CE1F-C3EF03B78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650" t="-1827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93E1F-E574-4E01-AF40-DF1A4DC2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Policy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AEF6D-CB81-A49A-B4CD-85ECE4B7D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500"/>
                  <a:t>How an agent chooses actions</a:t>
                </a:r>
              </a:p>
              <a:p>
                <a:pPr lvl="1"/>
                <a:r>
                  <a:rPr lang="en-US" sz="1500"/>
                  <a:t>A policy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/>
                  <a:t>maps states to actions </a:t>
                </a:r>
              </a:p>
              <a:p>
                <a:r>
                  <a:rPr lang="en-US" sz="1500"/>
                  <a:t>Policies can be </a:t>
                </a:r>
              </a:p>
              <a:p>
                <a:pPr lvl="1"/>
                <a:r>
                  <a:rPr lang="en-US" sz="1500"/>
                  <a:t>Deterministic – fixed action for each state</a:t>
                </a:r>
              </a:p>
              <a:p>
                <a:pPr lvl="1"/>
                <a:r>
                  <a:rPr lang="en-US" sz="1500"/>
                  <a:t>Stochastic – probabilistic actions given the state</a:t>
                </a:r>
              </a:p>
              <a:p>
                <a:r>
                  <a:rPr lang="en-US" sz="1500"/>
                  <a:t>As the agent follows the policy, it generates a </a:t>
                </a:r>
                <a:r>
                  <a:rPr lang="en-US" sz="1500" b="1"/>
                  <a:t>trajectory – series of states and 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AEF6D-CB81-A49A-B4CD-85ECE4B7D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  <a:blipFill>
                <a:blip r:embed="rId2"/>
                <a:stretch>
                  <a:fillRect l="-828" t="-877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diagram of a business strategy&#10;&#10;AI-generated content may be incorrect.">
            <a:extLst>
              <a:ext uri="{FF2B5EF4-FFF2-40B4-BE49-F238E27FC236}">
                <a16:creationId xmlns:a16="http://schemas.microsoft.com/office/drawing/2014/main" id="{ED280782-CF66-09CE-F834-1A2343EEA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922867"/>
            <a:ext cx="6905511" cy="4488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C8CA-6CD3-1996-A78B-01DBA538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A0885D"/>
                </a:solidFill>
              </a:rPr>
              <a:t>Rewards and Return</a:t>
            </a:r>
          </a:p>
        </p:txBody>
      </p:sp>
      <p:pic>
        <p:nvPicPr>
          <p:cNvPr id="6" name="Content Placeholder 5" descr="Trophy">
            <a:extLst>
              <a:ext uri="{FF2B5EF4-FFF2-40B4-BE49-F238E27FC236}">
                <a16:creationId xmlns:a16="http://schemas.microsoft.com/office/drawing/2014/main" id="{BA8BA091-2ADD-8894-E8C6-38199D739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7" r="28964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FF5E-7793-6E82-DFD8-84F7C351A71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The agent gets a reward at each time step</a:t>
                </a:r>
              </a:p>
              <a:p>
                <a:pPr lvl="1"/>
                <a:r>
                  <a:rPr lang="en-US" dirty="0"/>
                  <a:t>Rewards accumulate into a return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discount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looking for short-term gains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≈ 1 </m:t>
                    </m:r>
                  </m:oMath>
                </a14:m>
                <a:r>
                  <a:rPr lang="en-US" dirty="0"/>
                  <a:t>planning for future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FF5E-7793-6E82-DFD8-84F7C351A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2392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47B521B5-0CED-85F6-3E6D-3D37999BC9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55981"/>
            <a:ext cx="10925102" cy="33321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3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5B511-5B24-3637-49F7-ED5C044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Value 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77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77C9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CA552-3705-5426-7A46-6D73618F85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64301" y="4905300"/>
                <a:ext cx="5493699" cy="1554485"/>
              </a:xfrm>
            </p:spPr>
            <p:txBody>
              <a:bodyPr vert="horz" lIns="0" tIns="45720" rIns="0" bIns="45720" rtlCol="0" anchor="ctr">
                <a:normAutofit/>
              </a:bodyPr>
              <a:lstStyle/>
              <a:p>
                <a:r>
                  <a:rPr lang="en-US" sz="1300">
                    <a:solidFill>
                      <a:srgbClr val="FFFFFF"/>
                    </a:solidFill>
                  </a:rPr>
                  <a:t>We estimate how good it is to be in a state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300">
                    <a:solidFill>
                      <a:srgbClr val="FFFFFF"/>
                    </a:solidFill>
                  </a:rPr>
                  <a:t> with</a:t>
                </a:r>
              </a:p>
              <a:p>
                <a:pPr lvl="1"/>
                <a:r>
                  <a:rPr lang="en-US" sz="1300">
                    <a:solidFill>
                      <a:srgbClr val="FFFFFF"/>
                    </a:solidFill>
                  </a:rPr>
                  <a:t>State Value Function: </a:t>
                </a:r>
                <a:br>
                  <a:rPr lang="en-US" sz="130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300" b="0">
                  <a:solidFill>
                    <a:srgbClr val="FFFFFF"/>
                  </a:solidFill>
                </a:endParaRPr>
              </a:p>
              <a:p>
                <a:pPr lvl="1"/>
                <a:r>
                  <a:rPr lang="en-US" sz="1300">
                    <a:solidFill>
                      <a:srgbClr val="FFFFFF"/>
                    </a:solidFill>
                  </a:rPr>
                  <a:t>Action Value Function: </a:t>
                </a:r>
                <a:br>
                  <a:rPr lang="en-US" sz="130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3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3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3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300" b="0">
                  <a:solidFill>
                    <a:srgbClr val="FFFFFF"/>
                  </a:solidFill>
                </a:endParaRPr>
              </a:p>
              <a:p>
                <a:r>
                  <a:rPr lang="en-US" sz="1300">
                    <a:solidFill>
                      <a:srgbClr val="FFFFFF"/>
                    </a:solidFill>
                  </a:rPr>
                  <a:t>Guides agent toward better decisions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CA552-3705-5426-7A46-6D73618F8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64301" y="4905300"/>
                <a:ext cx="5493699" cy="1554485"/>
              </a:xfrm>
              <a:blipFill>
                <a:blip r:embed="rId3"/>
                <a:stretch>
                  <a:fillRect l="-222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87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5ED8D-D0BC-938D-004B-180BEEF3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Types of RL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35C56-5550-C06D-6DC4-1779285FA5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b="1" dirty="0"/>
                  <a:t>Value-Based Methods </a:t>
                </a:r>
                <a:r>
                  <a:rPr lang="en-US" dirty="0"/>
                  <a:t>–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, then derive the policy (often called </a:t>
                </a:r>
                <a:r>
                  <a:rPr lang="en-US" i="1" dirty="0"/>
                  <a:t>Q</a:t>
                </a:r>
                <a:r>
                  <a:rPr lang="en-US" dirty="0"/>
                  <a:t>-learning)</a:t>
                </a:r>
              </a:p>
              <a:p>
                <a:r>
                  <a:rPr lang="en-US" b="1" dirty="0"/>
                  <a:t>Policy-Based Methods </a:t>
                </a:r>
                <a:r>
                  <a:rPr lang="en-US" dirty="0"/>
                  <a:t>– optimize the policy to maximize return (policy gradients)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35C56-5550-C06D-6DC4-1779285FA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6432" y="2398080"/>
                <a:ext cx="2944817" cy="3471013"/>
              </a:xfrm>
              <a:blipFill>
                <a:blip r:embed="rId2"/>
                <a:stretch>
                  <a:fillRect l="-2277" t="-1754" r="-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714CEC0A-CA63-AD4F-4F0C-48EFC9236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6" y="819284"/>
            <a:ext cx="6905511" cy="46957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1A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FCE1-9515-79CF-247E-84F2740E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Using Reinforcement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98675B-FC21-C812-9AE4-97645C15E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938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25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206B0-B69C-C5CA-A8DE-6DF53574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Gridworld</a:t>
            </a:r>
            <a:endParaRPr lang="en-US" dirty="0"/>
          </a:p>
        </p:txBody>
      </p:sp>
      <p:pic>
        <p:nvPicPr>
          <p:cNvPr id="6" name="Content Placeholder 5" descr="A diagram of a grid with a red dot and blue squares&#10;&#10;AI-generated content may be incorrect.">
            <a:extLst>
              <a:ext uri="{FF2B5EF4-FFF2-40B4-BE49-F238E27FC236}">
                <a16:creationId xmlns:a16="http://schemas.microsoft.com/office/drawing/2014/main" id="{B7AD9CE9-302B-FE35-B69E-B1FD9C5EC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99255"/>
            <a:ext cx="6909801" cy="499605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4CE0-8264-7063-02B8-2D6A5C6D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/>
              <a:t>Simple RL environment to explore these concepts</a:t>
            </a:r>
          </a:p>
          <a:p>
            <a:pPr lvl="1"/>
            <a:r>
              <a:rPr lang="en-US" sz="1500" dirty="0"/>
              <a:t>Grid-based world</a:t>
            </a:r>
          </a:p>
          <a:p>
            <a:pPr lvl="1"/>
            <a:r>
              <a:rPr lang="en-US" sz="1500" dirty="0"/>
              <a:t>Agent moves up/down/left/right</a:t>
            </a:r>
          </a:p>
          <a:p>
            <a:pPr lvl="1"/>
            <a:r>
              <a:rPr lang="en-US" sz="1500" dirty="0"/>
              <a:t>Goal is to reach a designated target square</a:t>
            </a:r>
          </a:p>
          <a:p>
            <a:pPr lvl="1"/>
            <a:r>
              <a:rPr lang="en-US" sz="1500" dirty="0"/>
              <a:t>Rewards: +1 for reaching goal, -1 for invalid moves</a:t>
            </a:r>
          </a:p>
          <a:p>
            <a:r>
              <a:rPr lang="en-US" sz="1500" dirty="0"/>
              <a:t>We should be looking for</a:t>
            </a:r>
          </a:p>
          <a:p>
            <a:pPr lvl="1"/>
            <a:r>
              <a:rPr lang="en-US" sz="1500" dirty="0"/>
              <a:t>Agent Behavior</a:t>
            </a:r>
          </a:p>
          <a:p>
            <a:pPr lvl="1"/>
            <a:r>
              <a:rPr lang="en-US" sz="1500" dirty="0"/>
              <a:t>Different policy effects</a:t>
            </a:r>
          </a:p>
          <a:p>
            <a:pPr lvl="1"/>
            <a:r>
              <a:rPr lang="en-US" sz="1500" dirty="0"/>
              <a:t>How value functions evolve during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3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9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386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Reinforcement Learning</vt:lpstr>
      <vt:lpstr>Reinforcement Learning (RL)</vt:lpstr>
      <vt:lpstr>The agent-environment loop</vt:lpstr>
      <vt:lpstr>Policy Functions</vt:lpstr>
      <vt:lpstr>Rewards and Return</vt:lpstr>
      <vt:lpstr>Value Functions</vt:lpstr>
      <vt:lpstr>Types of RL Algorithms</vt:lpstr>
      <vt:lpstr>Using Reinforcement Learning</vt:lpstr>
      <vt:lpstr>Gridworld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2025-04-06T19:57:24Z</dcterms:created>
  <dcterms:modified xsi:type="dcterms:W3CDTF">2025-04-08T15:39:33Z</dcterms:modified>
</cp:coreProperties>
</file>