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sldIdLst>
    <p:sldId id="256" r:id="rId2"/>
    <p:sldId id="271" r:id="rId3"/>
    <p:sldId id="259" r:id="rId4"/>
    <p:sldId id="263" r:id="rId5"/>
    <p:sldId id="260" r:id="rId6"/>
    <p:sldId id="273" r:id="rId7"/>
    <p:sldId id="261" r:id="rId8"/>
    <p:sldId id="257" r:id="rId9"/>
    <p:sldId id="258" r:id="rId10"/>
    <p:sldId id="276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AD8AA-4BAB-42CF-9ACB-80B4221BE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Phys 3211: Advanced Computational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911C-447A-4152-894D-907854614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Prof. Tom Kelley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D559-33EF-4EC4-9667-815FE75A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Terms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C2C78-7A04-42F1-B80B-0ACE3E3E7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64E56-D77C-412E-9DE5-F03B0DC15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Developing a fully functioning software solution</a:t>
            </a:r>
          </a:p>
          <a:p>
            <a:r>
              <a:rPr lang="en-US" dirty="0">
                <a:solidFill>
                  <a:schemeClr val="accent2"/>
                </a:solidFill>
              </a:rPr>
              <a:t>Requires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Knowledge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Intuition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Imagination</a:t>
            </a:r>
          </a:p>
          <a:p>
            <a:r>
              <a:rPr lang="en-US" dirty="0">
                <a:solidFill>
                  <a:schemeClr val="accent2"/>
                </a:solidFill>
              </a:rPr>
              <a:t>Approach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Methodical planning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Attention to detail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3A3933-3956-4586-BCCF-1DD18EE9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0A578D-BBB5-49B6-B3DE-5CD3E9295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Translating natural language into machine commands through an intermediary coding language</a:t>
            </a:r>
          </a:p>
          <a:p>
            <a:r>
              <a:rPr lang="en-US" dirty="0">
                <a:solidFill>
                  <a:schemeClr val="accent2"/>
                </a:solidFill>
              </a:rPr>
              <a:t>Requires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Basic knowledge of syntax and keywords</a:t>
            </a:r>
          </a:p>
          <a:p>
            <a:r>
              <a:rPr lang="en-US" dirty="0">
                <a:solidFill>
                  <a:schemeClr val="accent2"/>
                </a:solidFill>
              </a:rPr>
              <a:t>Approach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Trial and error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AA93D-88E2-4726-9487-A5BBF010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Group Discussion Topic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C435-41E9-484E-B36E-8ED34FA9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What’s one problem or phenomenon in the physical world that you’ve always been curious about, and how do you think scientific computing could help explore or solve it?</a:t>
            </a:r>
          </a:p>
        </p:txBody>
      </p:sp>
    </p:spTree>
    <p:extLst>
      <p:ext uri="{BB962C8B-B14F-4D97-AF65-F5344CB8AC3E}">
        <p14:creationId xmlns:p14="http://schemas.microsoft.com/office/powerpoint/2010/main" val="13366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65F4-5082-4CFC-B669-38786396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8589-2285-4159-A728-80C74484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Coding Activity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Installation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GitHub registration and desktop app (?)</a:t>
            </a:r>
          </a:p>
        </p:txBody>
      </p:sp>
    </p:spTree>
    <p:extLst>
      <p:ext uri="{BB962C8B-B14F-4D97-AF65-F5344CB8AC3E}">
        <p14:creationId xmlns:p14="http://schemas.microsoft.com/office/powerpoint/2010/main" val="18043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F332-3FDB-40C1-91F5-938FBE09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Contact Info</a:t>
            </a:r>
          </a:p>
        </p:txBody>
      </p:sp>
      <p:pic>
        <p:nvPicPr>
          <p:cNvPr id="7" name="Graphic 6" descr="Telephone">
            <a:extLst>
              <a:ext uri="{FF2B5EF4-FFF2-40B4-BE49-F238E27FC236}">
                <a16:creationId xmlns:a16="http://schemas.microsoft.com/office/drawing/2014/main" id="{82B57255-8CF5-4901-B80E-BE1384E3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A23-D0F4-4D59-A63B-DC8733DC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Tom Kelley</a:t>
            </a:r>
          </a:p>
          <a:p>
            <a:pPr marL="324000" lvl="1" indent="0">
              <a:buNone/>
            </a:pPr>
            <a:r>
              <a:rPr lang="en-US" dirty="0"/>
              <a:t>	th.kelley@northeastern.edu</a:t>
            </a:r>
          </a:p>
          <a:p>
            <a:pPr marL="0" indent="0">
              <a:buNone/>
            </a:pPr>
            <a:r>
              <a:rPr lang="en-US" dirty="0"/>
              <a:t>	Office: Dana 101 </a:t>
            </a:r>
          </a:p>
          <a:p>
            <a:pPr marL="0" indent="0">
              <a:buNone/>
            </a:pPr>
            <a:r>
              <a:rPr lang="en-US" dirty="0"/>
              <a:t>	Phone: 617-373-8789</a:t>
            </a:r>
          </a:p>
          <a:p>
            <a:r>
              <a:rPr lang="en-US" b="1" dirty="0"/>
              <a:t>Office Hours:  </a:t>
            </a:r>
          </a:p>
          <a:p>
            <a:pPr marL="0" indent="0">
              <a:buNone/>
            </a:pPr>
            <a:r>
              <a:rPr lang="en-US" dirty="0"/>
              <a:t>	Mon 13:00-14:30 (Dana 101)</a:t>
            </a:r>
            <a:br>
              <a:rPr lang="en-US" dirty="0"/>
            </a:br>
            <a:r>
              <a:rPr lang="en-US" dirty="0"/>
              <a:t>	Wed 14:30-16:00 (Dana 101)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Thur</a:t>
            </a:r>
            <a:r>
              <a:rPr lang="en-US" dirty="0"/>
              <a:t> 11:00-12:00 (Dana 101)</a:t>
            </a:r>
            <a:br>
              <a:rPr lang="en-US" dirty="0"/>
            </a:br>
            <a:r>
              <a:rPr lang="en-US" dirty="0"/>
              <a:t>	and </a:t>
            </a:r>
            <a:r>
              <a:rPr lang="en-US" b="1" dirty="0"/>
              <a:t>by appointment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87B354-ECDF-4F68-9404-9E6AF55A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EE3C1-EA95-4247-AB6B-608C83796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2E3DC-C9BF-4F5F-9845-25FF80564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0F70CF-5584-4F57-AA17-830EF6E4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04F08-E7AE-42D9-ACED-F2C1AA37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This Course…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F604F6-51E5-4E5A-838B-4C37C6CBD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B56C37B-FF27-4D9C-A3DC-742C35F16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8" r="28528" b="1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D06689E4-9A4A-4080-C77D-01734B5A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77" r="16610" b="-2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AF80-0D0F-4923-A999-129271D1A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1639" y="1845734"/>
            <a:ext cx="4804041" cy="402336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Topics…</a:t>
            </a:r>
          </a:p>
          <a:p>
            <a:r>
              <a:rPr lang="en-US" dirty="0"/>
              <a:t>Numerical Computing </a:t>
            </a:r>
          </a:p>
          <a:p>
            <a:r>
              <a:rPr lang="en-US" dirty="0"/>
              <a:t>Physics applications</a:t>
            </a:r>
          </a:p>
          <a:p>
            <a:r>
              <a:rPr lang="en-US" dirty="0"/>
              <a:t>Standard and useful algorithms and methods</a:t>
            </a:r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Languages …</a:t>
            </a:r>
          </a:p>
          <a:p>
            <a:r>
              <a:rPr lang="en-US" dirty="0"/>
              <a:t> </a:t>
            </a:r>
            <a:r>
              <a:rPr lang="en-US" u="sng" dirty="0"/>
              <a:t>Python</a:t>
            </a:r>
          </a:p>
          <a:p>
            <a:r>
              <a:rPr lang="en-US" dirty="0"/>
              <a:t> Mathematica*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2809F7-B781-4689-A1CA-F1D3F4962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6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76F77-E4A0-46A3-8F78-7255AA06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2065"/>
            <a:ext cx="12191985" cy="66484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A12D-7D8C-4C15-9086-FAF709C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/>
              <a:t>What’s the Textbook for this Course?</a:t>
            </a:r>
          </a:p>
        </p:txBody>
      </p:sp>
      <p:pic>
        <p:nvPicPr>
          <p:cNvPr id="5" name="Picture 4" descr="A closeup photo of an open book">
            <a:extLst>
              <a:ext uri="{FF2B5EF4-FFF2-40B4-BE49-F238E27FC236}">
                <a16:creationId xmlns:a16="http://schemas.microsoft.com/office/drawing/2014/main" id="{8FD01ADE-4634-ED3C-D880-A3A5B74A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9" r="25009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7108-6A1B-4800-BF90-BA84FB56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/>
              <a:t>Well… let’s see…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04196-A2CC-4D3E-9346-39B557C1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/>
              <a:t>Components of the Class</a:t>
            </a:r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8035E0E8-F4DE-3CDD-0883-EF451545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90" r="29290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B22B-1479-4CBF-B1A5-C9F82194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55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Physics Toolbox (10%)</a:t>
            </a:r>
          </a:p>
          <a:p>
            <a:r>
              <a:rPr lang="en-US" sz="1500" dirty="0"/>
              <a:t>Short presentations by the students</a:t>
            </a:r>
          </a:p>
          <a:p>
            <a:pPr marL="0" indent="0">
              <a:buNone/>
            </a:pPr>
            <a:r>
              <a:rPr lang="en-US" sz="1500" dirty="0"/>
              <a:t>Problems (40%)</a:t>
            </a:r>
          </a:p>
          <a:p>
            <a:r>
              <a:rPr lang="en-US" sz="1500" i="1" dirty="0"/>
              <a:t>Formative</a:t>
            </a:r>
            <a:r>
              <a:rPr lang="en-US" sz="1500" dirty="0"/>
              <a:t> assignments</a:t>
            </a:r>
          </a:p>
          <a:p>
            <a:pPr marL="0" indent="0">
              <a:buNone/>
            </a:pPr>
            <a:r>
              <a:rPr lang="en-US" sz="1500" dirty="0"/>
              <a:t>Checkpoints (10%)</a:t>
            </a:r>
          </a:p>
          <a:p>
            <a:r>
              <a:rPr lang="en-US" sz="1500" dirty="0"/>
              <a:t>Smaller problems, usually done in class </a:t>
            </a:r>
          </a:p>
          <a:p>
            <a:pPr marL="0" indent="0">
              <a:buNone/>
            </a:pPr>
            <a:r>
              <a:rPr lang="en-US" sz="1500" dirty="0"/>
              <a:t>Projects (20%)</a:t>
            </a:r>
          </a:p>
          <a:p>
            <a:r>
              <a:rPr lang="en-US" sz="1500" dirty="0"/>
              <a:t>More complex problems involving novel/classic physics problems/subjects</a:t>
            </a:r>
          </a:p>
          <a:p>
            <a:pPr marL="0" indent="0">
              <a:buNone/>
            </a:pPr>
            <a:r>
              <a:rPr lang="en-US" sz="1500" dirty="0"/>
              <a:t>Final Project (20%)</a:t>
            </a:r>
          </a:p>
          <a:p>
            <a:r>
              <a:rPr lang="en-US" sz="1500" dirty="0"/>
              <a:t>An extended program incorporating many topics from the course</a:t>
            </a:r>
          </a:p>
          <a:p>
            <a:r>
              <a:rPr lang="en-US" sz="1500" dirty="0"/>
              <a:t>Details: TBA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F29A-E239-49E6-AB16-56DAFF3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355031"/>
                </a:solidFill>
              </a:rPr>
              <a:t>Canvas Page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A5277F-9752-4A7E-8F33-450459F85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5528" r="36365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6566-DFED-4E84-92A9-81FD2C41A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Assignments will be submitted through Canvas/</a:t>
            </a:r>
            <a:r>
              <a:rPr lang="en-US" sz="2800" dirty="0" err="1"/>
              <a:t>Gradescope</a:t>
            </a:r>
            <a:r>
              <a:rPr lang="en-US" sz="2800" dirty="0"/>
              <a:t> AND uploaded to GitHub</a:t>
            </a:r>
          </a:p>
          <a:p>
            <a:pPr marL="0" indent="0"/>
            <a:r>
              <a:rPr lang="en-US" sz="2800" dirty="0"/>
              <a:t>    I do want everyone to maintain repositories on GitHub Classroom</a:t>
            </a:r>
          </a:p>
        </p:txBody>
      </p:sp>
    </p:spTree>
    <p:extLst>
      <p:ext uri="{BB962C8B-B14F-4D97-AF65-F5344CB8AC3E}">
        <p14:creationId xmlns:p14="http://schemas.microsoft.com/office/powerpoint/2010/main" val="16603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5E90-9BA9-482F-955A-0ABCB6F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/>
              <a:t>Typical Class</a:t>
            </a:r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92E89AFD-0B7D-C3E5-E804-5B774E14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33" r="1831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175-1729-4465-A892-18438A6D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259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Troubleshooting</a:t>
            </a:r>
          </a:p>
          <a:p>
            <a:r>
              <a:rPr lang="en-US" sz="1800" dirty="0"/>
              <a:t>I want you all to interact and share knowledge/tips/tricks</a:t>
            </a:r>
          </a:p>
          <a:p>
            <a:pPr marL="0" indent="0">
              <a:buNone/>
            </a:pPr>
            <a:r>
              <a:rPr lang="en-US" sz="1800" b="1" dirty="0"/>
              <a:t>Presentations by you</a:t>
            </a:r>
          </a:p>
          <a:p>
            <a:r>
              <a:rPr lang="en-US" sz="1800" dirty="0"/>
              <a:t>Physics toolbox contributions</a:t>
            </a:r>
          </a:p>
          <a:p>
            <a:pPr marL="0" indent="0">
              <a:buNone/>
            </a:pPr>
            <a:r>
              <a:rPr lang="en-US" sz="1800" b="1" dirty="0"/>
              <a:t>Live Coding Presentation with breakouts</a:t>
            </a:r>
          </a:p>
          <a:p>
            <a:r>
              <a:rPr lang="en-US" sz="1800" dirty="0"/>
              <a:t>Topic of the Day (or Week)</a:t>
            </a:r>
          </a:p>
          <a:p>
            <a:pPr marL="0" indent="0">
              <a:buNone/>
            </a:pPr>
            <a:r>
              <a:rPr lang="en-US" sz="1800" b="1" dirty="0"/>
              <a:t>Problem of the Day (Week)</a:t>
            </a:r>
          </a:p>
          <a:p>
            <a:r>
              <a:rPr lang="en-US" sz="1800" dirty="0"/>
              <a:t>Work on various problem(s) applying the Topic of the Day (Week)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1563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6DD5E-0FD5-4071-9663-E6A9E6E0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533025"/>
                </a:solidFill>
              </a:rPr>
              <a:t>Computation – </a:t>
            </a:r>
            <a:br>
              <a:rPr lang="en-US" sz="5000">
                <a:solidFill>
                  <a:srgbClr val="533025"/>
                </a:solidFill>
              </a:rPr>
            </a:br>
            <a:r>
              <a:rPr lang="en-US" sz="5000">
                <a:solidFill>
                  <a:srgbClr val="533025"/>
                </a:solidFill>
              </a:rPr>
              <a:t>The Third Leg</a:t>
            </a:r>
          </a:p>
        </p:txBody>
      </p:sp>
      <p:pic>
        <p:nvPicPr>
          <p:cNvPr id="11" name="Content Placeholder 10" descr="A close up of a stool&#10;&#10;Description automatically generated">
            <a:extLst>
              <a:ext uri="{FF2B5EF4-FFF2-40B4-BE49-F238E27FC236}">
                <a16:creationId xmlns:a16="http://schemas.microsoft.com/office/drawing/2014/main" id="{623B4983-FB16-4D22-A314-ED4160E5A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538" r="11140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9D062-71C4-4219-84F3-8660B019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Modern physics is built on three pillars</a:t>
            </a:r>
          </a:p>
          <a:p>
            <a:pPr lvl="1"/>
            <a:r>
              <a:rPr lang="en-US" sz="2400" dirty="0"/>
              <a:t>Theory</a:t>
            </a:r>
          </a:p>
          <a:p>
            <a:pPr lvl="1"/>
            <a:r>
              <a:rPr lang="en-US" sz="2400" dirty="0"/>
              <a:t>Experiment</a:t>
            </a:r>
          </a:p>
          <a:p>
            <a:pPr lvl="1"/>
            <a:r>
              <a:rPr lang="en-US" sz="2400" dirty="0"/>
              <a:t>Computation</a:t>
            </a:r>
          </a:p>
          <a:p>
            <a:r>
              <a:rPr lang="en-US" sz="2800" dirty="0"/>
              <a:t>Computation has become indispensable part of physics since physical models and theories require millions/billions of calculations/simulations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642B-EA2D-43E9-B5A6-88F607A6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Computing in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A72B-986B-428D-90AC-B8FB3E1F67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How is programming used in Physics</a:t>
            </a:r>
          </a:p>
          <a:p>
            <a:r>
              <a:rPr lang="en-US" dirty="0"/>
              <a:t>Calculate numerical solutions of equations that cannot be done analytically</a:t>
            </a:r>
          </a:p>
          <a:p>
            <a:r>
              <a:rPr lang="en-US" dirty="0"/>
              <a:t>Directly study complex systems using models to “simulate” a system</a:t>
            </a:r>
          </a:p>
          <a:p>
            <a:pPr lvl="1"/>
            <a:r>
              <a:rPr lang="en-US" dirty="0"/>
              <a:t>Monte Carlo Simulations</a:t>
            </a:r>
          </a:p>
          <a:p>
            <a:pPr lvl="1"/>
            <a:r>
              <a:rPr lang="en-US" dirty="0"/>
              <a:t>Micro-Simulations</a:t>
            </a:r>
          </a:p>
          <a:p>
            <a:r>
              <a:rPr lang="en-US" dirty="0"/>
              <a:t>Large Data Problems (Data Wrangling)</a:t>
            </a:r>
          </a:p>
          <a:p>
            <a:pPr lvl="1"/>
            <a:r>
              <a:rPr lang="en-US" dirty="0"/>
              <a:t>LHC (writes ~2 petabytes of data/day)</a:t>
            </a:r>
          </a:p>
          <a:p>
            <a:pPr lvl="1"/>
            <a:r>
              <a:rPr lang="en-US" dirty="0"/>
              <a:t>Network data</a:t>
            </a:r>
          </a:p>
          <a:p>
            <a:pPr lvl="1"/>
            <a:r>
              <a:rPr lang="en-US" dirty="0"/>
              <a:t>Astrophysical data</a:t>
            </a:r>
          </a:p>
          <a:p>
            <a:r>
              <a:rPr lang="en-US" dirty="0"/>
              <a:t>Machine Learning/AI/Neural Networks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BA505-6AD8-44D4-82EB-939E11B40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Most subfields of physics use some computational modeling </a:t>
            </a:r>
          </a:p>
          <a:p>
            <a:r>
              <a:rPr lang="en-US" dirty="0"/>
              <a:t>Dynamics of solar systems, galaxies,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Studies of mechanical models of earthquakes</a:t>
            </a:r>
          </a:p>
          <a:p>
            <a:r>
              <a:rPr lang="en-US" dirty="0"/>
              <a:t>Fluid dynamics; turbulence</a:t>
            </a:r>
          </a:p>
          <a:p>
            <a:r>
              <a:rPr lang="en-US" dirty="0"/>
              <a:t>Molecular dynamics of gases, fluids</a:t>
            </a:r>
          </a:p>
          <a:p>
            <a:r>
              <a:rPr lang="en-US" dirty="0"/>
              <a:t>Electrostatics and dynamics (Maxwell’s equations)</a:t>
            </a:r>
          </a:p>
          <a:p>
            <a:r>
              <a:rPr lang="en-US" dirty="0"/>
              <a:t>Electronic structure of materials</a:t>
            </a:r>
          </a:p>
          <a:p>
            <a:r>
              <a:rPr lang="en-US" dirty="0"/>
              <a:t>Statistical mechanics of polymers, magnetic systems, etc.</a:t>
            </a:r>
          </a:p>
          <a:p>
            <a:r>
              <a:rPr lang="en-US" dirty="0"/>
              <a:t>Lattice gauge theory (numerical QCD)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2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1375</TotalTime>
  <Words>494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Retrospect</vt:lpstr>
      <vt:lpstr>Phys 3211: Advanced Computational Problem Solving</vt:lpstr>
      <vt:lpstr>Contact Info</vt:lpstr>
      <vt:lpstr>This Course…</vt:lpstr>
      <vt:lpstr>What’s the Textbook for this Course?</vt:lpstr>
      <vt:lpstr>Components of the Class</vt:lpstr>
      <vt:lpstr>Canvas Page</vt:lpstr>
      <vt:lpstr>Typical Class</vt:lpstr>
      <vt:lpstr>Computation –  The Third Leg</vt:lpstr>
      <vt:lpstr>Modern Computing in Physics</vt:lpstr>
      <vt:lpstr>Defining Terms</vt:lpstr>
      <vt:lpstr>Group Discussion Topic</vt:lpstr>
      <vt:lpstr>What’s happening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1211: Computational Problem Solving</dc:title>
  <dc:creator>Tom K</dc:creator>
  <cp:lastModifiedBy>Kelley, Tom</cp:lastModifiedBy>
  <cp:revision>28</cp:revision>
  <dcterms:created xsi:type="dcterms:W3CDTF">2021-01-17T20:41:57Z</dcterms:created>
  <dcterms:modified xsi:type="dcterms:W3CDTF">2025-01-07T16:47:46Z</dcterms:modified>
</cp:coreProperties>
</file>