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7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E4CE5-CBAB-4A58-B622-C5D62C8827D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3E90F8-CAC3-411D-9AB4-46C6CE18EE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8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8D182650-D50E-6BE9-9F59-443DDB53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917" b="138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Solving Systems of Differential Equations Numerically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Converting Higher-Order ODEs to First-Order Systems</a:t>
            </a:r>
          </a:p>
        </p:txBody>
      </p:sp>
      <p:pic>
        <p:nvPicPr>
          <p:cNvPr id="6" name="Content Placeholder 5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56A81E44-413B-545F-0611-6A9A53B86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192" y="1735709"/>
            <a:ext cx="5451627" cy="30665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sz="1400"/>
                  <a:t>A higher-order differential equation can be rewritten as a system of first-order equations.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sz="1400"/>
                  <a:t>Example: Consider a second-order ODE: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1400"/>
              </a:p>
              <a:p>
                <a:r>
                  <a:rPr lang="en-US" sz="1400"/>
                  <a:t>Introduce auxiliary variables:    </a:t>
                </a:r>
                <a:br>
                  <a:rPr lang="en-US" sz="140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140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i="1"/>
              </a:p>
              <a:p>
                <a:r>
                  <a:rPr lang="en-US" sz="1400"/>
                  <a:t>Rewrite as: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i="1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/>
              </a:p>
              <a:p>
                <a:r>
                  <a:rPr lang="en-US" sz="1400"/>
                  <a:t>In this way, an </a:t>
                </a:r>
                <a:r>
                  <a:rPr lang="en-US" sz="1400" i="1"/>
                  <a:t>n</a:t>
                </a:r>
                <a:r>
                  <a:rPr lang="en-US" sz="1400"/>
                  <a:t>th-order ODE can become </a:t>
                </a:r>
                <a:r>
                  <a:rPr lang="en-US" sz="1400" i="1"/>
                  <a:t>n</a:t>
                </a:r>
                <a:r>
                  <a:rPr lang="en-US" sz="1400"/>
                  <a:t> first-order equations.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21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681EF-048D-7BFB-FCA3-36C4C6EC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Example: Harmonic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B71A8-9457-97B2-5C78-56519A00FD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29999" y="4455621"/>
                <a:ext cx="4829101" cy="123861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cap="all" spc="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cap="all" spc="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cap="all" spc="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cap="all" spc="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cap="all" spc="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cap="all" spc="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cap="all" spc="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cap="all" spc="2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cap="all" spc="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cap="all" spc="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B71A8-9457-97B2-5C78-56519A00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29999" y="4455621"/>
                <a:ext cx="4829101" cy="12386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D26D38-B7D9-18E4-ACCA-6BC0E232D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252151"/>
            <a:ext cx="5462001" cy="38300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A7C6-8633-B364-7267-60D8A748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Der Pol Oscillator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A4C72-E92A-7341-B0A5-077FBD332A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do you see it?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/>
                  <a:t>Electronics: </a:t>
                </a:r>
                <a:r>
                  <a:rPr lang="en-US" dirty="0"/>
                  <a:t>Originally described voltages  in nonlinear circuits with vacuum tubes.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/>
                  <a:t>Biology: </a:t>
                </a:r>
                <a:r>
                  <a:rPr lang="en-US" dirty="0"/>
                  <a:t>Used to model cardiac rhythms and membrane voltages of pacemaker cells.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/>
                  <a:t>Mechanical Systems: </a:t>
                </a:r>
                <a:r>
                  <a:rPr lang="en-US" dirty="0"/>
                  <a:t>Describes certain self-excited oscillations in mechanics and aeroelastic systems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/>
                  <a:t>Climate &amp; Ecology: </a:t>
                </a:r>
                <a:r>
                  <a:rPr lang="en-US" dirty="0"/>
                  <a:t>Appears in models of population dynamics and weather patterns.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A4C72-E92A-7341-B0A5-077FBD332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08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916AE60-051C-89E9-4AD7-71F9B99AF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81913"/>
            <a:ext cx="4937125" cy="2351425"/>
          </a:xfrm>
        </p:spPr>
      </p:pic>
    </p:spTree>
    <p:extLst>
      <p:ext uri="{BB962C8B-B14F-4D97-AF65-F5344CB8AC3E}">
        <p14:creationId xmlns:p14="http://schemas.microsoft.com/office/powerpoint/2010/main" val="14531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D6853-521E-C73A-0356-979FD699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Event Detection in </a:t>
            </a:r>
            <a:r>
              <a:rPr lang="en-US" i="1"/>
              <a:t>solve_ivp</a:t>
            </a:r>
            <a:endParaRPr lang="en-US" i="1" dirty="0"/>
          </a:p>
        </p:txBody>
      </p:sp>
      <p:pic>
        <p:nvPicPr>
          <p:cNvPr id="6" name="Content Placeholder 5" descr="A computer screen with a grid and math equations&#10;&#10;Description automatically generated with medium confidence">
            <a:extLst>
              <a:ext uri="{FF2B5EF4-FFF2-40B4-BE49-F238E27FC236}">
                <a16:creationId xmlns:a16="http://schemas.microsoft.com/office/drawing/2014/main" id="{83AF6A0F-A01A-F2DB-5892-2EAC4B832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4" r="7275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7B9C-E888-4A61-A4EE-BF8225D00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 fontScale="77500" lnSpcReduction="20000"/>
          </a:bodyPr>
          <a:lstStyle/>
          <a:p>
            <a:r>
              <a:rPr lang="en-US" sz="1900" dirty="0"/>
              <a:t>Events allow stopping or tracking specific conditions when solving</a:t>
            </a:r>
          </a:p>
          <a:p>
            <a:pPr lvl="1"/>
            <a:r>
              <a:rPr lang="en-US" sz="1900" dirty="0"/>
              <a:t>Example: Detecting when y = 0 in projectile motion.</a:t>
            </a:r>
          </a:p>
          <a:p>
            <a:r>
              <a:rPr lang="en-US" sz="1900" dirty="0"/>
              <a:t>Define an event function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hit_ground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 y):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y</a:t>
            </a:r>
          </a:p>
          <a:p>
            <a:r>
              <a:rPr lang="en-US" sz="1900" dirty="0"/>
              <a:t>Stop at </a:t>
            </a:r>
            <a:r>
              <a:rPr lang="en-US" sz="1900" i="1" dirty="0"/>
              <a:t>y=0</a:t>
            </a:r>
          </a:p>
          <a:p>
            <a:r>
              <a:rPr lang="en-US" sz="1900" dirty="0"/>
              <a:t>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hit_ground.terminal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</a:p>
          <a:p>
            <a:r>
              <a:rPr lang="en-US" sz="1900" dirty="0"/>
              <a:t>Detect direction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hit_ground.direction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900" dirty="0"/>
              <a:t>Pass to `</a:t>
            </a:r>
            <a:r>
              <a:rPr lang="en-US" sz="1900" dirty="0" err="1"/>
              <a:t>solve_ivp</a:t>
            </a:r>
            <a:r>
              <a:rPr lang="en-US" sz="1900" dirty="0"/>
              <a:t>`</a:t>
            </a:r>
          </a:p>
          <a:p>
            <a:r>
              <a:rPr lang="en-US" sz="1900" dirty="0"/>
              <a:t>   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solve_ivp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(fun, (t0,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y0, events=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hit_ground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264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Courier New</vt:lpstr>
      <vt:lpstr>Retrospect</vt:lpstr>
      <vt:lpstr>Solving Systems of Differential Equations Numerically</vt:lpstr>
      <vt:lpstr>Converting Higher-Order ODEs to First-Order Systems</vt:lpstr>
      <vt:lpstr>Example: Harmonic Oscillator</vt:lpstr>
      <vt:lpstr>Van Der Pol Oscillator</vt:lpstr>
      <vt:lpstr>Event Detection in solve_ivp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2</cp:revision>
  <dcterms:created xsi:type="dcterms:W3CDTF">2025-02-06T01:45:35Z</dcterms:created>
  <dcterms:modified xsi:type="dcterms:W3CDTF">2025-02-06T18:18:46Z</dcterms:modified>
</cp:coreProperties>
</file>