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9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6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3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4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0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2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87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B8D7C-8451-4C04-87A1-13DA8B225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5400"/>
              <a:t>Differentials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3FEB-B946-4D74-AFAA-B560D74B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/>
              <a:t>Material taken from </a:t>
            </a:r>
            <a:r>
              <a:rPr lang="en-US" sz="2000" i="1"/>
              <a:t>Computation Physics </a:t>
            </a:r>
            <a:r>
              <a:rPr lang="en-US" sz="2000"/>
              <a:t>by Mark Newman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3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A14F-4EBE-4DDA-B5B4-BB42F152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343CF-5B12-44E2-BD0A-7086C1F81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second derivative can be found using the central difference of two first derivatives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Making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343CF-5B12-44E2-BD0A-7086C1F81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66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6FCA-9505-4C24-9D61-1D702EDB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DD9-0E63-4496-AFDE-610A7C79D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again use Taylor expansion of all the </a:t>
                </a:r>
                <a:r>
                  <a:rPr lang="en-US" i="1" dirty="0"/>
                  <a:t>f(x) </a:t>
                </a:r>
                <a:r>
                  <a:rPr lang="en-US" dirty="0"/>
                  <a:t>terms, we find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18DD9-0E63-4496-AFDE-610A7C79D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86517-DA8A-458C-A5D3-3EC6A5F99C36}"/>
                  </a:ext>
                </a:extLst>
              </p:cNvPr>
              <p:cNvSpPr txBox="1"/>
              <p:nvPr/>
            </p:nvSpPr>
            <p:spPr>
              <a:xfrm>
                <a:off x="9144000" y="4050137"/>
                <a:ext cx="17316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goes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186517-DA8A-458C-A5D3-3EC6A5F99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050137"/>
                <a:ext cx="1731628" cy="369332"/>
              </a:xfrm>
              <a:prstGeom prst="rect">
                <a:avLst/>
              </a:prstGeom>
              <a:blipFill>
                <a:blip r:embed="rId3"/>
                <a:stretch>
                  <a:fillRect l="-2448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B847CE-CC5B-492A-85A6-51024007A88E}"/>
              </a:ext>
            </a:extLst>
          </p:cNvPr>
          <p:cNvCxnSpPr/>
          <p:nvPr/>
        </p:nvCxnSpPr>
        <p:spPr>
          <a:xfrm flipH="1" flipV="1">
            <a:off x="8229600" y="3904925"/>
            <a:ext cx="914400" cy="3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2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CDF5-DF70-4E9D-BDDF-45D68FEF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total error </a:t>
            </a:r>
            <a:r>
              <a:rPr lang="en-US" i="1" dirty="0"/>
              <a:t>Yet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total error in the derivative calculation, in the worst case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To minimize the error with respect to </a:t>
                </a:r>
                <a:r>
                  <a:rPr lang="en-US" i="1" dirty="0"/>
                  <a:t>h, </a:t>
                </a:r>
                <a:r>
                  <a:rPr lang="en-US" dirty="0"/>
                  <a:t>the step becomes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′′′′(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total error is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 second derivatives tends to be about as accurate as the forward/backward difference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61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345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00E4D-2235-04D0-9CC7-7C4E6711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Take home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3A8F-75BE-2B8A-B80D-BDE5E8DA7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Central difference appears to be the most accurate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You can optimize step size by knowing the machine precision of the numbers you use (</a:t>
            </a:r>
            <a:r>
              <a:rPr lang="en-US" sz="2400" i="1" dirty="0">
                <a:solidFill>
                  <a:srgbClr val="FFFFFF"/>
                </a:solidFill>
              </a:rPr>
              <a:t>many build-in algorithms do this automatically</a:t>
            </a:r>
            <a:r>
              <a:rPr lang="en-US" sz="2400" dirty="0">
                <a:solidFill>
                  <a:srgbClr val="FFFFFF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You can use higher-order methods, but you sacrifice speed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</a:rPr>
              <a:t>Second derivatives are no more accurate than central differences methods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0D933-6A23-4815-B24F-F628EB38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rgbClr val="29F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E731A-5846-F18B-C3CC-E71B694F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2" r="51998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6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A393-FB7C-4D37-B6C0-10C6BFC5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Forward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832C8-3A77-42BB-9BD9-1A54991CE3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429294" y="1871509"/>
                <a:ext cx="7105481" cy="4284335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Who remembers the formula for a derivative?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a Taylor expansion of </a:t>
                </a:r>
                <a:r>
                  <a:rPr lang="en-US" i="1" dirty="0"/>
                  <a:t>f(x),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342900" indent="-342900"/>
                <a:r>
                  <a:rPr lang="en-US" dirty="0">
                    <a:solidFill>
                      <a:schemeClr val="accent2"/>
                    </a:solidFill>
                  </a:rPr>
                  <a:t>Approximation error </a:t>
                </a:r>
                <a:r>
                  <a:rPr lang="en-US" dirty="0"/>
                  <a:t>goes as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342900" indent="-342900"/>
                <a:r>
                  <a:rPr lang="en-US" dirty="0"/>
                  <a:t>But if </a:t>
                </a:r>
                <a:r>
                  <a:rPr lang="en-US" i="1" dirty="0"/>
                  <a:t>h</a:t>
                </a:r>
                <a:r>
                  <a:rPr lang="en-US" dirty="0"/>
                  <a:t> is too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:r>
                  <a:rPr lang="en-US" dirty="0">
                    <a:solidFill>
                      <a:schemeClr val="accent2"/>
                    </a:solidFill>
                  </a:rPr>
                  <a:t>rounding error </a:t>
                </a:r>
                <a:r>
                  <a:rPr lang="en-US" dirty="0"/>
                  <a:t>becomes large, where we can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832C8-3A77-42BB-9BD9-1A54991CE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429294" y="1871509"/>
                <a:ext cx="7105481" cy="4284335"/>
              </a:xfrm>
              <a:blipFill>
                <a:blip r:embed="rId2"/>
                <a:stretch>
                  <a:fillRect l="-944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78676F8-5CAE-4DBF-9BCA-112969E933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56" r="4" b="4"/>
          <a:stretch/>
        </p:blipFill>
        <p:spPr>
          <a:xfrm>
            <a:off x="657225" y="2361056"/>
            <a:ext cx="3305175" cy="3649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D0384-C515-4693-812C-00B01C62238C}"/>
                  </a:ext>
                </a:extLst>
              </p:cNvPr>
              <p:cNvSpPr txBox="1"/>
              <p:nvPr/>
            </p:nvSpPr>
            <p:spPr>
              <a:xfrm>
                <a:off x="10460372" y="3709685"/>
                <a:ext cx="16242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goes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1D0384-C515-4693-812C-00B01C62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372" y="3709685"/>
                <a:ext cx="1624291" cy="369332"/>
              </a:xfrm>
              <a:prstGeom prst="rect">
                <a:avLst/>
              </a:prstGeom>
              <a:blipFill>
                <a:blip r:embed="rId4"/>
                <a:stretch>
                  <a:fillRect l="-2985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796DB8-7768-4246-9A2F-5F8C17C756D6}"/>
              </a:ext>
            </a:extLst>
          </p:cNvPr>
          <p:cNvCxnSpPr>
            <a:cxnSpLocks/>
          </p:cNvCxnSpPr>
          <p:nvPr/>
        </p:nvCxnSpPr>
        <p:spPr>
          <a:xfrm flipH="1">
            <a:off x="9873206" y="4079017"/>
            <a:ext cx="587166" cy="50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8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5D7D8-83C6-474E-9D5F-A4A34CA3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Error in the derivative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EEFDD-984C-4805-B25C-E440AF560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t">
                <a:normAutofit fontScale="92500"/>
              </a:bodyPr>
              <a:lstStyle/>
              <a:p>
                <a:r>
                  <a:rPr lang="en-US" dirty="0"/>
                  <a:t>The total error in the derivative calculation, in the worst case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minimize the error with respect to </a:t>
                </a:r>
                <a:r>
                  <a:rPr lang="en-US" i="1" dirty="0"/>
                  <a:t>h</a:t>
                </a:r>
                <a:br>
                  <a:rPr lang="en-US" i="1" dirty="0"/>
                </a:b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total error is then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EEEFDD-984C-4805-B25C-E440AF560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95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81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7703-7476-4C59-A569-8F6D6CEA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Backward Difference</a:t>
            </a:r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F92D5A8D-D808-4B38-8E19-0567BBCD27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2855" y="2361056"/>
            <a:ext cx="4111264" cy="3649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EE46411-79B7-4747-B942-611C5734A2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807" y="2110161"/>
                <a:ext cx="5275001" cy="40456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2"/>
                    </a:solidFill>
                  </a:rPr>
                  <a:t>backward difference </a:t>
                </a:r>
                <a:r>
                  <a:rPr lang="en-US" dirty="0">
                    <a:solidFill>
                      <a:schemeClr val="tx1"/>
                    </a:solidFill>
                  </a:rPr>
                  <a:t>just calculates the derivatives with different points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It has the same error associated with it as the forward difference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EE46411-79B7-4747-B942-611C5734A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807" y="2110161"/>
                <a:ext cx="5275001" cy="40456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5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3FF0-5CB6-4154-B140-5AD58272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794B5-F2E9-450E-A66B-2141D6C00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fontScale="92500" lnSpcReduction="20000"/>
              </a:bodyPr>
              <a:lstStyle/>
              <a:p>
                <a:r>
                  <a:rPr lang="en-US" dirty="0"/>
                  <a:t>The central difference calculates the derivative at </a:t>
                </a:r>
                <a:r>
                  <a:rPr lang="en-US" i="1" dirty="0"/>
                  <a:t>x</a:t>
                </a:r>
                <a:r>
                  <a:rPr lang="en-US" dirty="0"/>
                  <a:t> using 2 points symmetrical placed around </a:t>
                </a:r>
                <a:r>
                  <a:rPr lang="en-US" i="1" dirty="0"/>
                  <a:t>x,</a:t>
                </a:r>
                <a:br>
                  <a:rPr lang="en-US" i="1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Taylor expansions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794B5-F2E9-450E-A66B-2141D6C00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59A48-D5BB-483A-9FE9-760993A50A43}"/>
                  </a:ext>
                </a:extLst>
              </p:cNvPr>
              <p:cNvSpPr txBox="1"/>
              <p:nvPr/>
            </p:nvSpPr>
            <p:spPr>
              <a:xfrm>
                <a:off x="9120851" y="5971178"/>
                <a:ext cx="17316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 goes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C59A48-D5BB-483A-9FE9-760993A50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1" y="5971178"/>
                <a:ext cx="1731628" cy="369332"/>
              </a:xfrm>
              <a:prstGeom prst="rect">
                <a:avLst/>
              </a:prstGeom>
              <a:blipFill>
                <a:blip r:embed="rId3"/>
                <a:stretch>
                  <a:fillRect l="-2448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98061E9-2FB9-474A-AE33-288B37A411E6}"/>
              </a:ext>
            </a:extLst>
          </p:cNvPr>
          <p:cNvCxnSpPr/>
          <p:nvPr/>
        </p:nvCxnSpPr>
        <p:spPr>
          <a:xfrm flipH="1" flipV="1">
            <a:off x="8206451" y="5641300"/>
            <a:ext cx="914400" cy="32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CDF5-DF70-4E9D-BDDF-45D68FEF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total error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total error in the derivative calculation, in the worst case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minimize the error with respect to </a:t>
                </a:r>
                <a:r>
                  <a:rPr lang="en-US" i="1" dirty="0"/>
                  <a:t>h, </a:t>
                </a:r>
                <a:r>
                  <a:rPr lang="en-US" dirty="0"/>
                  <a:t>the step becomes</a:t>
                </a: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total error is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 central difference tends to be more accurate even with a larger step size.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7764A-8D4B-4421-A7B8-A318F224D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72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3F6D-DF66-454A-AEB9-E0FBD3F8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 there is a clear winner?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42C3-5662-4DFF-AA10-CDD3FCA9E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5805" y="2180496"/>
            <a:ext cx="5275001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If the central difference tends to be more accurate, then why use forward or backward difference?</a:t>
            </a:r>
          </a:p>
          <a:p>
            <a:pPr marL="0" indent="0">
              <a:buNone/>
            </a:pPr>
            <a:r>
              <a:rPr lang="en-US" dirty="0"/>
              <a:t>Well consider a set of data: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 find the derivative at some </a:t>
            </a:r>
            <a:r>
              <a:rPr lang="en-US" i="1" dirty="0"/>
              <a:t>x, </a:t>
            </a:r>
            <a:r>
              <a:rPr lang="en-US" dirty="0"/>
              <a:t>the central difference has to use points </a:t>
            </a:r>
            <a:r>
              <a:rPr lang="en-US" i="1" dirty="0"/>
              <a:t>x-h</a:t>
            </a:r>
            <a:r>
              <a:rPr lang="en-US" dirty="0"/>
              <a:t> and </a:t>
            </a:r>
            <a:r>
              <a:rPr lang="en-US" i="1" dirty="0" err="1"/>
              <a:t>x+h</a:t>
            </a:r>
            <a:r>
              <a:rPr lang="en-US" i="1" dirty="0"/>
              <a:t>, </a:t>
            </a:r>
            <a:r>
              <a:rPr lang="en-US" dirty="0"/>
              <a:t>using 3 points to calculate what it takes the forward difference 2 points (</a:t>
            </a:r>
            <a:r>
              <a:rPr lang="en-US" dirty="0">
                <a:solidFill>
                  <a:schemeClr val="accent2"/>
                </a:solidFill>
              </a:rPr>
              <a:t>should compare the error between the two methods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Calculating the derivative at a point between two </a:t>
            </a:r>
            <a:r>
              <a:rPr lang="en-US" i="1" dirty="0"/>
              <a:t>x</a:t>
            </a:r>
            <a:r>
              <a:rPr lang="en-US" dirty="0"/>
              <a:t>’s now allows you to evaluate the function at two symmetric points</a:t>
            </a:r>
          </a:p>
        </p:txBody>
      </p:sp>
      <p:pic>
        <p:nvPicPr>
          <p:cNvPr id="6" name="Content Placeholder 5" descr="A close up of text on a white surface&#10;&#10;Description generated with high confidence">
            <a:extLst>
              <a:ext uri="{FF2B5EF4-FFF2-40B4-BE49-F238E27FC236}">
                <a16:creationId xmlns:a16="http://schemas.microsoft.com/office/drawing/2014/main" id="{436BF292-B769-4714-883D-527891379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259" r="3611" b="2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2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6C6F-2706-40BC-B6A8-2B34E2FD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Approximations for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0430-8809-4947-A8F2-997B19D5A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Numerical derivatives described here are essential fitting a straight line between two points, and then calculating the slope between them</a:t>
            </a:r>
          </a:p>
          <a:p>
            <a:r>
              <a:rPr lang="en-US">
                <a:solidFill>
                  <a:srgbClr val="C00000"/>
                </a:solidFill>
              </a:rPr>
              <a:t>Could we fit higher-order polynomials?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Of course</a:t>
            </a:r>
            <a:r>
              <a:rPr lang="en-US">
                <a:solidFill>
                  <a:schemeClr val="tx1"/>
                </a:solidFill>
              </a:rPr>
              <a:t>, but </a:t>
            </a:r>
          </a:p>
          <a:p>
            <a:r>
              <a:rPr lang="en-US">
                <a:solidFill>
                  <a:schemeClr val="tx1"/>
                </a:solidFill>
              </a:rPr>
              <a:t>it involves more points </a:t>
            </a:r>
          </a:p>
          <a:p>
            <a:r>
              <a:rPr lang="en-US">
                <a:solidFill>
                  <a:schemeClr val="tx1"/>
                </a:solidFill>
              </a:rPr>
              <a:t>the error on the approximation improves slowly</a:t>
            </a:r>
          </a:p>
          <a:p>
            <a:r>
              <a:rPr lang="en-US" i="1">
                <a:solidFill>
                  <a:schemeClr val="tx1"/>
                </a:solidFill>
              </a:rPr>
              <a:t>Computational Physics</a:t>
            </a:r>
            <a:r>
              <a:rPr lang="en-US">
                <a:solidFill>
                  <a:schemeClr val="tx1"/>
                </a:solidFill>
              </a:rPr>
              <a:t> contains a table of coefficients you can use to calculate the derivative a function using higher order fits on page 196 (Table 5.1)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94A74-D4CF-4CDC-82BB-0DCC44BE4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922539"/>
            <a:ext cx="4937125" cy="18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5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C44CA8-4ECD-48EF-909A-BD02CDAB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Useful Coefficients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1EEAF35-7CC1-466F-A56A-7D2D2567E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510971" cy="36027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9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721</TotalTime>
  <Words>759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Cambria Math</vt:lpstr>
      <vt:lpstr>Retrospect</vt:lpstr>
      <vt:lpstr>Differentials</vt:lpstr>
      <vt:lpstr>Forward Difference</vt:lpstr>
      <vt:lpstr>Error in the derivative</vt:lpstr>
      <vt:lpstr>Backward Difference</vt:lpstr>
      <vt:lpstr>Central difference</vt:lpstr>
      <vt:lpstr>Minimizing the total error again</vt:lpstr>
      <vt:lpstr>So there is a clear winner?</vt:lpstr>
      <vt:lpstr>Higher Order Approximations for Derivatives</vt:lpstr>
      <vt:lpstr>Useful Coefficients</vt:lpstr>
      <vt:lpstr>Second Derivatives</vt:lpstr>
      <vt:lpstr>Second Derivatives</vt:lpstr>
      <vt:lpstr>Minimizing the total error Yet again</vt:lpstr>
      <vt:lpstr>Take home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Differentials</dc:title>
  <dc:creator>Kelley, Thomas</dc:creator>
  <cp:lastModifiedBy>Kelley, Tom</cp:lastModifiedBy>
  <cp:revision>35</cp:revision>
  <dcterms:created xsi:type="dcterms:W3CDTF">2018-03-21T20:23:16Z</dcterms:created>
  <dcterms:modified xsi:type="dcterms:W3CDTF">2025-01-30T19:38:03Z</dcterms:modified>
</cp:coreProperties>
</file>