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3" r:id="rId6"/>
    <p:sldId id="264" r:id="rId7"/>
    <p:sldId id="265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408" autoAdjust="0"/>
  </p:normalViewPr>
  <p:slideViewPr>
    <p:cSldViewPr snapToGrid="0" showGuides="1">
      <p:cViewPr varScale="1">
        <p:scale>
          <a:sx n="70" d="100"/>
          <a:sy n="70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2BC2305-9043-45AE-B8A1-6062D50396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878E2A-85D5-4000-9B88-C859F52C62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4EF17A-92EA-4482-9059-2F1EA0A2A344}" type="datetime1">
              <a:rPr lang="pt-BR" smtClean="0"/>
              <a:t>10/08/2023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43B4D7C-FE5D-4098-B2E3-E316DB9314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458A0E0-112E-4F75-AC4A-C0B7F1AD5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0ACE16A-B08D-4117-9FC3-8F9667F4514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22240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8A1478-87AA-4C4C-AECB-B510AA8FD6A6}" type="datetime1">
              <a:rPr lang="pt-BR" noProof="0" smtClean="0"/>
              <a:t>10/08/2023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4367C96-DDCA-4867-8F69-39EABFA21D5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303429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4367C96-DDCA-4867-8F69-39EABFA21D53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7558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386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0123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6697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113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0299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230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9835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4275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118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B9FF4-5E5F-4912-946D-1F8AA7DD0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50" y="5010150"/>
            <a:ext cx="10096500" cy="920750"/>
          </a:xfrm>
        </p:spPr>
        <p:txBody>
          <a:bodyPr rtlCol="0"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A15329-8D3B-422F-AA3D-157CACBFF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50" y="6022975"/>
            <a:ext cx="10096500" cy="447675"/>
          </a:xfrm>
        </p:spPr>
        <p:txBody>
          <a:bodyPr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3E73B6-12C8-4526-AFDD-485DCDEC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6367D0-7826-4C83-AF7A-C597E35D24AB}" type="datetime1">
              <a:rPr lang="pt-BR" noProof="0" smtClean="0"/>
              <a:t>10/08/2023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3FA7DF-AC95-4A3E-9FF1-D1EEF9A9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1E5EF6D-8758-44B9-80C1-865573FC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4046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F92F6-2683-48CC-8D7E-FE38C1BC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447D80-7253-4EDA-AC92-046C9252F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2E2FBC-BD33-408B-A4B8-F549EEAF3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51533F-CF3A-438B-BDD0-C62361C2B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F458CD-9CDB-4739-8458-48D272DEE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8F8DC93-E93F-4A50-ADB0-9EE2165C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DE4D01-D6D2-4311-B0B3-D228CB97EFDA}" type="datetime1">
              <a:rPr lang="pt-BR" noProof="0" smtClean="0"/>
              <a:t>10/08/2023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EEFA520-E658-463E-8A0D-EE534D40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43BE62E8-6627-457B-A399-6940743B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0127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D7B8F-BB4C-438E-B20F-B5D22093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652D7C-535C-4791-95A0-0ADE1FE2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884D9E-2F14-49D8-8C79-3F5A94659B5B}" type="datetime1">
              <a:rPr lang="pt-BR" noProof="0" smtClean="0"/>
              <a:t>10/08/2023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72D6CD-AAE4-4950-A472-5746151E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06611B8-5EF5-4CC9-BA21-964C17EF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74877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582286C-FC05-4E04-B5E3-BAF73890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0E6202-AFEF-4AA8-8E36-175187C7FE39}" type="datetime1">
              <a:rPr lang="pt-BR" noProof="0" smtClean="0"/>
              <a:t>10/08/2023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2194715-CAD1-456B-9E7F-03949E56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2030D97-ACB7-42B4-A0E1-206D3314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193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71DCB-E1BF-4CD2-A3C6-46F9F238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CDB849-A401-466F-9204-F0A3908C0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D75B32-3BAE-4777-9C23-54E1D0079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DC40EE-1B75-458D-AF59-CAC04EF0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735C36-ADB1-46FE-9D5D-3909CA3500CA}" type="datetime1">
              <a:rPr lang="pt-BR" noProof="0" smtClean="0"/>
              <a:t>10/08/2023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7A8C00-828C-4B27-9216-79AC88D6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65D09B04-31F5-442A-B35E-A7B7E884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4596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36A52-C5F1-4FC3-A378-45755CEC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7C12394-5379-4E31-8506-206BAB030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95D635-F5A6-441F-BBC9-678B16150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C8000F-4965-4CE3-BF8F-EC9FC295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5CC504-4D66-4E21-BE28-F759F45544A6}" type="datetime1">
              <a:rPr lang="pt-BR" noProof="0" smtClean="0"/>
              <a:t>10/08/2023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38240B-235F-46A0-8537-3D038A5C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854CB97-83FB-4ABC-AA99-0D55D6D0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5166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286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726A98-65DD-4E10-80DC-9D523BFF68AA}" type="datetime1">
              <a:rPr lang="pt-BR" noProof="0" smtClean="0"/>
              <a:t>10/08/2023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8772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286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944F3B-13E5-4789-A2A4-96DD59D4AFE1}" type="datetime1">
              <a:rPr lang="pt-BR" noProof="0" smtClean="0"/>
              <a:t>10/08/2023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72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286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2DE2CC-0AEC-43A8-A39D-46FBC5590611}" type="datetime1">
              <a:rPr lang="pt-BR" noProof="0" smtClean="0"/>
              <a:t>10/08/2023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554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286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A18677-4E17-4BFA-B0B7-84C6D22BFC0E}" type="datetime1">
              <a:rPr lang="pt-BR" noProof="0" smtClean="0"/>
              <a:t>10/08/2023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941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286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1A8FC4-7567-4955-874D-568EBC2E5E94}" type="datetime1">
              <a:rPr lang="pt-BR" noProof="0" smtClean="0"/>
              <a:t>10/08/2023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6816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286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35D394-2F1C-45E7-89D5-42F43CDBE8CA}" type="datetime1">
              <a:rPr lang="pt-BR" noProof="0" smtClean="0"/>
              <a:t>10/08/2023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0049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F1EA3-7A44-46A8-ADD1-49A86819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D8A95B-E3CE-4DF9-A937-352579E07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9E0A1-A234-4723-9A8B-9953B074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304FF7-7CFA-422A-98CC-340BD7C2BDD6}" type="datetime1">
              <a:rPr lang="pt-BR" noProof="0" smtClean="0"/>
              <a:t>10/08/2023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20E8EE-0E90-43CC-8FE4-FA9250EA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2068176-4163-4C33-836A-76EB72B1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9783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C7676-EC29-4165-8827-31A796A5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B6C2F3-3146-4BA4-BB45-307B565E5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036B48-EF6E-4251-B29E-53E1ECFC0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1EBFFA-A3D5-4A79-B1BA-2B6B1290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01465A-750E-4689-A4ED-616A97D90AC6}" type="datetime1">
              <a:rPr lang="pt-BR" noProof="0" smtClean="0"/>
              <a:t>10/08/2023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A23E26-DC40-4545-BC3B-1806EBB0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521F3FAA-2A19-4F15-8EC3-24BC48AE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741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2A17C0-CB34-4E70-B05D-441906BC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8CAE9C-F4E8-4259-8A6C-F5AE76F82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92FBD9-ADFB-4D9B-AF79-E21F43A5B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DB0A728-0CA3-4952-B051-EC9A969EA8A0}" type="datetime1">
              <a:rPr lang="pt-BR" noProof="0" smtClean="0"/>
              <a:t>10/08/2023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EA027E-6F89-462F-94DD-00F66DAFD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24929C0-CADC-4330-89DB-01C0DFA67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27A02C9-A0CD-4A0B-81BC-708D5026A1F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8729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media" Target="../media/media2.mp4"/><Relationship Id="rId7" Type="http://schemas.openxmlformats.org/officeDocument/2006/relationships/image" Target="../media/image1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DA3B1-85F8-4B51-95B6-BDDF16F35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496" y="283090"/>
            <a:ext cx="11309007" cy="920750"/>
          </a:xfrm>
        </p:spPr>
        <p:txBody>
          <a:bodyPr rtlCol="0">
            <a:noAutofit/>
          </a:bodyPr>
          <a:lstStyle/>
          <a:p>
            <a:pPr rtl="0"/>
            <a:r>
              <a:rPr lang="pt-BR" sz="4800" b="1" dirty="0" err="1"/>
              <a:t>Varied</a:t>
            </a:r>
            <a:r>
              <a:rPr lang="pt-BR" sz="4800" b="1" dirty="0"/>
              <a:t> </a:t>
            </a:r>
            <a:r>
              <a:rPr lang="pt-BR" sz="4800" b="1" dirty="0" err="1"/>
              <a:t>Acceleration</a:t>
            </a:r>
            <a:r>
              <a:rPr lang="pt-BR" sz="4800" b="1" dirty="0"/>
              <a:t> </a:t>
            </a:r>
            <a:r>
              <a:rPr lang="pt-BR" sz="4800" b="1" dirty="0" err="1"/>
              <a:t>Calculation</a:t>
            </a:r>
            <a:r>
              <a:rPr lang="pt-BR" sz="4800" b="1" dirty="0"/>
              <a:t> Software</a:t>
            </a:r>
          </a:p>
        </p:txBody>
      </p:sp>
    </p:spTree>
    <p:extLst>
      <p:ext uri="{BB962C8B-B14F-4D97-AF65-F5344CB8AC3E}">
        <p14:creationId xmlns:p14="http://schemas.microsoft.com/office/powerpoint/2010/main" val="301787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528A8F-BE90-403A-92DC-C6654ECB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Exemplos do VACS</a:t>
            </a:r>
          </a:p>
        </p:txBody>
      </p:sp>
      <p:pic>
        <p:nvPicPr>
          <p:cNvPr id="4" name="animacao2">
            <a:hlinkClick r:id="" action="ppaction://media"/>
            <a:extLst>
              <a:ext uri="{FF2B5EF4-FFF2-40B4-BE49-F238E27FC236}">
                <a16:creationId xmlns:a16="http://schemas.microsoft.com/office/drawing/2014/main" id="{1AD17A64-1A60-687E-261F-0FDD8770169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15748" y="2256086"/>
            <a:ext cx="5131088" cy="3848316"/>
          </a:xfrm>
          <a:prstGeom prst="rect">
            <a:avLst/>
          </a:prstGeom>
        </p:spPr>
      </p:pic>
      <p:pic>
        <p:nvPicPr>
          <p:cNvPr id="3" name="animacao">
            <a:hlinkClick r:id="" action="ppaction://media"/>
            <a:extLst>
              <a:ext uri="{FF2B5EF4-FFF2-40B4-BE49-F238E27FC236}">
                <a16:creationId xmlns:a16="http://schemas.microsoft.com/office/drawing/2014/main" id="{7251AF5C-AEA3-8AC1-B59B-302EE8D27F63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345165" y="2292573"/>
            <a:ext cx="5131087" cy="384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8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56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Questão inicial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Após as observações do astrônomo </a:t>
            </a:r>
            <a:r>
              <a:rPr lang="pt-BR" dirty="0" err="1"/>
              <a:t>Vesto</a:t>
            </a:r>
            <a:r>
              <a:rPr lang="pt-BR" dirty="0"/>
              <a:t> </a:t>
            </a:r>
            <a:r>
              <a:rPr lang="pt-BR" dirty="0" err="1"/>
              <a:t>Splipher</a:t>
            </a:r>
            <a:r>
              <a:rPr lang="pt-BR" dirty="0"/>
              <a:t> sobre comprimento de onda da luz emitida por galáxias próximas da via Láctea, Edwin Hubble deduziu que o universo estava em expansão, formulando a teoria do Big </a:t>
            </a:r>
            <a:r>
              <a:rPr lang="pt-BR" dirty="0" err="1"/>
              <a:t>Bang</a:t>
            </a:r>
            <a:r>
              <a:rPr lang="pt-BR" dirty="0"/>
              <a:t>.</a:t>
            </a:r>
          </a:p>
          <a:p>
            <a:pPr rtl="0"/>
            <a:r>
              <a:rPr lang="pt-BR" dirty="0"/>
              <a:t>A partir disso, surgiu o debate científico sobre a possibilidade de um dia o universo para de se expandir, devido à atração gravitacional, e assim colapsar novamente a um único ponto.</a:t>
            </a:r>
          </a:p>
          <a:p>
            <a:pPr rtl="0"/>
            <a:r>
              <a:rPr lang="pt-BR" dirty="0"/>
              <a:t>O destino do universo foi debatido entre 3 principais teorias:</a:t>
            </a:r>
            <a:br>
              <a:rPr lang="pt-BR" dirty="0"/>
            </a:br>
            <a:r>
              <a:rPr lang="pt-BR" dirty="0"/>
              <a:t>Big </a:t>
            </a:r>
            <a:r>
              <a:rPr lang="pt-BR" dirty="0" err="1"/>
              <a:t>Crunch</a:t>
            </a:r>
            <a:r>
              <a:rPr lang="pt-BR" dirty="0"/>
              <a:t>, Big </a:t>
            </a:r>
            <a:r>
              <a:rPr lang="pt-BR" dirty="0" err="1"/>
              <a:t>Freeze</a:t>
            </a:r>
            <a:r>
              <a:rPr lang="pt-BR" dirty="0"/>
              <a:t> e Big </a:t>
            </a:r>
            <a:r>
              <a:rPr lang="pt-BR" dirty="0" err="1"/>
              <a:t>Rip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158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Premissa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58358"/>
            <a:ext cx="10515600" cy="4351338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Para calcular isto, deve-se checar se em algum instante no universo, a desaceleração gravitacional será capaz de frear completamente a velocidade de expansão do universo.</a:t>
            </a:r>
          </a:p>
          <a:p>
            <a:pPr rtl="0"/>
            <a:r>
              <a:rPr lang="pt-BR" dirty="0"/>
              <a:t>Em casos de MUV, qualquer corpo que se move em sentido contrário à sua aceleração irá, em algum momento, chegar à velocidade zero e mudar seu sentido de movimentação.</a:t>
            </a:r>
          </a:p>
          <a:p>
            <a:pPr rtl="0"/>
            <a:r>
              <a:rPr lang="pt-BR" dirty="0"/>
              <a:t>A fórmula da gravitação universal, que têm precisão considerável, modela a aceleração gravitacional como inversamente proporcional ao quadrado da distância entre o corpo atraído e o corpo </a:t>
            </a:r>
            <a:r>
              <a:rPr lang="pt-BR" dirty="0" err="1"/>
              <a:t>atrator</a:t>
            </a:r>
            <a:r>
              <a:rPr lang="pt-BR" dirty="0"/>
              <a:t>:</a:t>
            </a:r>
          </a:p>
        </p:txBody>
      </p:sp>
      <p:pic>
        <p:nvPicPr>
          <p:cNvPr id="4" name="Picture 2" descr="Gravitacional Formula | My XXX Hot Girl">
            <a:extLst>
              <a:ext uri="{FF2B5EF4-FFF2-40B4-BE49-F238E27FC236}">
                <a16:creationId xmlns:a16="http://schemas.microsoft.com/office/drawing/2014/main" id="{5FC7ABE8-241E-4EB6-83DF-2C72F3129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2778" y1="50413" x2="12778" y2="50413"/>
                        <a14:foregroundMark x1="26444" y1="52893" x2="26444" y2="52893"/>
                        <a14:foregroundMark x1="27222" y1="57851" x2="27222" y2="57851"/>
                        <a14:foregroundMark x1="56778" y1="36777" x2="56778" y2="36777"/>
                        <a14:foregroundMark x1="60000" y1="50620" x2="60000" y2="50620"/>
                        <a14:foregroundMark x1="70111" y1="40289" x2="70111" y2="40289"/>
                        <a14:foregroundMark x1="74889" y1="36777" x2="74889" y2="36777"/>
                        <a14:foregroundMark x1="89111" y1="38636" x2="89111" y2="38636"/>
                        <a14:foregroundMark x1="83222" y1="51033" x2="83222" y2="51033"/>
                        <a14:foregroundMark x1="89444" y1="46281" x2="89444" y2="46281"/>
                        <a14:foregroundMark x1="67444" y1="71488" x2="67444" y2="71488"/>
                        <a14:foregroundMark x1="76222" y1="56818" x2="76222" y2="56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24" y="5254550"/>
            <a:ext cx="2683476" cy="144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17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Insight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58357"/>
            <a:ext cx="10515600" cy="5415438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 partir da fórmula, podemos perceber que um foguete saindo da Terra, conforme se afasta da superfície, sofre uma (</a:t>
            </a:r>
            <a:r>
              <a:rPr lang="pt-BR" dirty="0" err="1"/>
              <a:t>des</a:t>
            </a:r>
            <a:r>
              <a:rPr lang="pt-BR" dirty="0"/>
              <a:t>)aceleração gravitacional cada vez menor, porém nunca zero.</a:t>
            </a:r>
            <a:br>
              <a:rPr lang="pt-BR" dirty="0"/>
            </a:br>
            <a:r>
              <a:rPr lang="pt-BR" dirty="0"/>
              <a:t>Assim, a velocidade do corpo será cada vez menor, pois sempre estará sendo desacelerado, mas a desaceleração também será cada vez menor.</a:t>
            </a:r>
          </a:p>
          <a:p>
            <a:pPr rtl="0"/>
            <a:r>
              <a:rPr lang="pt-BR" dirty="0"/>
              <a:t>A partir disto, existe o conceito de “velocidade de escape”, a velocidade mínima para que, em nenhum momento, a velocidade do corpo chegue a zero.</a:t>
            </a:r>
          </a:p>
          <a:p>
            <a:pPr rtl="0"/>
            <a:r>
              <a:rPr lang="pt-BR" dirty="0"/>
              <a:t>Forçando um pouco, podemos comparar a expansão</a:t>
            </a:r>
            <a:br>
              <a:rPr lang="pt-BR" dirty="0"/>
            </a:br>
            <a:r>
              <a:rPr lang="pt-BR" dirty="0"/>
              <a:t>do universo com um foguete saindo da Terra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338C00-FE15-46D7-8D46-8B10C5964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2857" l="9155" r="89437">
                        <a14:foregroundMark x1="54930" y1="20982" x2="54930" y2="34375"/>
                        <a14:foregroundMark x1="49296" y1="6250" x2="52817" y2="5357"/>
                        <a14:foregroundMark x1="42958" y1="92857" x2="66901" y2="92857"/>
                        <a14:foregroundMark x1="66901" y1="92857" x2="76056" y2="87054"/>
                        <a14:foregroundMark x1="45070" y1="36607" x2="40141" y2="388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44755" y="4632843"/>
            <a:ext cx="214724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1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4734D-CEF0-4372-A67F-6BE687D6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Problemática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D1FD88-1DF5-4CB5-97CD-1BF062D3D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Como podemos calcular a movimentação de corpos que se afastam ou aproximam de uma fonte gravitacional, levando em conta que a aceleração varia?</a:t>
            </a:r>
          </a:p>
          <a:p>
            <a:pPr rtl="0"/>
            <a:r>
              <a:rPr lang="pt-BR" dirty="0"/>
              <a:t>Se um modelo assim existisse, seria possível modelar a expansão do universo, considerando o centro de massa como centro gravitacional?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251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AD4E1-0643-4C88-9E49-C2724AEB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Dedução da fórmula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D322E9-A7EC-465F-93FE-BAA394728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No ensino médio, não é ensino como calcular um movimento onde a aceleração varia em função do tempo, porém é possível deduzi-la usando cálculo, tendo aceleração como a integral de um valor “p” em função do tempo. Podemos também usar cálculo para analisar o que aconteceria se o valor “p” fosse variável em função de outro valor, e assim por diante...</a:t>
            </a:r>
          </a:p>
          <a:p>
            <a:pPr rtl="0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50A6C5-51B7-4C2D-B6F0-4EF977748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48" y="4427473"/>
            <a:ext cx="4141385" cy="836505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0F7D11BD-A4D6-4C13-8588-88116218C317}"/>
              </a:ext>
            </a:extLst>
          </p:cNvPr>
          <p:cNvSpPr/>
          <p:nvPr/>
        </p:nvSpPr>
        <p:spPr>
          <a:xfrm>
            <a:off x="5692140" y="4639985"/>
            <a:ext cx="1295400" cy="41148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2DCA0B-CE82-4859-B5B2-AFA4EFF1C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920" y="4391108"/>
            <a:ext cx="2274939" cy="90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9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1B739-3D86-4A84-82C6-4ED9C276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Criação do VACS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A8FF76-985C-4C2F-AB5E-10031855D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A fórmula, que se assemelha a uma série de Taylor, possui “coeficientes”, que se escolhidos corretamente, conseguem aproximar os resultados analisados em experimentos gravitacionais.</a:t>
            </a:r>
          </a:p>
          <a:p>
            <a:pPr rtl="0"/>
            <a:r>
              <a:rPr lang="pt-BR" dirty="0"/>
              <a:t>Para poder encontrar uma maneira de encontrar estes coeficientes, e assim realizar cálculos gravitacionais complexos sem utilizar computação, era necessária uma grande amostragem de dados para serem analisados.</a:t>
            </a:r>
          </a:p>
          <a:p>
            <a:pPr rtl="0"/>
            <a:r>
              <a:rPr lang="pt-BR" dirty="0"/>
              <a:t>Na ausência destes dados, foi criado um programa de computador para poder cria-los artificialmente.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45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BE3E6-5A5E-4463-8DB0-F3CF9C3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V.A.C.S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07322-EE47-461A-937E-D8B74ADFB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Não sabendo integrar a fórmula da gravitação universal, o programa foi feito para funcionar de forma semelhante a uma integral: criando intervalos infinitesimais de tempo, denominados “instantes”, e atualizando os valores de aceleração, velocidade e posição de acordo com estes intervalos.</a:t>
            </a:r>
          </a:p>
          <a:p>
            <a:pPr rtl="0"/>
            <a:endParaRPr lang="pt-BR" dirty="0"/>
          </a:p>
        </p:txBody>
      </p:sp>
      <p:pic>
        <p:nvPicPr>
          <p:cNvPr id="2050" name="Picture 2" descr="Integrais - Cálculo de Áreas retangulos">
            <a:extLst>
              <a:ext uri="{FF2B5EF4-FFF2-40B4-BE49-F238E27FC236}">
                <a16:creationId xmlns:a16="http://schemas.microsoft.com/office/drawing/2014/main" id="{29BDBFDD-C8CB-4B91-A139-1F58BE49D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1394" y1="13692" x2="41136" y2="14181"/>
                        <a14:foregroundMark x1="42771" y1="14303" x2="42771" y2="14303"/>
                        <a14:foregroundMark x1="45009" y1="14548" x2="45009" y2="14548"/>
                        <a14:foregroundMark x1="47590" y1="14792" x2="47590" y2="14792"/>
                        <a14:backgroundMark x1="41050" y1="23472" x2="41050" y2="23472"/>
                        <a14:backgroundMark x1="43632" y1="20905" x2="43632" y2="209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391" y="3975269"/>
            <a:ext cx="3431097" cy="241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06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F4ED6-95B6-45CA-9318-D5C6D107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Inserção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4E5DA1-F8B9-4937-9464-997FD4F08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99"/>
            <a:ext cx="10515600" cy="5032375"/>
          </a:xfrm>
        </p:spPr>
        <p:txBody>
          <a:bodyPr rtlCol="0"/>
          <a:lstStyle/>
          <a:p>
            <a:pPr rtl="0"/>
            <a:r>
              <a:rPr lang="pt-BR" dirty="0"/>
              <a:t>Atualmente em 1.0, o software permite o cálculo tridimensional no espaço para quantos corpos o usuários desejar</a:t>
            </a:r>
          </a:p>
          <a:p>
            <a:pPr rtl="0"/>
            <a:r>
              <a:rPr lang="pt-BR" dirty="0"/>
              <a:t>É necessário inserir a massa de cada corpo, com seu valor nominal seguido pelo expoente da notação científica (</a:t>
            </a:r>
            <a:r>
              <a:rPr lang="pt-BR" dirty="0" err="1"/>
              <a:t>Ex</a:t>
            </a:r>
            <a:r>
              <a:rPr lang="pt-BR" dirty="0"/>
              <a:t>: 5.972 * 10^24)</a:t>
            </a:r>
          </a:p>
          <a:p>
            <a:pPr rtl="0"/>
            <a:r>
              <a:rPr lang="pt-BR" dirty="0"/>
              <a:t>Para cada corpo, deve ser associada uma posição nos eixos x, y e z</a:t>
            </a:r>
          </a:p>
          <a:p>
            <a:pPr rtl="0"/>
            <a:r>
              <a:rPr lang="pt-BR" dirty="0"/>
              <a:t>Ademais, cada corpo terá um vetor velocidade inicial associada a ele, definidos pelo usuário</a:t>
            </a:r>
          </a:p>
          <a:p>
            <a:pPr rtl="0"/>
            <a:r>
              <a:rPr lang="pt-BR" dirty="0"/>
              <a:t>Deve ser definida a quantidade instantes por segundo, o valor inverso da duração do instante (</a:t>
            </a:r>
            <a:r>
              <a:rPr lang="pt-BR" dirty="0" err="1"/>
              <a:t>dt</a:t>
            </a:r>
            <a:r>
              <a:rPr lang="pt-BR" dirty="0"/>
              <a:t>)</a:t>
            </a:r>
          </a:p>
          <a:p>
            <a:pPr rtl="0"/>
            <a:r>
              <a:rPr lang="pt-BR" dirty="0"/>
              <a:t>É escolhido um tempo de duração para a simulação e quantos frames devem ser baixados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7973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27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4694"/>
      </a:accent1>
      <a:accent2>
        <a:srgbClr val="23737C"/>
      </a:accent2>
      <a:accent3>
        <a:srgbClr val="489CAF"/>
      </a:accent3>
      <a:accent4>
        <a:srgbClr val="E2D02C"/>
      </a:accent4>
      <a:accent5>
        <a:srgbClr val="F26C6E"/>
      </a:accent5>
      <a:accent6>
        <a:srgbClr val="1F2938"/>
      </a:accent6>
      <a:hlink>
        <a:srgbClr val="0563C1"/>
      </a:hlink>
      <a:folHlink>
        <a:srgbClr val="954F72"/>
      </a:folHlink>
    </a:clrScheme>
    <a:fontScheme name="Custom 6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086928_TF10251335.potx" id="{4062742F-C7DD-4D80-97C4-FA63873148BF}" vid="{2586A65E-8F9A-4B9C-B521-3D5B87FB74C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51EADAC08EE4241AACDF752D7699471" ma:contentTypeVersion="13" ma:contentTypeDescription="Crie um novo documento." ma:contentTypeScope="" ma:versionID="7bc30f5fe477a7a34691c13e6997fcde">
  <xsd:schema xmlns:xsd="http://www.w3.org/2001/XMLSchema" xmlns:xs="http://www.w3.org/2001/XMLSchema" xmlns:p="http://schemas.microsoft.com/office/2006/metadata/properties" xmlns:ns3="9bd0b7fc-21ed-4822-81a4-daf9cb2aff0d" xmlns:ns4="590a34d6-2ebd-4567-b8b8-78ec62fedefe" targetNamespace="http://schemas.microsoft.com/office/2006/metadata/properties" ma:root="true" ma:fieldsID="439be308622d0e7d6a3b277fdf0bf063" ns3:_="" ns4:_="">
    <xsd:import namespace="9bd0b7fc-21ed-4822-81a4-daf9cb2aff0d"/>
    <xsd:import namespace="590a34d6-2ebd-4567-b8b8-78ec62fedef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d0b7fc-21ed-4822-81a4-daf9cb2aff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0a34d6-2ebd-4567-b8b8-78ec62fede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90a34d6-2ebd-4567-b8b8-78ec62fedefe" xsi:nil="true"/>
    <_activity xmlns="590a34d6-2ebd-4567-b8b8-78ec62fedefe" xsi:nil="true"/>
  </documentManagement>
</p:properties>
</file>

<file path=customXml/itemProps1.xml><?xml version="1.0" encoding="utf-8"?>
<ds:datastoreItem xmlns:ds="http://schemas.openxmlformats.org/officeDocument/2006/customXml" ds:itemID="{EEDC6638-3F1D-4CA5-A167-2F719C0876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32720D-4BF8-455B-9657-6443E0ABA0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d0b7fc-21ed-4822-81a4-daf9cb2aff0d"/>
    <ds:schemaRef ds:uri="590a34d6-2ebd-4567-b8b8-78ec62fede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159ADF-C50B-4A45-AD13-B0A8152C3150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9bd0b7fc-21ed-4822-81a4-daf9cb2aff0d"/>
    <ds:schemaRef ds:uri="http://schemas.microsoft.com/office/infopath/2007/PartnerControls"/>
    <ds:schemaRef ds:uri="http://schemas.openxmlformats.org/package/2006/metadata/core-properties"/>
    <ds:schemaRef ds:uri="590a34d6-2ebd-4567-b8b8-78ec62fedefe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do Dia da Terra</Template>
  <TotalTime>780</TotalTime>
  <Words>690</Words>
  <Application>Microsoft Office PowerPoint</Application>
  <PresentationFormat>Widescreen</PresentationFormat>
  <Paragraphs>42</Paragraphs>
  <Slides>10</Slides>
  <Notes>10</Notes>
  <HiddenSlides>0</HiddenSlides>
  <MMClips>2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Wingdings</vt:lpstr>
      <vt:lpstr>Tema do Office</vt:lpstr>
      <vt:lpstr>Varied Acceleration Calculation Software</vt:lpstr>
      <vt:lpstr>Questão inicial</vt:lpstr>
      <vt:lpstr>Premissa</vt:lpstr>
      <vt:lpstr>Insight 1</vt:lpstr>
      <vt:lpstr>Problemática</vt:lpstr>
      <vt:lpstr>Dedução da fórmula</vt:lpstr>
      <vt:lpstr>Criação do VACS</vt:lpstr>
      <vt:lpstr>O V.A.C.S</vt:lpstr>
      <vt:lpstr>Inserção de dados</vt:lpstr>
      <vt:lpstr>Exemplos do VACS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ado Dia da Terra</dc:title>
  <dc:creator>Anderson</dc:creator>
  <cp:lastModifiedBy>Anderson</cp:lastModifiedBy>
  <cp:revision>11</cp:revision>
  <dcterms:created xsi:type="dcterms:W3CDTF">2023-08-09T01:23:33Z</dcterms:created>
  <dcterms:modified xsi:type="dcterms:W3CDTF">2023-08-10T14:06:30Z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0x010100A51EADAC08EE4241AACDF752D7699471</vt:lpwstr>
  </property>
</Properties>
</file>