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Cousin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ousine-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ousine-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ousine-italic.fntdata"/><Relationship Id="rId16" Type="http://schemas.openxmlformats.org/officeDocument/2006/relationships/slide" Target="slides/slide12.xml"/><Relationship Id="rId38" Type="http://schemas.openxmlformats.org/officeDocument/2006/relationships/font" Target="fonts/Cousin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f3b792c6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f3b792c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f3b792c6c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f3b792c6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3b792c6c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3b792c6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f3e74d3fc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f3e74d3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3b792c6c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3b792c6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f3b792c6c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f3b792c6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f3b792c6c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f3b792c6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f3b792c6c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f3b792c6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f3b792c6c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f3b792c6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f3b792c6c_0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f3b792c6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f3e74d3fc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f3e74d3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f3e74d3f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f3e74d3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f3b792c6c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f3b792c6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3b792c6c_0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f3b792c6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f3e74d3fc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f3e74d3f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f3e74d3fc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f3e74d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f3b792c6c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f3b792c6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f3e74d3fc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f3e74d3f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f3e74d3fc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f3e74d3f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f3e74d3fc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f3e74d3f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f3e74d3fc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f3e74d3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f3b792c6c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f3b792c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f3b792c6c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f3b792c6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f3e74d3fc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f3e74d3f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f3b792c6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f3b792c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f3b792c6c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f3b792c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3e74d3fc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3e74d3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3b792c6c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3b792c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f3e74d3fc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f3e74d3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f3e74d3fc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f3e74d3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f3b792c6c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f3b792c6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13" name="Google Shape;13;p2"/>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3"/>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0" name="Google Shape;20;p3"/>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2" name="Google Shape;22;p3"/>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23" name="Google Shape;23;p3"/>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25" name="Google Shape;25;p3"/>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26" name="Google Shape;26;p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4"/>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a:endCxn id="30"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33" name="Google Shape;33;p4"/>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34" name="Google Shape;34;p4"/>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36" name="Google Shape;36;p4"/>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37" name="Google Shape;37;p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Google Shape;40;p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1" name="Google Shape;41;p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 name="Google Shape;45;p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7"/>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radio.physcorp.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github.com/PhysCorp/AutomatedRadioStation" TargetMode="External"/><Relationship Id="rId4" Type="http://schemas.openxmlformats.org/officeDocument/2006/relationships/hyperlink" Target="http://www.physcorp.com/radio" TargetMode="External"/><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radio.physcorp.com"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ctrTitle"/>
          </p:nvPr>
        </p:nvSpPr>
        <p:spPr>
          <a:xfrm>
            <a:off x="914400" y="2980877"/>
            <a:ext cx="7212600" cy="136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0" i="1" lang="en" sz="2400"/>
              <a:t>CSI 1310 Final Project:</a:t>
            </a:r>
            <a:r>
              <a:rPr lang="en"/>
              <a:t> Automated Radio Station</a:t>
            </a:r>
            <a:endParaRPr/>
          </a:p>
        </p:txBody>
      </p:sp>
      <p:pic>
        <p:nvPicPr>
          <p:cNvPr id="66" name="Google Shape;66;p11"/>
          <p:cNvPicPr preferRelativeResize="0"/>
          <p:nvPr/>
        </p:nvPicPr>
        <p:blipFill>
          <a:blip r:embed="rId3">
            <a:alphaModFix/>
          </a:blip>
          <a:stretch>
            <a:fillRect/>
          </a:stretch>
        </p:blipFill>
        <p:spPr>
          <a:xfrm>
            <a:off x="1135575" y="743100"/>
            <a:ext cx="1811950" cy="181195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26000" stPos="0" sy="-100000" ky="0"/>
          </a:effectLst>
        </p:spPr>
      </p:pic>
      <p:sp>
        <p:nvSpPr>
          <p:cNvPr id="67" name="Google Shape;67;p11"/>
          <p:cNvSpPr txBox="1"/>
          <p:nvPr/>
        </p:nvSpPr>
        <p:spPr>
          <a:xfrm>
            <a:off x="57750" y="4659200"/>
            <a:ext cx="8925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ousine"/>
                <a:ea typeface="Cousine"/>
                <a:cs typeface="Cousine"/>
                <a:sym typeface="Cousine"/>
              </a:rPr>
              <a:t>Matt Curtis - CSI 1310 - 4/8/21</a:t>
            </a:r>
            <a:endParaRPr b="1">
              <a:solidFill>
                <a:schemeClr val="lt1"/>
              </a:solidFill>
              <a:latin typeface="Cousine"/>
              <a:ea typeface="Cousine"/>
              <a:cs typeface="Cousine"/>
              <a:sym typeface="Cousi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Classes [2/3] - WeatherSpeech</a:t>
            </a:r>
            <a:endParaRPr b="1" sz="2600"/>
          </a:p>
        </p:txBody>
      </p:sp>
      <p:sp>
        <p:nvSpPr>
          <p:cNvPr id="133" name="Google Shape;133;p20"/>
          <p:cNvSpPr txBox="1"/>
          <p:nvPr>
            <p:ph idx="1" type="body"/>
          </p:nvPr>
        </p:nvSpPr>
        <p:spPr>
          <a:xfrm>
            <a:off x="343225" y="3782475"/>
            <a:ext cx="8290800" cy="115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WeatherSpeech</a:t>
            </a:r>
            <a:r>
              <a:rPr lang="en" sz="1800"/>
              <a:t>: Converts single-word OpenWeatherMap API responses to easily-readable text; essential “beautifies” responses, turning them into sentences.</a:t>
            </a:r>
            <a:endParaRPr sz="1800"/>
          </a:p>
          <a:p>
            <a:pPr indent="0" lvl="0" marL="0" rtl="0" algn="l">
              <a:spcBef>
                <a:spcPts val="600"/>
              </a:spcBef>
              <a:spcAft>
                <a:spcPts val="0"/>
              </a:spcAft>
              <a:buNone/>
            </a:pPr>
            <a:r>
              <a:t/>
            </a:r>
            <a:endParaRPr sz="1800"/>
          </a:p>
        </p:txBody>
      </p:sp>
      <p:sp>
        <p:nvSpPr>
          <p:cNvPr id="134" name="Google Shape;134;p2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0"/>
          <p:cNvPicPr preferRelativeResize="0"/>
          <p:nvPr/>
        </p:nvPicPr>
        <p:blipFill rotWithShape="1">
          <a:blip r:embed="rId3">
            <a:alphaModFix/>
          </a:blip>
          <a:srcRect b="3566" l="0" r="0" t="3566"/>
          <a:stretch/>
        </p:blipFill>
        <p:spPr>
          <a:xfrm>
            <a:off x="718550" y="1159625"/>
            <a:ext cx="7706902" cy="249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Classes [3/3] - Dashboard</a:t>
            </a:r>
            <a:endParaRPr b="1" sz="2600"/>
          </a:p>
        </p:txBody>
      </p:sp>
      <p:sp>
        <p:nvSpPr>
          <p:cNvPr id="141" name="Google Shape;141;p21"/>
          <p:cNvSpPr txBox="1"/>
          <p:nvPr>
            <p:ph idx="1" type="body"/>
          </p:nvPr>
        </p:nvSpPr>
        <p:spPr>
          <a:xfrm>
            <a:off x="343225" y="3782475"/>
            <a:ext cx="8290800" cy="115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t>Dashboard</a:t>
            </a:r>
            <a:r>
              <a:rPr lang="en" sz="1700"/>
              <a:t>: Second visual element! Changes standard console output into a format that is easier to read; changes terminal output to a dashboard with log elements and graphs.</a:t>
            </a:r>
            <a:endParaRPr sz="1700"/>
          </a:p>
        </p:txBody>
      </p:sp>
      <p:sp>
        <p:nvSpPr>
          <p:cNvPr id="142" name="Google Shape;142;p2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1"/>
          <p:cNvPicPr preferRelativeResize="0"/>
          <p:nvPr/>
        </p:nvPicPr>
        <p:blipFill rotWithShape="1">
          <a:blip r:embed="rId3">
            <a:alphaModFix/>
          </a:blip>
          <a:srcRect b="33265" l="0" r="0" t="-1140"/>
          <a:stretch/>
        </p:blipFill>
        <p:spPr>
          <a:xfrm>
            <a:off x="718550" y="1159625"/>
            <a:ext cx="7706900" cy="249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4</a:t>
            </a:r>
            <a:endParaRPr sz="6000">
              <a:solidFill>
                <a:schemeClr val="accent3"/>
              </a:solidFill>
            </a:endParaRPr>
          </a:p>
          <a:p>
            <a:pPr indent="0" lvl="0" marL="0" rtl="0" algn="l">
              <a:spcBef>
                <a:spcPts val="0"/>
              </a:spcBef>
              <a:spcAft>
                <a:spcPts val="0"/>
              </a:spcAft>
              <a:buNone/>
            </a:pPr>
            <a:r>
              <a:rPr lang="en"/>
              <a:t>TEST CASES</a:t>
            </a:r>
            <a:endParaRPr/>
          </a:p>
        </p:txBody>
      </p:sp>
      <p:sp>
        <p:nvSpPr>
          <p:cNvPr id="149" name="Google Shape;149;p2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Test Cases </a:t>
            </a:r>
            <a:r>
              <a:rPr b="1" lang="en" sz="2300"/>
              <a:t>[1/5] - References “Options.json”</a:t>
            </a:r>
            <a:endParaRPr b="1" sz="2300"/>
          </a:p>
        </p:txBody>
      </p:sp>
      <p:sp>
        <p:nvSpPr>
          <p:cNvPr id="155" name="Google Shape;155;p23"/>
          <p:cNvSpPr txBox="1"/>
          <p:nvPr>
            <p:ph idx="1" type="body"/>
          </p:nvPr>
        </p:nvSpPr>
        <p:spPr>
          <a:xfrm>
            <a:off x="4049675" y="976925"/>
            <a:ext cx="4584300" cy="395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Port Value</a:t>
            </a:r>
            <a:r>
              <a:rPr lang="en" sz="1600"/>
              <a:t>: </a:t>
            </a:r>
            <a:endParaRPr sz="1600"/>
          </a:p>
          <a:p>
            <a:pPr indent="0" lvl="0" marL="0" rtl="0" algn="l">
              <a:spcBef>
                <a:spcPts val="600"/>
              </a:spcBef>
              <a:spcAft>
                <a:spcPts val="0"/>
              </a:spcAft>
              <a:buNone/>
            </a:pPr>
            <a:r>
              <a:rPr lang="en" sz="1600"/>
              <a:t>This program uses its own web server to display song information to users. It is configured through the Options.json file. The following test ensures that users enter a valid port number to host the website.</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Test: Expect to raise an error if user specifies a negative port number for the web server.</a:t>
            </a:r>
            <a:endParaRPr sz="1600"/>
          </a:p>
        </p:txBody>
      </p:sp>
      <p:sp>
        <p:nvSpPr>
          <p:cNvPr id="156" name="Google Shape;156;p2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3"/>
          <p:cNvPicPr preferRelativeResize="0"/>
          <p:nvPr/>
        </p:nvPicPr>
        <p:blipFill>
          <a:blip r:embed="rId3">
            <a:alphaModFix/>
          </a:blip>
          <a:stretch>
            <a:fillRect/>
          </a:stretch>
        </p:blipFill>
        <p:spPr>
          <a:xfrm>
            <a:off x="469700" y="1059622"/>
            <a:ext cx="3214794" cy="3873651"/>
          </a:xfrm>
          <a:prstGeom prst="rect">
            <a:avLst/>
          </a:prstGeom>
          <a:noFill/>
          <a:ln>
            <a:noFill/>
          </a:ln>
        </p:spPr>
      </p:pic>
      <p:sp>
        <p:nvSpPr>
          <p:cNvPr id="158" name="Google Shape;158;p23"/>
          <p:cNvSpPr txBox="1"/>
          <p:nvPr/>
        </p:nvSpPr>
        <p:spPr>
          <a:xfrm>
            <a:off x="4049675" y="4404275"/>
            <a:ext cx="441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Cousine"/>
                <a:ea typeface="Cousine"/>
                <a:cs typeface="Cousine"/>
                <a:sym typeface="Cousine"/>
              </a:rPr>
              <a:t>See full-page screenshot of test cases after the following slides.</a:t>
            </a:r>
            <a:endParaRPr i="1">
              <a:solidFill>
                <a:schemeClr val="lt1"/>
              </a:solidFill>
              <a:latin typeface="Cousine"/>
              <a:ea typeface="Cousine"/>
              <a:cs typeface="Cousine"/>
              <a:sym typeface="Cousine"/>
            </a:endParaRPr>
          </a:p>
        </p:txBody>
      </p:sp>
      <p:sp>
        <p:nvSpPr>
          <p:cNvPr id="159" name="Google Shape;159;p23"/>
          <p:cNvSpPr/>
          <p:nvPr/>
        </p:nvSpPr>
        <p:spPr>
          <a:xfrm>
            <a:off x="1603175" y="1619875"/>
            <a:ext cx="1352700" cy="1755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Test Cases [2/5] - References “Options.json”</a:t>
            </a:r>
            <a:endParaRPr b="1" sz="2300"/>
          </a:p>
        </p:txBody>
      </p:sp>
      <p:sp>
        <p:nvSpPr>
          <p:cNvPr id="165" name="Google Shape;165;p24"/>
          <p:cNvSpPr txBox="1"/>
          <p:nvPr>
            <p:ph idx="1" type="body"/>
          </p:nvPr>
        </p:nvSpPr>
        <p:spPr>
          <a:xfrm>
            <a:off x="4049675" y="976925"/>
            <a:ext cx="4584300" cy="395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Maximum Allowable Song Length</a:t>
            </a:r>
            <a:r>
              <a:rPr lang="en" sz="1600"/>
              <a:t>: </a:t>
            </a:r>
            <a:endParaRPr sz="1600"/>
          </a:p>
          <a:p>
            <a:pPr indent="0" lvl="0" marL="0" rtl="0" algn="l">
              <a:spcBef>
                <a:spcPts val="600"/>
              </a:spcBef>
              <a:spcAft>
                <a:spcPts val="0"/>
              </a:spcAft>
              <a:buNone/>
            </a:pPr>
            <a:r>
              <a:rPr lang="en" sz="1600"/>
              <a:t>The program allows users to specify the maximum allowable song length for radio playback. The following test ensures that users enter a value that is in the correct range.</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Test: </a:t>
            </a:r>
            <a:r>
              <a:rPr lang="en" sz="1600"/>
              <a:t>Expect to raise different error if the maximum allowable song length option is negative.</a:t>
            </a:r>
            <a:endParaRPr sz="1600"/>
          </a:p>
        </p:txBody>
      </p:sp>
      <p:sp>
        <p:nvSpPr>
          <p:cNvPr id="166" name="Google Shape;166;p2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4"/>
          <p:cNvPicPr preferRelativeResize="0"/>
          <p:nvPr/>
        </p:nvPicPr>
        <p:blipFill>
          <a:blip r:embed="rId3">
            <a:alphaModFix/>
          </a:blip>
          <a:stretch>
            <a:fillRect/>
          </a:stretch>
        </p:blipFill>
        <p:spPr>
          <a:xfrm>
            <a:off x="469700" y="1059622"/>
            <a:ext cx="3214794" cy="3873651"/>
          </a:xfrm>
          <a:prstGeom prst="rect">
            <a:avLst/>
          </a:prstGeom>
          <a:noFill/>
          <a:ln>
            <a:noFill/>
          </a:ln>
        </p:spPr>
      </p:pic>
      <p:sp>
        <p:nvSpPr>
          <p:cNvPr id="168" name="Google Shape;168;p24"/>
          <p:cNvSpPr txBox="1"/>
          <p:nvPr/>
        </p:nvSpPr>
        <p:spPr>
          <a:xfrm>
            <a:off x="4049675" y="4404275"/>
            <a:ext cx="441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Cousine"/>
                <a:ea typeface="Cousine"/>
                <a:cs typeface="Cousine"/>
                <a:sym typeface="Cousine"/>
              </a:rPr>
              <a:t>See full-page screenshot of test cases after the following slides.</a:t>
            </a:r>
            <a:endParaRPr i="1">
              <a:solidFill>
                <a:schemeClr val="lt1"/>
              </a:solidFill>
              <a:latin typeface="Cousine"/>
              <a:ea typeface="Cousine"/>
              <a:cs typeface="Cousine"/>
              <a:sym typeface="Cousine"/>
            </a:endParaRPr>
          </a:p>
        </p:txBody>
      </p:sp>
      <p:sp>
        <p:nvSpPr>
          <p:cNvPr id="169" name="Google Shape;169;p24"/>
          <p:cNvSpPr/>
          <p:nvPr/>
        </p:nvSpPr>
        <p:spPr>
          <a:xfrm>
            <a:off x="2204375" y="2037350"/>
            <a:ext cx="1352700" cy="1755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Test Cases [3/5] - References “Options.json”</a:t>
            </a:r>
            <a:endParaRPr b="1" sz="2300"/>
          </a:p>
        </p:txBody>
      </p:sp>
      <p:sp>
        <p:nvSpPr>
          <p:cNvPr id="175" name="Google Shape;175;p25"/>
          <p:cNvSpPr txBox="1"/>
          <p:nvPr>
            <p:ph idx="1" type="body"/>
          </p:nvPr>
        </p:nvSpPr>
        <p:spPr>
          <a:xfrm>
            <a:off x="4049675" y="976925"/>
            <a:ext cx="4584300" cy="395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City Name String</a:t>
            </a:r>
            <a:r>
              <a:rPr lang="en" sz="1600"/>
              <a:t>: </a:t>
            </a:r>
            <a:endParaRPr sz="1600"/>
          </a:p>
          <a:p>
            <a:pPr indent="0" lvl="0" marL="0" rtl="0" algn="l">
              <a:spcBef>
                <a:spcPts val="600"/>
              </a:spcBef>
              <a:spcAft>
                <a:spcPts val="0"/>
              </a:spcAft>
              <a:buNone/>
            </a:pPr>
            <a:r>
              <a:rPr lang="en" sz="1600"/>
              <a:t>The program allows users to specify which city the OpenWeatherMap API pulls weather info from. The following test ensures that users enter a string rather than an int.</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Test: </a:t>
            </a:r>
            <a:r>
              <a:rPr lang="en" sz="1600"/>
              <a:t>Expect error if the city name for weather info is an int instead of string.</a:t>
            </a:r>
            <a:endParaRPr sz="1600"/>
          </a:p>
        </p:txBody>
      </p:sp>
      <p:sp>
        <p:nvSpPr>
          <p:cNvPr id="176" name="Google Shape;176;p2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5"/>
          <p:cNvPicPr preferRelativeResize="0"/>
          <p:nvPr/>
        </p:nvPicPr>
        <p:blipFill>
          <a:blip r:embed="rId3">
            <a:alphaModFix/>
          </a:blip>
          <a:stretch>
            <a:fillRect/>
          </a:stretch>
        </p:blipFill>
        <p:spPr>
          <a:xfrm>
            <a:off x="469700" y="1059622"/>
            <a:ext cx="3214794" cy="3873651"/>
          </a:xfrm>
          <a:prstGeom prst="rect">
            <a:avLst/>
          </a:prstGeom>
          <a:noFill/>
          <a:ln>
            <a:noFill/>
          </a:ln>
        </p:spPr>
      </p:pic>
      <p:sp>
        <p:nvSpPr>
          <p:cNvPr id="178" name="Google Shape;178;p25"/>
          <p:cNvSpPr txBox="1"/>
          <p:nvPr/>
        </p:nvSpPr>
        <p:spPr>
          <a:xfrm>
            <a:off x="4049675" y="4404275"/>
            <a:ext cx="441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Cousine"/>
                <a:ea typeface="Cousine"/>
                <a:cs typeface="Cousine"/>
                <a:sym typeface="Cousine"/>
              </a:rPr>
              <a:t>See full-page screenshot of test cases after the following slides.</a:t>
            </a:r>
            <a:endParaRPr i="1">
              <a:solidFill>
                <a:schemeClr val="lt1"/>
              </a:solidFill>
              <a:latin typeface="Cousine"/>
              <a:ea typeface="Cousine"/>
              <a:cs typeface="Cousine"/>
              <a:sym typeface="Cousine"/>
            </a:endParaRPr>
          </a:p>
        </p:txBody>
      </p:sp>
      <p:sp>
        <p:nvSpPr>
          <p:cNvPr id="179" name="Google Shape;179;p25"/>
          <p:cNvSpPr/>
          <p:nvPr/>
        </p:nvSpPr>
        <p:spPr>
          <a:xfrm>
            <a:off x="2580125" y="3999575"/>
            <a:ext cx="935100" cy="1755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Test Cases [4/5] - References “Options.json”</a:t>
            </a:r>
            <a:endParaRPr b="1" sz="2300"/>
          </a:p>
        </p:txBody>
      </p:sp>
      <p:sp>
        <p:nvSpPr>
          <p:cNvPr id="185" name="Google Shape;185;p26"/>
          <p:cNvSpPr txBox="1"/>
          <p:nvPr>
            <p:ph idx="1" type="body"/>
          </p:nvPr>
        </p:nvSpPr>
        <p:spPr>
          <a:xfrm>
            <a:off x="4049675" y="976925"/>
            <a:ext cx="4584300" cy="395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Domain of Playlist URL</a:t>
            </a:r>
            <a:r>
              <a:rPr lang="en" sz="1600"/>
              <a:t>: </a:t>
            </a:r>
            <a:endParaRPr sz="1600"/>
          </a:p>
          <a:p>
            <a:pPr indent="0" lvl="0" marL="0" rtl="0" algn="l">
              <a:spcBef>
                <a:spcPts val="600"/>
              </a:spcBef>
              <a:spcAft>
                <a:spcPts val="0"/>
              </a:spcAft>
              <a:buNone/>
            </a:pPr>
            <a:r>
              <a:rPr lang="en" sz="1600"/>
              <a:t>The program allows users to specify a custom playlist URL. The following test ensures that users enter a link to a playlist from YouTube.com, as this program only scrapes videos from YouTube (error check also occurs on PSA playlist).</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Test: </a:t>
            </a:r>
            <a:r>
              <a:rPr lang="en" sz="1600"/>
              <a:t>Expect error if custom playlist URL is not from YouTube.com.</a:t>
            </a:r>
            <a:endParaRPr sz="1600"/>
          </a:p>
        </p:txBody>
      </p:sp>
      <p:sp>
        <p:nvSpPr>
          <p:cNvPr id="186" name="Google Shape;186;p2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6"/>
          <p:cNvPicPr preferRelativeResize="0"/>
          <p:nvPr/>
        </p:nvPicPr>
        <p:blipFill>
          <a:blip r:embed="rId3">
            <a:alphaModFix/>
          </a:blip>
          <a:stretch>
            <a:fillRect/>
          </a:stretch>
        </p:blipFill>
        <p:spPr>
          <a:xfrm>
            <a:off x="469700" y="1059622"/>
            <a:ext cx="3214794" cy="3873651"/>
          </a:xfrm>
          <a:prstGeom prst="rect">
            <a:avLst/>
          </a:prstGeom>
          <a:noFill/>
          <a:ln>
            <a:noFill/>
          </a:ln>
        </p:spPr>
      </p:pic>
      <p:sp>
        <p:nvSpPr>
          <p:cNvPr id="188" name="Google Shape;188;p26"/>
          <p:cNvSpPr txBox="1"/>
          <p:nvPr/>
        </p:nvSpPr>
        <p:spPr>
          <a:xfrm>
            <a:off x="4049675" y="4404275"/>
            <a:ext cx="441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Cousine"/>
                <a:ea typeface="Cousine"/>
                <a:cs typeface="Cousine"/>
                <a:sym typeface="Cousine"/>
              </a:rPr>
              <a:t>See full-page screenshot of test cases after the following slides.</a:t>
            </a:r>
            <a:endParaRPr i="1">
              <a:solidFill>
                <a:schemeClr val="lt1"/>
              </a:solidFill>
              <a:latin typeface="Cousine"/>
              <a:ea typeface="Cousine"/>
              <a:cs typeface="Cousine"/>
              <a:sym typeface="Cousine"/>
            </a:endParaRPr>
          </a:p>
        </p:txBody>
      </p:sp>
      <p:sp>
        <p:nvSpPr>
          <p:cNvPr id="189" name="Google Shape;189;p26"/>
          <p:cNvSpPr/>
          <p:nvPr/>
        </p:nvSpPr>
        <p:spPr>
          <a:xfrm>
            <a:off x="2254475" y="4141525"/>
            <a:ext cx="935100" cy="1755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Test Cases [5/5] - References “Options.json”</a:t>
            </a:r>
            <a:endParaRPr b="1" sz="2300"/>
          </a:p>
        </p:txBody>
      </p:sp>
      <p:sp>
        <p:nvSpPr>
          <p:cNvPr id="195" name="Google Shape;195;p27"/>
          <p:cNvSpPr txBox="1"/>
          <p:nvPr>
            <p:ph idx="1" type="body"/>
          </p:nvPr>
        </p:nvSpPr>
        <p:spPr>
          <a:xfrm>
            <a:off x="4049675" y="976925"/>
            <a:ext cx="4584300" cy="395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Range for Random Number Gen</a:t>
            </a:r>
            <a:r>
              <a:rPr lang="en" sz="1600"/>
              <a:t>: </a:t>
            </a:r>
            <a:endParaRPr sz="1600"/>
          </a:p>
          <a:p>
            <a:pPr indent="0" lvl="0" marL="0" rtl="0" algn="l">
              <a:spcBef>
                <a:spcPts val="600"/>
              </a:spcBef>
              <a:spcAft>
                <a:spcPts val="0"/>
              </a:spcAft>
              <a:buNone/>
            </a:pPr>
            <a:r>
              <a:rPr lang="en" sz="1600"/>
              <a:t>The program allows users to specify custom chance values for how often the announcer speaks about a given subject. The following test ensures that each chance is a positive event.</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Test: </a:t>
            </a:r>
            <a:r>
              <a:rPr lang="en" sz="1600"/>
              <a:t>Expect error if any range for random number generation is negative</a:t>
            </a:r>
            <a:r>
              <a:rPr lang="en" sz="1600"/>
              <a:t>.</a:t>
            </a:r>
            <a:endParaRPr sz="1600"/>
          </a:p>
        </p:txBody>
      </p:sp>
      <p:sp>
        <p:nvSpPr>
          <p:cNvPr id="196" name="Google Shape;196;p2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27"/>
          <p:cNvPicPr preferRelativeResize="0"/>
          <p:nvPr/>
        </p:nvPicPr>
        <p:blipFill>
          <a:blip r:embed="rId3">
            <a:alphaModFix/>
          </a:blip>
          <a:stretch>
            <a:fillRect/>
          </a:stretch>
        </p:blipFill>
        <p:spPr>
          <a:xfrm>
            <a:off x="469700" y="1059622"/>
            <a:ext cx="3214794" cy="3873651"/>
          </a:xfrm>
          <a:prstGeom prst="rect">
            <a:avLst/>
          </a:prstGeom>
          <a:noFill/>
          <a:ln>
            <a:noFill/>
          </a:ln>
        </p:spPr>
      </p:pic>
      <p:sp>
        <p:nvSpPr>
          <p:cNvPr id="198" name="Google Shape;198;p27"/>
          <p:cNvSpPr txBox="1"/>
          <p:nvPr/>
        </p:nvSpPr>
        <p:spPr>
          <a:xfrm>
            <a:off x="4049675" y="4404275"/>
            <a:ext cx="441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Cousine"/>
                <a:ea typeface="Cousine"/>
                <a:cs typeface="Cousine"/>
                <a:sym typeface="Cousine"/>
              </a:rPr>
              <a:t>See full-page screenshot of test cases after the following slides.</a:t>
            </a:r>
            <a:endParaRPr i="1">
              <a:solidFill>
                <a:schemeClr val="lt1"/>
              </a:solidFill>
              <a:latin typeface="Cousine"/>
              <a:ea typeface="Cousine"/>
              <a:cs typeface="Cousine"/>
              <a:sym typeface="Cousine"/>
            </a:endParaRPr>
          </a:p>
        </p:txBody>
      </p:sp>
      <p:sp>
        <p:nvSpPr>
          <p:cNvPr id="199" name="Google Shape;199;p27"/>
          <p:cNvSpPr/>
          <p:nvPr/>
        </p:nvSpPr>
        <p:spPr>
          <a:xfrm>
            <a:off x="2237775" y="3166725"/>
            <a:ext cx="935100" cy="1755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2237775" y="3717775"/>
            <a:ext cx="935100" cy="1755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2492474" y="3586275"/>
            <a:ext cx="935100" cy="1755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2418375" y="3446425"/>
            <a:ext cx="935100" cy="1755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2486225" y="3295975"/>
            <a:ext cx="935100" cy="1755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idx="1" type="body"/>
          </p:nvPr>
        </p:nvSpPr>
        <p:spPr>
          <a:xfrm>
            <a:off x="4756400" y="2161653"/>
            <a:ext cx="4219500" cy="10530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b="1" lang="en" sz="1300"/>
              <a:t>Test Cases in Code, using custom Options file per each test and “lambda” to fix issues with assertRaises(), as well as try except statement to pass when error is NOT thrown:</a:t>
            </a:r>
            <a:endParaRPr b="1" sz="1300"/>
          </a:p>
        </p:txBody>
      </p:sp>
      <p:sp>
        <p:nvSpPr>
          <p:cNvPr id="209" name="Google Shape;209;p2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28"/>
          <p:cNvPicPr preferRelativeResize="0"/>
          <p:nvPr/>
        </p:nvPicPr>
        <p:blipFill>
          <a:blip r:embed="rId3">
            <a:alphaModFix/>
          </a:blip>
          <a:stretch>
            <a:fillRect/>
          </a:stretch>
        </p:blipFill>
        <p:spPr>
          <a:xfrm>
            <a:off x="202500" y="212950"/>
            <a:ext cx="4448733" cy="4720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5</a:t>
            </a:r>
            <a:endParaRPr sz="6000">
              <a:solidFill>
                <a:schemeClr val="accent3"/>
              </a:solidFill>
            </a:endParaRPr>
          </a:p>
          <a:p>
            <a:pPr indent="0" lvl="0" marL="0" rtl="0" algn="l">
              <a:spcBef>
                <a:spcPts val="0"/>
              </a:spcBef>
              <a:spcAft>
                <a:spcPts val="0"/>
              </a:spcAft>
              <a:buNone/>
            </a:pPr>
            <a:r>
              <a:rPr lang="en"/>
              <a:t>EXCEPTIONS</a:t>
            </a:r>
            <a:endParaRPr/>
          </a:p>
        </p:txBody>
      </p:sp>
      <p:sp>
        <p:nvSpPr>
          <p:cNvPr id="216" name="Google Shape;216;p2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1</a:t>
            </a:r>
            <a:endParaRPr sz="6000">
              <a:solidFill>
                <a:schemeClr val="accent3"/>
              </a:solidFill>
            </a:endParaRPr>
          </a:p>
          <a:p>
            <a:pPr indent="0" lvl="0" marL="0" rtl="0" algn="l">
              <a:spcBef>
                <a:spcPts val="0"/>
              </a:spcBef>
              <a:spcAft>
                <a:spcPts val="0"/>
              </a:spcAft>
              <a:buNone/>
            </a:pPr>
            <a:r>
              <a:rPr lang="en"/>
              <a:t>INTRODUCTION &amp; MOTIVATION</a:t>
            </a:r>
            <a:endParaRPr/>
          </a:p>
        </p:txBody>
      </p:sp>
      <p:sp>
        <p:nvSpPr>
          <p:cNvPr id="73" name="Google Shape;73;p1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A Few Exceptions:</a:t>
            </a:r>
            <a:endParaRPr b="1" sz="2300"/>
          </a:p>
        </p:txBody>
      </p:sp>
      <p:sp>
        <p:nvSpPr>
          <p:cNvPr id="222" name="Google Shape;222;p30"/>
          <p:cNvSpPr txBox="1"/>
          <p:nvPr>
            <p:ph idx="1" type="body"/>
          </p:nvPr>
        </p:nvSpPr>
        <p:spPr>
          <a:xfrm>
            <a:off x="490275" y="907225"/>
            <a:ext cx="8057700" cy="395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1600"/>
              <a:t>(Related to test cases) - See screenshot on next slide.</a:t>
            </a:r>
            <a:endParaRPr i="1" sz="1600"/>
          </a:p>
          <a:p>
            <a:pPr indent="0" lvl="0" marL="0" rtl="0" algn="l">
              <a:spcBef>
                <a:spcPts val="600"/>
              </a:spcBef>
              <a:spcAft>
                <a:spcPts val="0"/>
              </a:spcAft>
              <a:buNone/>
            </a:pPr>
            <a:r>
              <a:t/>
            </a:r>
            <a:endParaRPr b="1" sz="1600"/>
          </a:p>
          <a:p>
            <a:pPr indent="0" lvl="0" marL="0" rtl="0" algn="l">
              <a:spcBef>
                <a:spcPts val="600"/>
              </a:spcBef>
              <a:spcAft>
                <a:spcPts val="0"/>
              </a:spcAft>
              <a:buNone/>
            </a:pPr>
            <a:r>
              <a:rPr b="1" lang="en" sz="1600"/>
              <a:t>Negative port number - </a:t>
            </a:r>
            <a:r>
              <a:rPr lang="en" sz="1600"/>
              <a:t>thrown when program detects user enters invalid port number.</a:t>
            </a:r>
            <a:endParaRPr sz="1600"/>
          </a:p>
          <a:p>
            <a:pPr indent="0" lvl="0" marL="0" rtl="0" algn="l">
              <a:spcBef>
                <a:spcPts val="600"/>
              </a:spcBef>
              <a:spcAft>
                <a:spcPts val="0"/>
              </a:spcAft>
              <a:buClr>
                <a:schemeClr val="dk1"/>
              </a:buClr>
              <a:buSzPts val="1100"/>
              <a:buFont typeface="Arial"/>
              <a:buNone/>
            </a:pPr>
            <a:r>
              <a:t/>
            </a:r>
            <a:endParaRPr sz="1600"/>
          </a:p>
          <a:p>
            <a:pPr indent="0" lvl="0" marL="0" rtl="0" algn="l">
              <a:spcBef>
                <a:spcPts val="600"/>
              </a:spcBef>
              <a:spcAft>
                <a:spcPts val="0"/>
              </a:spcAft>
              <a:buNone/>
            </a:pPr>
            <a:r>
              <a:rPr b="1" lang="en" sz="1600"/>
              <a:t>Negative maximum allowable song length - </a:t>
            </a:r>
            <a:r>
              <a:rPr lang="en" sz="1600"/>
              <a:t>thrown when user specifies invalid song length in Options file.</a:t>
            </a:r>
            <a:endParaRPr sz="1600"/>
          </a:p>
          <a:p>
            <a:pPr indent="0" lvl="0" marL="0" rtl="0" algn="l">
              <a:spcBef>
                <a:spcPts val="600"/>
              </a:spcBef>
              <a:spcAft>
                <a:spcPts val="0"/>
              </a:spcAft>
              <a:buClr>
                <a:schemeClr val="dk1"/>
              </a:buClr>
              <a:buSzPts val="1100"/>
              <a:buFont typeface="Arial"/>
              <a:buNone/>
            </a:pPr>
            <a:r>
              <a:t/>
            </a:r>
            <a:endParaRPr sz="1600"/>
          </a:p>
          <a:p>
            <a:pPr indent="0" lvl="0" marL="0" rtl="0" algn="l">
              <a:spcBef>
                <a:spcPts val="600"/>
              </a:spcBef>
              <a:spcAft>
                <a:spcPts val="0"/>
              </a:spcAft>
              <a:buNone/>
            </a:pPr>
            <a:r>
              <a:rPr b="1" lang="en" sz="1600"/>
              <a:t>Playlist domain error - </a:t>
            </a:r>
            <a:r>
              <a:rPr lang="en" sz="1600"/>
              <a:t>thrown when user-specified playlist URL does not reside from YouTube.com</a:t>
            </a:r>
            <a:endParaRPr sz="1600"/>
          </a:p>
          <a:p>
            <a:pPr indent="0" lvl="0" marL="0" rtl="0" algn="l">
              <a:spcBef>
                <a:spcPts val="600"/>
              </a:spcBef>
              <a:spcAft>
                <a:spcPts val="0"/>
              </a:spcAft>
              <a:buClr>
                <a:schemeClr val="dk1"/>
              </a:buClr>
              <a:buSzPts val="1100"/>
              <a:buFont typeface="Arial"/>
              <a:buNone/>
            </a:pPr>
            <a:r>
              <a:t/>
            </a:r>
            <a:endParaRPr sz="1600"/>
          </a:p>
          <a:p>
            <a:pPr indent="0" lvl="0" marL="0" rtl="0" algn="l">
              <a:spcBef>
                <a:spcPts val="600"/>
              </a:spcBef>
              <a:spcAft>
                <a:spcPts val="0"/>
              </a:spcAft>
              <a:buNone/>
            </a:pPr>
            <a:r>
              <a:rPr b="1" lang="en" sz="1600"/>
              <a:t>Negative random bounds - </a:t>
            </a:r>
            <a:r>
              <a:rPr lang="en" sz="1600"/>
              <a:t>thrown if user specifies chance value below zero; negative chance impossible.</a:t>
            </a:r>
            <a:endParaRPr sz="1600"/>
          </a:p>
        </p:txBody>
      </p:sp>
      <p:sp>
        <p:nvSpPr>
          <p:cNvPr id="223" name="Google Shape;223;p3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idx="1" type="body"/>
          </p:nvPr>
        </p:nvSpPr>
        <p:spPr>
          <a:xfrm>
            <a:off x="6454425" y="2161650"/>
            <a:ext cx="2521500" cy="10530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b="1" lang="en" sz="1300"/>
              <a:t>Example of some custom error usage, checking for test cases mentioned earlier.</a:t>
            </a:r>
            <a:endParaRPr b="1" sz="1300"/>
          </a:p>
        </p:txBody>
      </p:sp>
      <p:sp>
        <p:nvSpPr>
          <p:cNvPr id="229" name="Google Shape;229;p3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31"/>
          <p:cNvPicPr preferRelativeResize="0"/>
          <p:nvPr/>
        </p:nvPicPr>
        <p:blipFill rotWithShape="1">
          <a:blip r:embed="rId3">
            <a:alphaModFix/>
          </a:blip>
          <a:srcRect b="0" l="0" r="0" t="0"/>
          <a:stretch/>
        </p:blipFill>
        <p:spPr>
          <a:xfrm>
            <a:off x="202500" y="212950"/>
            <a:ext cx="6148600" cy="4720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6</a:t>
            </a:r>
            <a:endParaRPr sz="6000">
              <a:solidFill>
                <a:schemeClr val="accent3"/>
              </a:solidFill>
            </a:endParaRPr>
          </a:p>
          <a:p>
            <a:pPr indent="0" lvl="0" marL="0" rtl="0" algn="l">
              <a:spcBef>
                <a:spcPts val="0"/>
              </a:spcBef>
              <a:spcAft>
                <a:spcPts val="0"/>
              </a:spcAft>
              <a:buNone/>
            </a:pPr>
            <a:r>
              <a:rPr lang="en"/>
              <a:t>LIVE </a:t>
            </a:r>
            <a:r>
              <a:rPr lang="en"/>
              <a:t>DEMO</a:t>
            </a:r>
            <a:endParaRPr/>
          </a:p>
        </p:txBody>
      </p:sp>
      <p:sp>
        <p:nvSpPr>
          <p:cNvPr id="236" name="Google Shape;236;p3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7</a:t>
            </a:r>
            <a:endParaRPr sz="6000">
              <a:solidFill>
                <a:schemeClr val="accent3"/>
              </a:solidFill>
            </a:endParaRPr>
          </a:p>
          <a:p>
            <a:pPr indent="0" lvl="0" marL="0" rtl="0" algn="l">
              <a:spcBef>
                <a:spcPts val="0"/>
              </a:spcBef>
              <a:spcAft>
                <a:spcPts val="0"/>
              </a:spcAft>
              <a:buNone/>
            </a:pPr>
            <a:r>
              <a:rPr lang="en"/>
              <a:t>TRY IT YOURSELF!</a:t>
            </a:r>
            <a:endParaRPr/>
          </a:p>
        </p:txBody>
      </p:sp>
      <p:sp>
        <p:nvSpPr>
          <p:cNvPr id="242" name="Google Shape;242;p3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It’s actually LIVE right now!</a:t>
            </a:r>
            <a:endParaRPr b="1" sz="1800"/>
          </a:p>
        </p:txBody>
      </p:sp>
      <p:sp>
        <p:nvSpPr>
          <p:cNvPr id="248" name="Google Shape;248;p34"/>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program has been running for a few weeks on my Ubuntu Server.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Check out the station, listen live, and suggest songs at </a:t>
            </a:r>
            <a:r>
              <a:rPr lang="en" u="sng">
                <a:solidFill>
                  <a:schemeClr val="hlink"/>
                </a:solidFill>
                <a:hlinkClick r:id="rId3"/>
              </a:rPr>
              <a:t>http://radio.physcorp.com</a:t>
            </a:r>
            <a:endParaRPr/>
          </a:p>
        </p:txBody>
      </p:sp>
      <p:sp>
        <p:nvSpPr>
          <p:cNvPr id="249" name="Google Shape;249;p3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35"/>
          <p:cNvGrpSpPr/>
          <p:nvPr/>
        </p:nvGrpSpPr>
        <p:grpSpPr>
          <a:xfrm>
            <a:off x="6125804" y="2334470"/>
            <a:ext cx="2174335" cy="2111735"/>
            <a:chOff x="5708850" y="3417450"/>
            <a:chExt cx="2931161" cy="2815646"/>
          </a:xfrm>
        </p:grpSpPr>
        <p:sp>
          <p:nvSpPr>
            <p:cNvPr id="255" name="Google Shape;255;p35"/>
            <p:cNvSpPr/>
            <p:nvPr/>
          </p:nvSpPr>
          <p:spPr>
            <a:xfrm>
              <a:off x="6102011" y="3942011"/>
              <a:ext cx="2283300" cy="2283300"/>
            </a:xfrm>
            <a:prstGeom prst="rect">
              <a:avLst/>
            </a:prstGeom>
            <a:noFill/>
            <a:ln cap="flat" cmpd="sng" w="9525">
              <a:solidFill>
                <a:srgbClr val="FFFFFF"/>
              </a:solidFill>
              <a:prstDash val="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8516561" y="3942000"/>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57" name="Google Shape;257;p35"/>
            <p:cNvSpPr/>
            <p:nvPr/>
          </p:nvSpPr>
          <p:spPr>
            <a:xfrm rot="-5400000">
              <a:off x="7180125" y="2605525"/>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58" name="Google Shape;258;p35"/>
            <p:cNvSpPr/>
            <p:nvPr/>
          </p:nvSpPr>
          <p:spPr>
            <a:xfrm rot="-5400000">
              <a:off x="5708850" y="3417450"/>
              <a:ext cx="1326900" cy="13269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35"/>
            <p:cNvCxnSpPr/>
            <p:nvPr/>
          </p:nvCxnSpPr>
          <p:spPr>
            <a:xfrm>
              <a:off x="6109725" y="3957425"/>
              <a:ext cx="2268000" cy="2268000"/>
            </a:xfrm>
            <a:prstGeom prst="straightConnector1">
              <a:avLst/>
            </a:prstGeom>
            <a:noFill/>
            <a:ln cap="flat" cmpd="sng" w="9525">
              <a:solidFill>
                <a:srgbClr val="FFFFFF"/>
              </a:solidFill>
              <a:prstDash val="dash"/>
              <a:round/>
              <a:headEnd len="med" w="med" type="none"/>
              <a:tailEnd len="med" w="med" type="none"/>
            </a:ln>
          </p:spPr>
        </p:cxnSp>
        <p:cxnSp>
          <p:nvCxnSpPr>
            <p:cNvPr id="260" name="Google Shape;260;p35"/>
            <p:cNvCxnSpPr/>
            <p:nvPr/>
          </p:nvCxnSpPr>
          <p:spPr>
            <a:xfrm flipH="1">
              <a:off x="6102050" y="3941996"/>
              <a:ext cx="2291100" cy="2291100"/>
            </a:xfrm>
            <a:prstGeom prst="straightConnector1">
              <a:avLst/>
            </a:prstGeom>
            <a:noFill/>
            <a:ln cap="flat" cmpd="sng" w="9525">
              <a:solidFill>
                <a:srgbClr val="FFFFFF"/>
              </a:solidFill>
              <a:prstDash val="dash"/>
              <a:round/>
              <a:headEnd len="med" w="med" type="none"/>
              <a:tailEnd len="med" w="med" type="none"/>
            </a:ln>
          </p:spPr>
        </p:cxnSp>
        <p:cxnSp>
          <p:nvCxnSpPr>
            <p:cNvPr id="261" name="Google Shape;261;p35"/>
            <p:cNvCxnSpPr/>
            <p:nvPr/>
          </p:nvCxnSpPr>
          <p:spPr>
            <a:xfrm>
              <a:off x="5978575" y="3949725"/>
              <a:ext cx="0" cy="2283300"/>
            </a:xfrm>
            <a:prstGeom prst="straightConnector1">
              <a:avLst/>
            </a:prstGeom>
            <a:noFill/>
            <a:ln cap="flat" cmpd="sng" w="9525">
              <a:solidFill>
                <a:srgbClr val="FFFFFF"/>
              </a:solidFill>
              <a:prstDash val="solid"/>
              <a:round/>
              <a:headEnd len="sm" w="sm" type="triangle"/>
              <a:tailEnd len="sm" w="sm" type="triangle"/>
            </a:ln>
          </p:spPr>
        </p:cxnSp>
      </p:grpSp>
      <p:sp>
        <p:nvSpPr>
          <p:cNvPr id="262" name="Google Shape;262;p35"/>
          <p:cNvSpPr txBox="1"/>
          <p:nvPr>
            <p:ph idx="4294967295" type="ctrTitle"/>
          </p:nvPr>
        </p:nvSpPr>
        <p:spPr>
          <a:xfrm>
            <a:off x="317300" y="280171"/>
            <a:ext cx="7772400" cy="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200"/>
              <a:t>OR, Customize it Yourself!</a:t>
            </a:r>
            <a:endParaRPr b="1" sz="3200"/>
          </a:p>
          <a:p>
            <a:pPr indent="0" lvl="0" marL="0" rtl="0" algn="l">
              <a:spcBef>
                <a:spcPts val="0"/>
              </a:spcBef>
              <a:spcAft>
                <a:spcPts val="0"/>
              </a:spcAft>
              <a:buClr>
                <a:schemeClr val="dk1"/>
              </a:buClr>
              <a:buSzPts val="1100"/>
              <a:buFont typeface="Arial"/>
              <a:buNone/>
            </a:pPr>
            <a:r>
              <a:t/>
            </a:r>
            <a:endParaRPr b="1" sz="3200"/>
          </a:p>
          <a:p>
            <a:pPr indent="0" lvl="0" marL="0" rtl="0" algn="l">
              <a:spcBef>
                <a:spcPts val="0"/>
              </a:spcBef>
              <a:spcAft>
                <a:spcPts val="0"/>
              </a:spcAft>
              <a:buNone/>
            </a:pPr>
            <a:r>
              <a:t/>
            </a:r>
            <a:endParaRPr b="1" sz="3200"/>
          </a:p>
        </p:txBody>
      </p:sp>
      <p:sp>
        <p:nvSpPr>
          <p:cNvPr id="263" name="Google Shape;263;p35"/>
          <p:cNvSpPr txBox="1"/>
          <p:nvPr>
            <p:ph idx="4294967295" type="body"/>
          </p:nvPr>
        </p:nvSpPr>
        <p:spPr>
          <a:xfrm>
            <a:off x="317300" y="1010325"/>
            <a:ext cx="5761500" cy="348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Check out my GitHub page or my website for more info!</a:t>
            </a:r>
            <a:endParaRPr sz="1600"/>
          </a:p>
          <a:p>
            <a:pPr indent="0" lvl="0" marL="0" rtl="0" algn="l">
              <a:spcBef>
                <a:spcPts val="600"/>
              </a:spcBef>
              <a:spcAft>
                <a:spcPts val="0"/>
              </a:spcAft>
              <a:buClr>
                <a:schemeClr val="dk1"/>
              </a:buClr>
              <a:buSzPts val="1100"/>
              <a:buFont typeface="Arial"/>
              <a:buNone/>
            </a:pPr>
            <a:r>
              <a:t/>
            </a:r>
            <a:endParaRPr sz="1600"/>
          </a:p>
          <a:p>
            <a:pPr indent="0" lvl="0" marL="0" rtl="0" algn="l">
              <a:spcBef>
                <a:spcPts val="600"/>
              </a:spcBef>
              <a:spcAft>
                <a:spcPts val="0"/>
              </a:spcAft>
              <a:buClr>
                <a:schemeClr val="dk1"/>
              </a:buClr>
              <a:buSzPts val="1100"/>
              <a:buFont typeface="Arial"/>
              <a:buNone/>
            </a:pPr>
            <a:r>
              <a:rPr lang="en" sz="1600" u="sng">
                <a:solidFill>
                  <a:schemeClr val="hlink"/>
                </a:solidFill>
                <a:hlinkClick r:id="rId3"/>
              </a:rPr>
              <a:t>https://github.com/PhysCorp/AutomatedRadioStation</a:t>
            </a:r>
            <a:endParaRPr sz="1600"/>
          </a:p>
          <a:p>
            <a:pPr indent="0" lvl="0" marL="0" rtl="0" algn="l">
              <a:spcBef>
                <a:spcPts val="600"/>
              </a:spcBef>
              <a:spcAft>
                <a:spcPts val="0"/>
              </a:spcAft>
              <a:buClr>
                <a:schemeClr val="dk1"/>
              </a:buClr>
              <a:buSzPts val="1100"/>
              <a:buFont typeface="Arial"/>
              <a:buNone/>
            </a:pPr>
            <a:r>
              <a:t/>
            </a:r>
            <a:endParaRPr sz="1600"/>
          </a:p>
          <a:p>
            <a:pPr indent="0" lvl="0" marL="0" rtl="0" algn="l">
              <a:spcBef>
                <a:spcPts val="600"/>
              </a:spcBef>
              <a:spcAft>
                <a:spcPts val="0"/>
              </a:spcAft>
              <a:buClr>
                <a:schemeClr val="dk1"/>
              </a:buClr>
              <a:buSzPts val="1100"/>
              <a:buFont typeface="Arial"/>
              <a:buNone/>
            </a:pPr>
            <a:r>
              <a:rPr lang="en" sz="1600" u="sng">
                <a:solidFill>
                  <a:schemeClr val="hlink"/>
                </a:solidFill>
                <a:hlinkClick r:id="rId4"/>
              </a:rPr>
              <a:t>http://www.physcorp.com/radio</a:t>
            </a:r>
            <a:endParaRPr sz="1600"/>
          </a:p>
          <a:p>
            <a:pPr indent="0" lvl="0" marL="0" rtl="0" algn="l">
              <a:spcBef>
                <a:spcPts val="600"/>
              </a:spcBef>
              <a:spcAft>
                <a:spcPts val="0"/>
              </a:spcAft>
              <a:buClr>
                <a:schemeClr val="dk1"/>
              </a:buClr>
              <a:buSzPts val="1100"/>
              <a:buFont typeface="Arial"/>
              <a:buNone/>
            </a:pPr>
            <a:r>
              <a:t/>
            </a:r>
            <a:endParaRPr sz="1600"/>
          </a:p>
          <a:p>
            <a:pPr indent="0" lvl="0" marL="0" rtl="0" algn="l">
              <a:spcBef>
                <a:spcPts val="600"/>
              </a:spcBef>
              <a:spcAft>
                <a:spcPts val="0"/>
              </a:spcAft>
              <a:buClr>
                <a:schemeClr val="dk1"/>
              </a:buClr>
              <a:buSzPts val="1100"/>
              <a:buFont typeface="Arial"/>
              <a:buNone/>
            </a:pPr>
            <a:r>
              <a:rPr lang="en" sz="1600"/>
              <a:t>I have documentation for installing the program, as well as configuring the station to your liking. The script also comes with a guided voice tutorial!</a:t>
            </a:r>
            <a:endParaRPr sz="1600"/>
          </a:p>
          <a:p>
            <a:pPr indent="0" lvl="0" marL="0" rtl="0" algn="l">
              <a:spcBef>
                <a:spcPts val="600"/>
              </a:spcBef>
              <a:spcAft>
                <a:spcPts val="0"/>
              </a:spcAft>
              <a:buClr>
                <a:schemeClr val="dk1"/>
              </a:buClr>
              <a:buSzPts val="1100"/>
              <a:buFont typeface="Arial"/>
              <a:buNone/>
            </a:pPr>
            <a:r>
              <a:t/>
            </a:r>
            <a:endParaRPr sz="1600"/>
          </a:p>
          <a:p>
            <a:pPr indent="0" lvl="0" marL="0" rtl="0" algn="l">
              <a:spcBef>
                <a:spcPts val="600"/>
              </a:spcBef>
              <a:spcAft>
                <a:spcPts val="0"/>
              </a:spcAft>
              <a:buNone/>
            </a:pPr>
            <a:r>
              <a:t/>
            </a:r>
            <a:endParaRPr sz="1600"/>
          </a:p>
        </p:txBody>
      </p:sp>
      <p:sp>
        <p:nvSpPr>
          <p:cNvPr id="264" name="Google Shape;264;p3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35"/>
          <p:cNvPicPr preferRelativeResize="0"/>
          <p:nvPr/>
        </p:nvPicPr>
        <p:blipFill>
          <a:blip r:embed="rId5">
            <a:alphaModFix/>
          </a:blip>
          <a:stretch>
            <a:fillRect/>
          </a:stretch>
        </p:blipFill>
        <p:spPr>
          <a:xfrm>
            <a:off x="6424000" y="2738750"/>
            <a:ext cx="1665700" cy="1665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8</a:t>
            </a:r>
            <a:endParaRPr sz="6000">
              <a:solidFill>
                <a:schemeClr val="accent3"/>
              </a:solidFill>
            </a:endParaRPr>
          </a:p>
          <a:p>
            <a:pPr indent="0" lvl="0" marL="0" rtl="0" algn="l">
              <a:spcBef>
                <a:spcPts val="0"/>
              </a:spcBef>
              <a:spcAft>
                <a:spcPts val="0"/>
              </a:spcAft>
              <a:buNone/>
            </a:pPr>
            <a:r>
              <a:rPr lang="en"/>
              <a:t>LESSONS LEARNED</a:t>
            </a:r>
            <a:endParaRPr/>
          </a:p>
        </p:txBody>
      </p:sp>
      <p:sp>
        <p:nvSpPr>
          <p:cNvPr id="271" name="Google Shape;271;p3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Time Management:</a:t>
            </a:r>
            <a:endParaRPr b="1" sz="1800"/>
          </a:p>
        </p:txBody>
      </p:sp>
      <p:sp>
        <p:nvSpPr>
          <p:cNvPr id="277" name="Google Shape;277;p37"/>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The program has changed significantly since it first started in January.</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One crucial aspect of programming is always time management. While this program is functionally finished, it always helps to provide time for proper documentation </a:t>
            </a:r>
            <a:r>
              <a:rPr i="1" lang="en" sz="1400"/>
              <a:t>(“How is someone going to use your program if they don’t know what is does?”)</a:t>
            </a:r>
            <a:r>
              <a:rPr lang="en" sz="1800"/>
              <a:t>.</a:t>
            </a:r>
            <a:endParaRPr sz="1800"/>
          </a:p>
        </p:txBody>
      </p:sp>
      <p:sp>
        <p:nvSpPr>
          <p:cNvPr id="278" name="Google Shape;278;p3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Memory </a:t>
            </a:r>
            <a:r>
              <a:rPr b="1" lang="en" sz="2400"/>
              <a:t>Management:</a:t>
            </a:r>
            <a:endParaRPr b="1" sz="1800"/>
          </a:p>
        </p:txBody>
      </p:sp>
      <p:sp>
        <p:nvSpPr>
          <p:cNvPr id="284" name="Google Shape;284;p38"/>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I have run into several issues detailing memory management, especially with audio processing.</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The PyDub library provides an excellent set of tools for audio manipulation, but causes python to force-close if you try to pass too many audio files in a short amount of time.</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Additionally, PyGame’s audio mixer is a great tool to crossfade tracks and play multiple sounds at the same time. However, continuing to pass multiple files to specific channels at a time causes a segmentation fault.</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Be </a:t>
            </a:r>
            <a:r>
              <a:rPr lang="en" sz="1400"/>
              <a:t>ready</a:t>
            </a:r>
            <a:r>
              <a:rPr lang="en" sz="1400"/>
              <a:t> to switch libraries if you cannot get around these issues.</a:t>
            </a:r>
            <a:endParaRPr sz="1400"/>
          </a:p>
        </p:txBody>
      </p:sp>
      <p:sp>
        <p:nvSpPr>
          <p:cNvPr id="285" name="Google Shape;285;p3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9</a:t>
            </a:r>
            <a:endParaRPr sz="6000">
              <a:solidFill>
                <a:schemeClr val="accent3"/>
              </a:solidFill>
            </a:endParaRPr>
          </a:p>
          <a:p>
            <a:pPr indent="0" lvl="0" marL="0" rtl="0" algn="l">
              <a:spcBef>
                <a:spcPts val="0"/>
              </a:spcBef>
              <a:spcAft>
                <a:spcPts val="0"/>
              </a:spcAft>
              <a:buNone/>
            </a:pPr>
            <a:r>
              <a:rPr lang="en"/>
              <a:t>PROMOTIONAL MATERIALS</a:t>
            </a:r>
            <a:endParaRPr/>
          </a:p>
        </p:txBody>
      </p:sp>
      <p:sp>
        <p:nvSpPr>
          <p:cNvPr id="291" name="Google Shape;291;p3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Introduction &amp; Motivation - What is it?</a:t>
            </a:r>
            <a:endParaRPr b="1" sz="2600"/>
          </a:p>
        </p:txBody>
      </p:sp>
      <p:sp>
        <p:nvSpPr>
          <p:cNvPr id="79" name="Google Shape;79;p13"/>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I love technology of all types (especially being able to automate everything) and have always wanted to run my own radio station.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ctr">
              <a:spcBef>
                <a:spcPts val="600"/>
              </a:spcBef>
              <a:spcAft>
                <a:spcPts val="0"/>
              </a:spcAft>
              <a:buNone/>
            </a:pPr>
            <a:r>
              <a:rPr b="1" lang="en" sz="3200"/>
              <a:t>Why not combine the two?</a:t>
            </a:r>
            <a:endParaRPr b="1" sz="3200"/>
          </a:p>
        </p:txBody>
      </p:sp>
      <p:sp>
        <p:nvSpPr>
          <p:cNvPr id="80" name="Google Shape;80;p1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idx="1" type="body"/>
          </p:nvPr>
        </p:nvSpPr>
        <p:spPr>
          <a:xfrm>
            <a:off x="4826200" y="638991"/>
            <a:ext cx="3793800" cy="3865500"/>
          </a:xfrm>
          <a:prstGeom prst="rect">
            <a:avLst/>
          </a:prstGeom>
        </p:spPr>
        <p:txBody>
          <a:bodyPr anchorCtr="0" anchor="ctr" bIns="91425" lIns="91425" spcFirstLastPara="1" rIns="91425" wrap="square" tIns="91425">
            <a:noAutofit/>
          </a:bodyPr>
          <a:lstStyle/>
          <a:p>
            <a:pPr indent="0" lvl="0" marL="0" rtl="0" algn="ctr">
              <a:spcBef>
                <a:spcPts val="360"/>
              </a:spcBef>
              <a:spcAft>
                <a:spcPts val="0"/>
              </a:spcAft>
              <a:buNone/>
            </a:pPr>
            <a:r>
              <a:rPr b="1" lang="en" sz="2600"/>
              <a:t>Printable Flyer</a:t>
            </a:r>
            <a:r>
              <a:rPr b="1" lang="en" sz="2600"/>
              <a:t>:</a:t>
            </a:r>
            <a:endParaRPr b="1" sz="2600"/>
          </a:p>
        </p:txBody>
      </p:sp>
      <p:sp>
        <p:nvSpPr>
          <p:cNvPr id="297" name="Google Shape;297;p4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40"/>
          <p:cNvPicPr preferRelativeResize="0"/>
          <p:nvPr/>
        </p:nvPicPr>
        <p:blipFill>
          <a:blip r:embed="rId3">
            <a:alphaModFix/>
          </a:blip>
          <a:stretch>
            <a:fillRect/>
          </a:stretch>
        </p:blipFill>
        <p:spPr>
          <a:xfrm>
            <a:off x="517699" y="191575"/>
            <a:ext cx="3664197" cy="474190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idx="1" type="body"/>
          </p:nvPr>
        </p:nvSpPr>
        <p:spPr>
          <a:xfrm>
            <a:off x="743125" y="639000"/>
            <a:ext cx="7876800" cy="3865500"/>
          </a:xfrm>
          <a:prstGeom prst="rect">
            <a:avLst/>
          </a:prstGeom>
        </p:spPr>
        <p:txBody>
          <a:bodyPr anchorCtr="0" anchor="ctr" bIns="91425" lIns="91425" spcFirstLastPara="1" rIns="91425" wrap="square" tIns="91425">
            <a:noAutofit/>
          </a:bodyPr>
          <a:lstStyle/>
          <a:p>
            <a:pPr indent="0" lvl="0" marL="0" rtl="0" algn="ctr">
              <a:spcBef>
                <a:spcPts val="360"/>
              </a:spcBef>
              <a:spcAft>
                <a:spcPts val="0"/>
              </a:spcAft>
              <a:buNone/>
            </a:pPr>
            <a:r>
              <a:rPr b="1" lang="en" sz="2600"/>
              <a:t>Additionally, video documentation coming soon!</a:t>
            </a:r>
            <a:endParaRPr b="1" sz="2600"/>
          </a:p>
        </p:txBody>
      </p:sp>
      <p:sp>
        <p:nvSpPr>
          <p:cNvPr id="304" name="Google Shape;304;p4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2"/>
          <p:cNvSpPr txBox="1"/>
          <p:nvPr/>
        </p:nvSpPr>
        <p:spPr>
          <a:xfrm rot="-809186">
            <a:off x="960739" y="1753367"/>
            <a:ext cx="7840398" cy="156995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0">
                <a:solidFill>
                  <a:schemeClr val="lt1"/>
                </a:solidFill>
                <a:latin typeface="Cousine"/>
                <a:ea typeface="Cousine"/>
                <a:cs typeface="Cousine"/>
                <a:sym typeface="Cousine"/>
              </a:rPr>
              <a:t>Thanks! </a:t>
            </a:r>
            <a:r>
              <a:rPr lang="en" sz="9000">
                <a:solidFill>
                  <a:schemeClr val="lt1"/>
                </a:solidFill>
                <a:latin typeface="Cousine"/>
                <a:ea typeface="Cousine"/>
                <a:cs typeface="Cousine"/>
                <a:sym typeface="Cousine"/>
              </a:rPr>
              <a:t>👍</a:t>
            </a:r>
            <a:endParaRPr sz="9000">
              <a:solidFill>
                <a:schemeClr val="lt1"/>
              </a:solidFill>
              <a:latin typeface="Cousine"/>
              <a:ea typeface="Cousine"/>
              <a:cs typeface="Cousine"/>
              <a:sym typeface="Cous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Introduction &amp; Motivation - What is it?</a:t>
            </a:r>
            <a:endParaRPr b="1" sz="2600"/>
          </a:p>
        </p:txBody>
      </p:sp>
      <p:sp>
        <p:nvSpPr>
          <p:cNvPr id="86" name="Google Shape;86;p14"/>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Introducing my (PhysCorp’s) Automated Radio Station, an open-source project built in Python and hosted on Ubuntu Server!</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I was initially developing this for another language, but decided to switch to Python for its ease-of-use.</a:t>
            </a:r>
            <a:endParaRPr sz="2000"/>
          </a:p>
        </p:txBody>
      </p:sp>
      <p:sp>
        <p:nvSpPr>
          <p:cNvPr id="87" name="Google Shape;87;p1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2</a:t>
            </a:r>
            <a:endParaRPr sz="6000">
              <a:solidFill>
                <a:schemeClr val="accent3"/>
              </a:solidFill>
            </a:endParaRPr>
          </a:p>
          <a:p>
            <a:pPr indent="0" lvl="0" marL="0" rtl="0" algn="l">
              <a:spcBef>
                <a:spcPts val="0"/>
              </a:spcBef>
              <a:spcAft>
                <a:spcPts val="0"/>
              </a:spcAft>
              <a:buNone/>
            </a:pPr>
            <a:r>
              <a:rPr lang="en"/>
              <a:t>FEATURES</a:t>
            </a:r>
            <a:endParaRPr/>
          </a:p>
        </p:txBody>
      </p:sp>
      <p:sp>
        <p:nvSpPr>
          <p:cNvPr id="93" name="Google Shape;93;p1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It’s a Smart Radio Host!</a:t>
            </a:r>
            <a:endParaRPr b="1" sz="2600"/>
          </a:p>
        </p:txBody>
      </p:sp>
      <p:sp>
        <p:nvSpPr>
          <p:cNvPr id="99" name="Google Shape;99;p16"/>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The software doesn’t just shuffle through a playlist. Check out some of these features: </a:t>
            </a:r>
            <a:endParaRPr sz="2000"/>
          </a:p>
          <a:p>
            <a:pPr indent="-355600" lvl="0" marL="457200" rtl="0" algn="l">
              <a:spcBef>
                <a:spcPts val="600"/>
              </a:spcBef>
              <a:spcAft>
                <a:spcPts val="0"/>
              </a:spcAft>
              <a:buSzPts val="2000"/>
              <a:buChar char="▪"/>
            </a:pPr>
            <a:r>
              <a:rPr lang="en" sz="2000"/>
              <a:t>Chooses a playlist based on the time of day and weekday.</a:t>
            </a:r>
            <a:endParaRPr sz="2000"/>
          </a:p>
          <a:p>
            <a:pPr indent="-355600" lvl="0" marL="457200" rtl="0" algn="l">
              <a:spcBef>
                <a:spcPts val="0"/>
              </a:spcBef>
              <a:spcAft>
                <a:spcPts val="0"/>
              </a:spcAft>
              <a:buSzPts val="2000"/>
              <a:buChar char="▪"/>
            </a:pPr>
            <a:r>
              <a:rPr lang="en" sz="2000"/>
              <a:t>Occasionally mentions time, weather info, playlist info, or the </a:t>
            </a:r>
            <a:r>
              <a:rPr lang="en" sz="2000"/>
              <a:t>software</a:t>
            </a:r>
            <a:r>
              <a:rPr lang="en" sz="2000"/>
              <a:t> itself.</a:t>
            </a:r>
            <a:endParaRPr sz="2000"/>
          </a:p>
          <a:p>
            <a:pPr indent="-355600" lvl="0" marL="457200" rtl="0" algn="l">
              <a:spcBef>
                <a:spcPts val="0"/>
              </a:spcBef>
              <a:spcAft>
                <a:spcPts val="0"/>
              </a:spcAft>
              <a:buSzPts val="2000"/>
              <a:buChar char="▪"/>
            </a:pPr>
            <a:r>
              <a:rPr lang="en" sz="2000"/>
              <a:t>Strips all “video” info from the video itself (converts to low-bandwidth audio track and </a:t>
            </a:r>
            <a:r>
              <a:rPr b="1" i="1" lang="en" sz="2000"/>
              <a:t>avoids</a:t>
            </a:r>
            <a:r>
              <a:rPr lang="en" sz="2000"/>
              <a:t> reading things like “Official Music Video” aloud).</a:t>
            </a:r>
            <a:endParaRPr sz="2000"/>
          </a:p>
          <a:p>
            <a:pPr indent="-355600" lvl="0" marL="457200" rtl="0" algn="l">
              <a:spcBef>
                <a:spcPts val="0"/>
              </a:spcBef>
              <a:spcAft>
                <a:spcPts val="0"/>
              </a:spcAft>
              <a:buSzPts val="2000"/>
              <a:buChar char="▪"/>
            </a:pPr>
            <a:r>
              <a:rPr lang="en" sz="2000"/>
              <a:t>Users can suggest their own songs or view station info from the included web dashboard!</a:t>
            </a:r>
            <a:endParaRPr sz="2000"/>
          </a:p>
        </p:txBody>
      </p:sp>
      <p:sp>
        <p:nvSpPr>
          <p:cNvPr id="100" name="Google Shape;100;p1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idx="4294967295" type="body"/>
          </p:nvPr>
        </p:nvSpPr>
        <p:spPr>
          <a:xfrm>
            <a:off x="410900" y="362950"/>
            <a:ext cx="8306400" cy="60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Check out the Web Dashboard (Visual Element)</a:t>
            </a:r>
            <a:endParaRPr sz="1800"/>
          </a:p>
        </p:txBody>
      </p:sp>
      <p:sp>
        <p:nvSpPr>
          <p:cNvPr id="106" name="Google Shape;106;p1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7" name="Google Shape;107;p17"/>
          <p:cNvGrpSpPr/>
          <p:nvPr/>
        </p:nvGrpSpPr>
        <p:grpSpPr>
          <a:xfrm>
            <a:off x="3488300" y="1066711"/>
            <a:ext cx="5139149" cy="3010262"/>
            <a:chOff x="3488300" y="1066711"/>
            <a:chExt cx="5139149" cy="3010262"/>
          </a:xfrm>
        </p:grpSpPr>
        <p:sp>
          <p:nvSpPr>
            <p:cNvPr id="108" name="Google Shape;108;p17"/>
            <p:cNvSpPr/>
            <p:nvPr/>
          </p:nvSpPr>
          <p:spPr>
            <a:xfrm>
              <a:off x="3908466" y="1066711"/>
              <a:ext cx="4297037" cy="2876265"/>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alpha val="14620"/>
              </a:srgbClr>
            </a:solidFill>
            <a:ln cap="flat" cmpd="sng" w="9525">
              <a:solidFill>
                <a:srgbClr val="0B53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7"/>
            <p:cNvSpPr/>
            <p:nvPr/>
          </p:nvSpPr>
          <p:spPr>
            <a:xfrm>
              <a:off x="3488300" y="3997737"/>
              <a:ext cx="5139149" cy="79236"/>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14620"/>
              </a:srgbClr>
            </a:solidFill>
            <a:ln cap="flat" cmpd="sng" w="9525">
              <a:solidFill>
                <a:srgbClr val="0B53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7"/>
            <p:cNvSpPr/>
            <p:nvPr/>
          </p:nvSpPr>
          <p:spPr>
            <a:xfrm>
              <a:off x="3488300" y="3934363"/>
              <a:ext cx="5138357" cy="63388"/>
            </a:xfrm>
            <a:custGeom>
              <a:rect b="b" l="l" r="r" t="t"/>
              <a:pathLst>
                <a:path extrusionOk="0" h="76142" w="6172200">
                  <a:moveTo>
                    <a:pt x="0" y="76143"/>
                  </a:moveTo>
                  <a:lnTo>
                    <a:pt x="6172200" y="76143"/>
                  </a:lnTo>
                  <a:lnTo>
                    <a:pt x="6172200" y="0"/>
                  </a:lnTo>
                  <a:lnTo>
                    <a:pt x="0" y="0"/>
                  </a:lnTo>
                  <a:close/>
                </a:path>
              </a:pathLst>
            </a:custGeom>
            <a:solidFill>
              <a:srgbClr val="FFFFFF">
                <a:alpha val="14620"/>
              </a:srgbClr>
            </a:solidFill>
            <a:ln cap="flat" cmpd="sng" w="9525">
              <a:solidFill>
                <a:srgbClr val="0B53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7"/>
            <p:cNvSpPr/>
            <p:nvPr/>
          </p:nvSpPr>
          <p:spPr>
            <a:xfrm>
              <a:off x="5676334" y="3934363"/>
              <a:ext cx="752515" cy="39618"/>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2" name="Google Shape;112;p17"/>
          <p:cNvSpPr txBox="1"/>
          <p:nvPr>
            <p:ph idx="4294967295" type="body"/>
          </p:nvPr>
        </p:nvSpPr>
        <p:spPr>
          <a:xfrm>
            <a:off x="334000" y="1152272"/>
            <a:ext cx="3481800" cy="370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A live (older) copy can be found at </a:t>
            </a:r>
            <a:r>
              <a:rPr lang="en" sz="1400" u="sng">
                <a:solidFill>
                  <a:schemeClr val="hlink"/>
                </a:solidFill>
                <a:hlinkClick r:id="rId3"/>
              </a:rPr>
              <a:t>http://radio.physcorp.com</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The dashboard features the current song title, current playlist URL, an option to listen now on your own, useful charts to show when info is likely to start, and even a section to suggest your own YouTube song link (if enabled on Options file)</a:t>
            </a:r>
            <a:endParaRPr sz="1400"/>
          </a:p>
        </p:txBody>
      </p:sp>
      <p:pic>
        <p:nvPicPr>
          <p:cNvPr id="113" name="Google Shape;113;p17"/>
          <p:cNvPicPr preferRelativeResize="0"/>
          <p:nvPr/>
        </p:nvPicPr>
        <p:blipFill>
          <a:blip r:embed="rId4">
            <a:alphaModFix/>
          </a:blip>
          <a:stretch>
            <a:fillRect/>
          </a:stretch>
        </p:blipFill>
        <p:spPr>
          <a:xfrm>
            <a:off x="4068525" y="1377750"/>
            <a:ext cx="3978702" cy="229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921200" y="1284978"/>
            <a:ext cx="7205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3"/>
                </a:solidFill>
              </a:rPr>
              <a:t>3</a:t>
            </a:r>
            <a:endParaRPr sz="6000">
              <a:solidFill>
                <a:schemeClr val="accent3"/>
              </a:solidFill>
            </a:endParaRPr>
          </a:p>
          <a:p>
            <a:pPr indent="0" lvl="0" marL="0" rtl="0" algn="l">
              <a:spcBef>
                <a:spcPts val="0"/>
              </a:spcBef>
              <a:spcAft>
                <a:spcPts val="0"/>
              </a:spcAft>
              <a:buNone/>
            </a:pPr>
            <a:r>
              <a:rPr lang="en"/>
              <a:t>CLASSES</a:t>
            </a:r>
            <a:endParaRPr/>
          </a:p>
        </p:txBody>
      </p:sp>
      <p:sp>
        <p:nvSpPr>
          <p:cNvPr id="119" name="Google Shape;119;p1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Classes [1/3] - RadioHost</a:t>
            </a:r>
            <a:endParaRPr b="1" sz="2600"/>
          </a:p>
        </p:txBody>
      </p:sp>
      <p:sp>
        <p:nvSpPr>
          <p:cNvPr id="125" name="Google Shape;125;p19"/>
          <p:cNvSpPr txBox="1"/>
          <p:nvPr>
            <p:ph idx="1" type="body"/>
          </p:nvPr>
        </p:nvSpPr>
        <p:spPr>
          <a:xfrm>
            <a:off x="343225" y="3782475"/>
            <a:ext cx="8290800" cy="115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RadioHost </a:t>
            </a:r>
            <a:r>
              <a:rPr lang="en" sz="1800"/>
              <a:t>itself: Connects all other classes together. Serves to launch tutorial, as well as coordinate sounds and speech scripts for proper playback.</a:t>
            </a:r>
            <a:endParaRPr sz="1800"/>
          </a:p>
          <a:p>
            <a:pPr indent="0" lvl="0" marL="0" rtl="0" algn="l">
              <a:spcBef>
                <a:spcPts val="600"/>
              </a:spcBef>
              <a:spcAft>
                <a:spcPts val="0"/>
              </a:spcAft>
              <a:buNone/>
            </a:pPr>
            <a:r>
              <a:t/>
            </a:r>
            <a:endParaRPr sz="1800"/>
          </a:p>
        </p:txBody>
      </p:sp>
      <p:sp>
        <p:nvSpPr>
          <p:cNvPr id="126" name="Google Shape;126;p1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19"/>
          <p:cNvPicPr preferRelativeResize="0"/>
          <p:nvPr/>
        </p:nvPicPr>
        <p:blipFill rotWithShape="1">
          <a:blip r:embed="rId3">
            <a:alphaModFix/>
          </a:blip>
          <a:srcRect b="0" l="0" r="15718" t="0"/>
          <a:stretch/>
        </p:blipFill>
        <p:spPr>
          <a:xfrm>
            <a:off x="718550" y="1159625"/>
            <a:ext cx="7706903" cy="2490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