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70" r:id="rId14"/>
    <p:sldId id="264" r:id="rId15"/>
    <p:sldId id="266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A503-029E-4316-98A4-8326527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A06B0-5D11-489D-93E3-EDD71D75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699CB-24C3-4C4B-931B-E0F563E1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85FB7-9124-42F3-AF01-77D76D4D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D7215-F1A2-4587-A973-B401D133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661F-9727-49D3-9AAB-5BE2173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0D89D-20E3-47FF-94AA-FF8AD66A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FC13E-746D-4A88-92EE-95169067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BC24A-2A50-47A4-8E82-E7B50A51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F23D4-936A-48BA-A8CA-85C2CB8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DE54B9-F4B4-4E64-B0E8-220046A73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562AB-CE3D-4D37-96EF-6A1ECFD08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E3B64-68C3-4F5C-97E2-5B8D8C11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9ADAF-4C3E-4ED6-88B7-DB70E89E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3F850-2ECC-437B-BF16-F204C361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C0ADB-F7CD-4A8D-8ED7-BB042C2D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51D20-50DB-4AF9-A4EF-CFB04DBD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35CAE-2FAC-4C1B-B73B-9CC61F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C33B-13C2-4C14-80C7-270EE1B7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D661C-8A09-42A2-B22D-895383F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BECF4-E1EA-42A0-B3E8-0E1DE7BF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514AF-664A-4448-BD78-962D6EB5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B752E-1F67-4684-B3F0-CA882330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EA9E-CE3F-4C6B-AB83-6F33D9C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119DF-118E-46DD-B988-CA2706A1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D74B-3BDF-442F-AA20-650F2E2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16916-D064-4F33-8991-3271121F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D8691-C0B2-425C-863C-2D1564E6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E2DA1-C75A-4AAB-8E11-30AE9C61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BE20A-D27D-4107-BA55-184B8FFD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C887C-A756-4C6E-87A4-8E3FF62C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3461B-8D90-4793-A30A-D30525A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65F87-63A6-4BCB-9A24-5B3A0C11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BA29D-C356-475C-B762-743901A0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BB9B3-7E8F-4152-B78E-F7C18E93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8A929E-F2E8-4698-B09F-4C0C41A2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24C9E8-13E9-4021-8876-F2E2089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A6A5DC-F738-4F50-AB69-A098C92A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91F06-372A-4C56-A376-E4E2A5FC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7D57-606A-473C-8A8E-E9E8806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6F540F-8290-45FD-85A7-4C0BA26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930BF-B739-4150-9008-57CC8405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215AA-B838-44D7-96AA-C67815C4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2A866E-18EE-439D-A3C6-30C0346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69CF6B-1D10-4D1F-91B6-E5B0A921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3CA680-88AB-44B0-A492-BAA0582B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50293-281D-44B0-A228-3DC28B77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BE7EC-CDBF-4DE1-920E-2E61431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BF884-FAEF-4E04-9035-1D26CC21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7BB5F-8245-44C3-B1AD-FFBB3A9C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2A327-5953-4AA3-A16E-02BA7B58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5CCF4C-2842-4F9A-8911-3B1343D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74504-0231-4C31-A388-229C2827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878B0F-4C31-4D7F-B4C2-449EA465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08002-5DB5-4A7A-8E6F-1B54ABB5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CBF34-7B76-41E8-8BFD-1C6121B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2632C-1B8F-4704-9338-779F5F8C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EEC35-8D74-448B-906A-321B0E8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BBD908-6039-4A30-8016-412517D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B1066-167B-40A2-867D-D3B8E78B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79863-7733-4627-BEDB-BE1055A4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DB32-6C3C-4170-9A5A-EDBCCAEC6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61F0E-FCAF-4F96-BEA6-B4FABE21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7B543-5DB0-462F-A98B-BBE0B8490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423D-2280-4637-AB15-6B4BD892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615"/>
            <a:ext cx="9144000" cy="24367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4400" dirty="0"/>
              <a:t>Introducción a la Ciencia de los Datos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Lección P.1: Instalación de Python y  uso de interfaces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31478-DD7A-49AE-A9BE-9D650C36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436778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1600" dirty="0"/>
          </a:p>
          <a:p>
            <a:pPr algn="l"/>
            <a:r>
              <a:rPr lang="en-US" sz="1800" b="1" dirty="0" err="1"/>
              <a:t>Basado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dirty="0"/>
              <a:t>: McKinney, Wes. 2018. “Python for Data Analysis. Data Wrangling with Pandas, NumPy, and </a:t>
            </a:r>
            <a:r>
              <a:rPr lang="en-US" sz="1800" dirty="0" err="1"/>
              <a:t>IPython</a:t>
            </a:r>
            <a:r>
              <a:rPr lang="en-US" sz="1800" dirty="0"/>
              <a:t>”, 2a </a:t>
            </a:r>
            <a:r>
              <a:rPr lang="en-US" sz="1800" dirty="0" err="1"/>
              <a:t>edición</a:t>
            </a:r>
            <a:r>
              <a:rPr lang="en-US" sz="1800" dirty="0"/>
              <a:t>, California USA: O’Reilly Media, Inc..</a:t>
            </a:r>
          </a:p>
          <a:p>
            <a:pPr algn="l"/>
            <a:r>
              <a:rPr lang="en-US" sz="1800" dirty="0"/>
              <a:t>Cap. 1 – 2</a:t>
            </a:r>
          </a:p>
        </p:txBody>
      </p:sp>
    </p:spTree>
    <p:extLst>
      <p:ext uri="{BB962C8B-B14F-4D97-AF65-F5344CB8AC3E}">
        <p14:creationId xmlns:p14="http://schemas.microsoft.com/office/powerpoint/2010/main" val="418313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3404C-BC33-43AD-8C04-81655DB0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56272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(3)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Vía Notebooks en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r>
              <a:rPr lang="es-MX" dirty="0"/>
              <a:t>. </a:t>
            </a:r>
            <a:r>
              <a:rPr lang="es-MX" dirty="0">
                <a:solidFill>
                  <a:schemeClr val="accent1"/>
                </a:solidFill>
              </a:rPr>
              <a:t>Desde el navegador de Anaconda puede abrirse </a:t>
            </a:r>
            <a:r>
              <a:rPr lang="es-MX" dirty="0" err="1">
                <a:solidFill>
                  <a:schemeClr val="accent1"/>
                </a:solidFill>
              </a:rPr>
              <a:t>Jupyter</a:t>
            </a:r>
            <a:r>
              <a:rPr lang="es-MX" dirty="0">
                <a:solidFill>
                  <a:schemeClr val="accent1"/>
                </a:solidFill>
              </a:rPr>
              <a:t>, en la terminal escribir 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jupyter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notebook</a:t>
            </a:r>
            <a:r>
              <a:rPr lang="es-MX" dirty="0">
                <a:solidFill>
                  <a:schemeClr val="accent1"/>
                </a:solidFill>
              </a:rPr>
              <a:t>, o bien usar la siguiente URL</a:t>
            </a:r>
            <a:r>
              <a:rPr lang="es-MX" dirty="0"/>
              <a:t>: </a:t>
            </a:r>
            <a:r>
              <a:rPr lang="en-US" sz="1800" b="0" i="0" u="none" strike="noStrike" baseline="0" dirty="0">
                <a:latin typeface="UbuntuMono-Regular"/>
                <a:hlinkClick r:id="rId2"/>
              </a:rPr>
              <a:t>http://localhost:8888/</a:t>
            </a:r>
            <a:endParaRPr lang="es-MX" dirty="0"/>
          </a:p>
          <a:p>
            <a:r>
              <a:rPr lang="es-MX" dirty="0"/>
              <a:t> Esta interfaz de Python ‘sustentada en el browser’ permite: (i) escribir comandos, (</a:t>
            </a:r>
            <a:r>
              <a:rPr lang="es-MX" dirty="0" err="1"/>
              <a:t>ii</a:t>
            </a:r>
            <a:r>
              <a:rPr lang="es-MX" dirty="0"/>
              <a:t>) incluir texto formateado, (</a:t>
            </a:r>
            <a:r>
              <a:rPr lang="es-MX" dirty="0" err="1"/>
              <a:t>iii</a:t>
            </a:r>
            <a:r>
              <a:rPr lang="es-MX" dirty="0"/>
              <a:t>) incorporar visualizaciones y videos</a:t>
            </a:r>
          </a:p>
          <a:p>
            <a:r>
              <a:rPr lang="es-MX" dirty="0">
                <a:solidFill>
                  <a:schemeClr val="accent1"/>
                </a:solidFill>
              </a:rPr>
              <a:t>No requiere de un procesador instalado en la computadora para correrse</a:t>
            </a:r>
          </a:p>
          <a:p>
            <a:r>
              <a:rPr lang="es-MX" dirty="0"/>
              <a:t>Muy conveniente cuando  se empieza a aprender a programar, para crear tutoriales y para intercambiar códigos</a:t>
            </a:r>
          </a:p>
          <a:p>
            <a:r>
              <a:rPr lang="es-MX" dirty="0">
                <a:solidFill>
                  <a:schemeClr val="accent1"/>
                </a:solidFill>
              </a:rPr>
              <a:t>Se hace clic en el botón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s-MX" dirty="0"/>
              <a:t> </a:t>
            </a:r>
            <a:r>
              <a:rPr lang="es-MX" dirty="0">
                <a:solidFill>
                  <a:schemeClr val="accent1"/>
                </a:solidFill>
              </a:rPr>
              <a:t>en el extremo derecho para crear una Notebook, las cuales se manejan a través de Internet.</a:t>
            </a:r>
          </a:p>
          <a:p>
            <a:r>
              <a:rPr lang="es-MX" dirty="0"/>
              <a:t>Van apareciendo celdas (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Cells</a:t>
            </a:r>
            <a:r>
              <a:rPr lang="es-MX" dirty="0"/>
              <a:t>) en las que se insertan los comandos a ejecutar</a:t>
            </a:r>
          </a:p>
          <a:p>
            <a:r>
              <a:rPr lang="es-MX" dirty="0">
                <a:solidFill>
                  <a:schemeClr val="accent1"/>
                </a:solidFill>
              </a:rPr>
              <a:t>Se corren con el botón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s-MX" dirty="0"/>
              <a:t>  </a:t>
            </a:r>
            <a:r>
              <a:rPr lang="es-MX" dirty="0">
                <a:solidFill>
                  <a:schemeClr val="accent1"/>
                </a:solidFill>
              </a:rPr>
              <a:t>o con las teclas </a:t>
            </a:r>
            <a:r>
              <a:rPr lang="es-MX" dirty="0" err="1">
                <a:solidFill>
                  <a:schemeClr val="accent1"/>
                </a:solidFill>
              </a:rPr>
              <a:t>shif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/>
              <a:t>+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enter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dirty="0"/>
              <a:t>Para guardar la Notebook, se usa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save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as  </a:t>
            </a:r>
            <a:r>
              <a:rPr lang="es-MX" dirty="0"/>
              <a:t>y se almacena en la WEB con el identificador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*.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ipynb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, </a:t>
            </a:r>
            <a:r>
              <a:rPr lang="es-MX" dirty="0"/>
              <a:t>puede eliminarse con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palomita y un clic en la papelera</a:t>
            </a:r>
          </a:p>
          <a:p>
            <a:r>
              <a:rPr lang="es-MX" dirty="0">
                <a:solidFill>
                  <a:schemeClr val="accent1"/>
                </a:solidFill>
              </a:rPr>
              <a:t>También se puede introducir texto, pero hay que cambiar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s-MX" dirty="0">
                <a:solidFill>
                  <a:schemeClr val="accent1"/>
                </a:solidFill>
              </a:rPr>
              <a:t> con los comandos.  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Cell &gt; Cell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&gt;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Markdown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;  </a:t>
            </a:r>
            <a:r>
              <a:rPr lang="es-MX" dirty="0">
                <a:solidFill>
                  <a:schemeClr val="accent1"/>
                </a:solidFill>
              </a:rPr>
              <a:t>Escribe: 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Este es un texto. </a:t>
            </a:r>
            <a:r>
              <a:rPr lang="es-MX" dirty="0">
                <a:solidFill>
                  <a:schemeClr val="accent1"/>
                </a:solidFill>
              </a:rPr>
              <a:t>Se puede insertar una nueva celda abajo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Cell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Below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dirty="0">
                <a:solidFill>
                  <a:schemeClr val="accent1"/>
                </a:solidFill>
              </a:rPr>
              <a:t>y luego cambiar de modo: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Cell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&gt;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Code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984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64A36-E0E2-44AA-97D1-2692B007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5739218"/>
          </a:xfrm>
        </p:spPr>
        <p:txBody>
          <a:bodyPr/>
          <a:lstStyle/>
          <a:p>
            <a:pPr algn="just"/>
            <a:r>
              <a:rPr lang="es-MX" dirty="0"/>
              <a:t>Transferencias de archivos:</a:t>
            </a:r>
          </a:p>
          <a:p>
            <a:pPr algn="just"/>
            <a:r>
              <a:rPr lang="es-MX" dirty="0">
                <a:solidFill>
                  <a:schemeClr val="accent1"/>
                </a:solidFill>
              </a:rPr>
              <a:t>(1) Un Notebook de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es-MX" dirty="0">
                <a:solidFill>
                  <a:schemeClr val="accent1"/>
                </a:solidFill>
              </a:rPr>
              <a:t> localizado en algún repositorio (</a:t>
            </a:r>
            <a:r>
              <a:rPr lang="es-MX" dirty="0" err="1">
                <a:solidFill>
                  <a:schemeClr val="accent1"/>
                </a:solidFill>
              </a:rPr>
              <a:t>github</a:t>
            </a:r>
            <a:r>
              <a:rPr lang="es-MX" dirty="0">
                <a:solidFill>
                  <a:schemeClr val="accent1"/>
                </a:solidFill>
              </a:rPr>
              <a:t>) puede descargarse en la computadora en algún folder</a:t>
            </a:r>
          </a:p>
          <a:p>
            <a:pPr algn="just"/>
            <a:r>
              <a:rPr lang="es-MX" dirty="0"/>
              <a:t>(2) Desde la </a:t>
            </a:r>
            <a:r>
              <a:rPr lang="es-MX" dirty="0" err="1"/>
              <a:t>compu</a:t>
            </a:r>
            <a:r>
              <a:rPr lang="es-MX" dirty="0"/>
              <a:t> puede cargarse en </a:t>
            </a:r>
            <a:r>
              <a:rPr lang="es-MX" dirty="0" err="1"/>
              <a:t>Jupyter</a:t>
            </a:r>
            <a:r>
              <a:rPr lang="es-MX" dirty="0"/>
              <a:t> haciendo clic en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Upload</a:t>
            </a:r>
            <a:r>
              <a:rPr lang="es-MX" dirty="0"/>
              <a:t> dos veces</a:t>
            </a:r>
          </a:p>
          <a:p>
            <a:pPr algn="just"/>
            <a:r>
              <a:rPr lang="es-MX" dirty="0">
                <a:solidFill>
                  <a:schemeClr val="accent1"/>
                </a:solidFill>
              </a:rPr>
              <a:t>(3) Un notebook en </a:t>
            </a:r>
            <a:r>
              <a:rPr lang="es-MX" dirty="0" err="1">
                <a:solidFill>
                  <a:schemeClr val="accent1"/>
                </a:solidFill>
              </a:rPr>
              <a:t>Jupyter</a:t>
            </a:r>
            <a:r>
              <a:rPr lang="es-MX" dirty="0">
                <a:solidFill>
                  <a:schemeClr val="accent1"/>
                </a:solidFill>
              </a:rPr>
              <a:t> puede abrirse con un clic, y bajarse (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download</a:t>
            </a:r>
            <a:r>
              <a:rPr lang="es-MX" dirty="0">
                <a:solidFill>
                  <a:schemeClr val="accent1"/>
                </a:solidFill>
              </a:rPr>
              <a:t>) como archivo *.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ipynb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o *.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py</a:t>
            </a:r>
            <a:r>
              <a:rPr lang="es-MX" dirty="0">
                <a:solidFill>
                  <a:schemeClr val="accent1"/>
                </a:solidFill>
              </a:rPr>
              <a:t> para ser guardada en un folder de la computadora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accent1"/>
                </a:solidFill>
              </a:rPr>
              <a:t>            </a:t>
            </a:r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dashboard</a:t>
            </a:r>
            <a:r>
              <a:rPr lang="es-MX" dirty="0"/>
              <a:t>					</a:t>
            </a:r>
            <a:r>
              <a:rPr lang="es-MX" dirty="0" err="1"/>
              <a:t>Jupyter</a:t>
            </a:r>
            <a:r>
              <a:rPr lang="es-MX" dirty="0"/>
              <a:t> Notebook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A9FBB0-DA50-4273-93B0-2750EA54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650"/>
            <a:ext cx="5743575" cy="35623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D707602-B013-4463-B801-08E3A56D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3295650"/>
            <a:ext cx="5476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87CC4-DFEE-4A2E-9E08-E12950B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s-MX" dirty="0"/>
              <a:t>5 Un ejemplo de  Notebook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D962-57D8-43A1-9E4A-73365731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0625"/>
            <a:ext cx="12192000" cy="4986338"/>
          </a:xfrm>
        </p:spPr>
        <p:txBody>
          <a:bodyPr/>
          <a:lstStyle/>
          <a:p>
            <a:pPr algn="l"/>
            <a:r>
              <a:rPr lang="es-MX" dirty="0"/>
              <a:t>Vamos a </a:t>
            </a:r>
            <a:r>
              <a:rPr lang="es-MX" dirty="0" err="1"/>
              <a:t>corer</a:t>
            </a:r>
            <a:r>
              <a:rPr lang="es-MX" dirty="0"/>
              <a:t> el programa disponible en: </a:t>
            </a:r>
            <a:r>
              <a:rPr lang="es-MX" sz="1800" b="0" i="0" u="none" strike="noStrike" baseline="0" dirty="0">
                <a:solidFill>
                  <a:srgbClr val="0025B3"/>
                </a:solidFill>
                <a:latin typeface="LiberationMono"/>
              </a:rPr>
              <a:t>http://matplotlib.org/3.1.1/gallery/</a:t>
            </a:r>
          </a:p>
          <a:p>
            <a:pPr algn="l"/>
            <a:r>
              <a:rPr lang="es-MX" sz="1800" b="0" i="0" u="none" strike="noStrike" baseline="0" dirty="0" err="1">
                <a:solidFill>
                  <a:srgbClr val="0025B3"/>
                </a:solidFill>
                <a:latin typeface="LiberationMono"/>
              </a:rPr>
              <a:t>pie_and_polar_charts</a:t>
            </a:r>
            <a:r>
              <a:rPr lang="es-MX" sz="1800" b="0" i="0" u="none" strike="noStrike" baseline="0" dirty="0">
                <a:solidFill>
                  <a:srgbClr val="0025B3"/>
                </a:solidFill>
                <a:latin typeface="LiberationMono"/>
              </a:rPr>
              <a:t>/polar_bar.html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LMRoman10-Regular-Identity-H"/>
              </a:rPr>
              <a:t>.</a:t>
            </a:r>
            <a:endParaRPr lang="es-MX" dirty="0"/>
          </a:p>
          <a:p>
            <a:r>
              <a:rPr lang="es-MX" dirty="0"/>
              <a:t>Tenemos que incorporar el siguiente Código: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CB682E-6C0D-4F49-A5AD-E3299A89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5" y="2743199"/>
            <a:ext cx="84742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20E4C-B128-4AAB-8D50-109C56A3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1"/>
            <a:ext cx="12115800" cy="6629398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FB26B7-A899-45D1-AAE7-53058441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80936"/>
            <a:ext cx="9248775" cy="60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732BF-D2C9-44A4-A70F-568A5BB3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6 Uso de un IDE (Spyder)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E48C1-91A4-4125-B411-099745A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7123"/>
            <a:ext cx="12120664" cy="5359840"/>
          </a:xfrm>
        </p:spPr>
        <p:txBody>
          <a:bodyPr/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Spyder</a:t>
            </a:r>
            <a:r>
              <a:rPr lang="es-MX" dirty="0">
                <a:solidFill>
                  <a:schemeClr val="accent1"/>
                </a:solidFill>
              </a:rPr>
              <a:t> incluye: un script para escribir códigos, una consola (</a:t>
            </a:r>
            <a:r>
              <a:rPr lang="es-MX" dirty="0" err="1">
                <a:solidFill>
                  <a:schemeClr val="accent1"/>
                </a:solidFill>
              </a:rPr>
              <a:t>shell</a:t>
            </a:r>
            <a:r>
              <a:rPr lang="es-MX" dirty="0">
                <a:solidFill>
                  <a:schemeClr val="accent1"/>
                </a:solidFill>
              </a:rPr>
              <a:t>) para ejecutar comandos, una ventana con ayudas, explorador de variables, y graficador</a:t>
            </a:r>
          </a:p>
          <a:p>
            <a:r>
              <a:rPr lang="es-MX" dirty="0"/>
              <a:t>Puede abrirse desde el navegador de Anaconda o desde la barra de tareas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CC43A-1C89-4F4C-926D-A9E67A38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38" y="2305455"/>
            <a:ext cx="5872766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47CB9-EC12-4818-9825-A5D80CD9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9650"/>
            <a:ext cx="12192000" cy="6420255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Cuando se abre Spyder por primera vez se recomienda leer el tutorial</a:t>
            </a:r>
          </a:p>
          <a:p>
            <a:r>
              <a:rPr lang="es-MX" dirty="0"/>
              <a:t>En el script, comentarios se inician con un #, de lo contrario la línea se interpreta como parte de un programa ejecutable (se corre con el run, F5, flecha verde)</a:t>
            </a:r>
          </a:p>
          <a:p>
            <a:r>
              <a:rPr lang="es-MX" dirty="0">
                <a:solidFill>
                  <a:schemeClr val="accent1"/>
                </a:solidFill>
              </a:rPr>
              <a:t>Los resultados de la corrida se observan en la consola</a:t>
            </a:r>
          </a:p>
          <a:p>
            <a:r>
              <a:rPr lang="es-MX" dirty="0"/>
              <a:t>Desde la consola también se pueden establecer comandos ejecutables, los cuales se corren de manera interactiva</a:t>
            </a:r>
          </a:p>
          <a:p>
            <a:r>
              <a:rPr lang="es-MX" dirty="0">
                <a:solidFill>
                  <a:schemeClr val="accent1"/>
                </a:solidFill>
              </a:rPr>
              <a:t>Para eliminar las variables almacenadas en la consola se usa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reset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o se hace un clic en el icono del basurero</a:t>
            </a:r>
          </a:p>
          <a:p>
            <a:r>
              <a:rPr lang="es-MX" dirty="0"/>
              <a:t>La naturaleza de la variable puede observarse en la ventana del explorador y el listado de variables se encuentra tecleando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dir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s-MX" dirty="0"/>
              <a:t>en la consola</a:t>
            </a:r>
          </a:p>
          <a:p>
            <a:r>
              <a:rPr lang="es-MX" dirty="0">
                <a:solidFill>
                  <a:schemeClr val="accent1"/>
                </a:solidFill>
              </a:rPr>
              <a:t>En el icono de preferencias puede cambiarse la configuración de la interfaz</a:t>
            </a:r>
          </a:p>
          <a:p>
            <a:r>
              <a:rPr lang="es-MX" dirty="0"/>
              <a:t>En la sección de script se hace la tabulación de forma automática</a:t>
            </a:r>
          </a:p>
          <a:p>
            <a:r>
              <a:rPr lang="es-MX" dirty="0">
                <a:solidFill>
                  <a:schemeClr val="accent1"/>
                </a:solidFill>
              </a:rPr>
              <a:t>Identifica errores de codificación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20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D84A-753B-416C-A9C4-F91F6E1C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39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7 Uso del tabulador e introspección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5ACE4-939A-4185-BF04-3E07AC4A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3933"/>
            <a:ext cx="12096750" cy="6207867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Con la tecla del </a:t>
            </a:r>
            <a:r>
              <a:rPr lang="es-MX" dirty="0" err="1">
                <a:solidFill>
                  <a:schemeClr val="accent1"/>
                </a:solidFill>
              </a:rPr>
              <a:t>Tab</a:t>
            </a:r>
            <a:r>
              <a:rPr lang="es-MX" dirty="0">
                <a:solidFill>
                  <a:schemeClr val="accent1"/>
                </a:solidFill>
              </a:rPr>
              <a:t> (flechas encontradas) del teclado es posible completar las instrucciones a insertar en una línea de script</a:t>
            </a:r>
          </a:p>
          <a:p>
            <a:r>
              <a:rPr lang="es-MX" dirty="0"/>
              <a:t>Ejemplo: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In[1]: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an_apple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= 27   </a:t>
            </a:r>
            <a:r>
              <a:rPr lang="es-MX" dirty="0"/>
              <a:t>,  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[2]: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an_example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= 42</a:t>
            </a:r>
            <a:r>
              <a:rPr lang="es-MX" dirty="0"/>
              <a:t>,   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[3]: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an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Tab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s-MX" dirty="0">
                <a:solidFill>
                  <a:schemeClr val="accent1"/>
                </a:solidFill>
              </a:rPr>
              <a:t>La consola arroja el siguiente texto: 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an_apple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   and    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an_example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(dos variables previamente definidas, y una función </a:t>
            </a:r>
            <a:r>
              <a:rPr lang="es-MX" dirty="0" err="1">
                <a:solidFill>
                  <a:schemeClr val="accent1"/>
                </a:solidFill>
              </a:rPr>
              <a:t>auto-definida</a:t>
            </a:r>
            <a:r>
              <a:rPr lang="es-MX" dirty="0">
                <a:solidFill>
                  <a:schemeClr val="accent1"/>
                </a:solidFill>
              </a:rPr>
              <a:t>: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s-MX" dirty="0"/>
              <a:t>) </a:t>
            </a:r>
          </a:p>
          <a:p>
            <a:r>
              <a:rPr lang="es-MX" dirty="0"/>
              <a:t>El tabulador también nos ayuda a identificar funciones (métodos) que se pueden aplicar a una variable.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Ejemplo: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 [3]: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b = [1, 2, 3]   </a:t>
            </a:r>
            <a:r>
              <a:rPr lang="es-MX" dirty="0"/>
              <a:t>,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 [4]: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b.&lt;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Tab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s-MX" dirty="0"/>
              <a:t>, </a:t>
            </a:r>
            <a:r>
              <a:rPr lang="es-MX" dirty="0">
                <a:solidFill>
                  <a:schemeClr val="accent1"/>
                </a:solidFill>
              </a:rPr>
              <a:t>lo que arrojaría el siguiente resultado: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b.append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b.count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b.insert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b.reverse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b.clear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b.extend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b.pop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b.sort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b.copy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b.index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6">
                    <a:lumMod val="75000"/>
                  </a:schemeClr>
                </a:solidFill>
              </a:rPr>
              <a:t>b.remove</a:t>
            </a:r>
            <a:endParaRPr lang="es-MX" b="0" i="0" u="none" strike="noStrike" baseline="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s-MX" b="0" i="0" u="none" strike="noStrike" baseline="0" dirty="0"/>
              <a:t>También se podría aplicar a los módulos de Python</a:t>
            </a:r>
          </a:p>
          <a:p>
            <a:pPr algn="l"/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In [1]: </a:t>
            </a:r>
            <a:r>
              <a:rPr lang="es-MX" b="0" i="0" u="none" strike="noStrike" baseline="0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b="0" i="0" u="none" strike="noStrike" baseline="0" dirty="0" err="1">
                <a:solidFill>
                  <a:schemeClr val="accent2">
                    <a:lumMod val="75000"/>
                  </a:schemeClr>
                </a:solidFill>
              </a:rPr>
              <a:t>datetime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MX" b="0" i="0" u="none" strike="noStrike" baseline="0" dirty="0"/>
              <a:t>,   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In [2]: </a:t>
            </a:r>
            <a:r>
              <a:rPr lang="es-MX" b="0" i="0" u="none" strike="noStrike" baseline="0" dirty="0" err="1">
                <a:solidFill>
                  <a:schemeClr val="accent2">
                    <a:lumMod val="75000"/>
                  </a:schemeClr>
                </a:solidFill>
              </a:rPr>
              <a:t>datetime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.&lt;</a:t>
            </a:r>
            <a:r>
              <a:rPr lang="es-MX" b="0" i="0" u="none" strike="noStrike" baseline="0" dirty="0" err="1">
                <a:solidFill>
                  <a:schemeClr val="accent2">
                    <a:lumMod val="75000"/>
                  </a:schemeClr>
                </a:solidFill>
              </a:rPr>
              <a:t>Tab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&gt;    </a:t>
            </a:r>
            <a:r>
              <a:rPr lang="es-MX" dirty="0"/>
              <a:t>Output: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datetime.date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datetime.datetime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MX" dirty="0"/>
              <a:t>……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Cuando a una variable, comando o función se le agrega un signo de interrogación, la consola presenta la documentación pertinente  Ejemplo: 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b? 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?  </a:t>
            </a:r>
          </a:p>
          <a:p>
            <a:pPr algn="l"/>
            <a:r>
              <a:rPr lang="es-MX" dirty="0"/>
              <a:t>Con dos interrogaciones ?? Muestra inclusive el código de una función</a:t>
            </a:r>
          </a:p>
          <a:p>
            <a:pPr marL="0" indent="0" algn="l">
              <a:buNone/>
            </a:pPr>
            <a:endParaRPr lang="en-US" b="0" i="0" u="none" strike="noStrike" baseline="0" dirty="0"/>
          </a:p>
          <a:p>
            <a:pPr algn="l"/>
            <a:endParaRPr lang="en-US" b="0" i="0" u="none" strike="noStrike" baseline="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4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38D70-36CB-4052-90C1-E04C09F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393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 Python:</a:t>
            </a:r>
            <a:r>
              <a:rPr lang="es-MX" dirty="0"/>
              <a:t> antecedentes </a:t>
            </a:r>
            <a:r>
              <a:rPr lang="en-US" dirty="0"/>
              <a:t>y </a:t>
            </a:r>
            <a:r>
              <a:rPr lang="es-MX" dirty="0"/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C639E-CE91-4527-BD92-DADF046A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3931"/>
            <a:ext cx="12192000" cy="6361889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Python es un lenguaje interpretador de programación concebido en 1989 por Guido Van Rossum, pero que en la última década se ha vuelto muy popular</a:t>
            </a:r>
          </a:p>
          <a:p>
            <a:r>
              <a:rPr lang="es-MX" dirty="0"/>
              <a:t>Este tipo de programas pueden ejecutar las instrucciones conforme son leídas, por lo que son muy convenientes para la interacción con el usuario</a:t>
            </a:r>
          </a:p>
          <a:p>
            <a:r>
              <a:rPr lang="es-MX" dirty="0">
                <a:solidFill>
                  <a:schemeClr val="accent1"/>
                </a:solidFill>
              </a:rPr>
              <a:t> Al ser un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lenguaje de ‘alto nivel’ </a:t>
            </a:r>
            <a:r>
              <a:rPr lang="es-MX" dirty="0">
                <a:solidFill>
                  <a:schemeClr val="accent1"/>
                </a:solidFill>
              </a:rPr>
              <a:t>es relativamente amigable y requiere menos tiempo de programación, aunque el tiempo de ejecución sea más lento versus Java o C++</a:t>
            </a:r>
          </a:p>
          <a:p>
            <a:r>
              <a:rPr lang="es-MX" dirty="0"/>
              <a:t>Su popularidad también se debe a que cuenta ya con basto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ecosistema de librerías </a:t>
            </a:r>
            <a:r>
              <a:rPr lang="es-MX" dirty="0"/>
              <a:t>que le brindan un gran potencial analítico</a:t>
            </a:r>
          </a:p>
          <a:p>
            <a:r>
              <a:rPr lang="es-MX" dirty="0">
                <a:solidFill>
                  <a:schemeClr val="accent1"/>
                </a:solidFill>
              </a:rPr>
              <a:t>Aunque se trata de un software de propósito general (vs Stata, Matlab, R) es muy conveniente para el análisis de datos</a:t>
            </a:r>
          </a:p>
          <a:p>
            <a:r>
              <a:rPr lang="es-MX" dirty="0"/>
              <a:t>En este curso nos centraremos en el análisis de datos estructurados, es decir datos que se encuentran organizados en un formato particular (</a:t>
            </a:r>
            <a:r>
              <a:rPr lang="es-MX" dirty="0" err="1"/>
              <a:t>e.g</a:t>
            </a:r>
            <a:r>
              <a:rPr lang="es-MX" dirty="0"/>
              <a:t>., esquema tabular)</a:t>
            </a:r>
          </a:p>
          <a:p>
            <a:r>
              <a:rPr lang="es-MX" dirty="0">
                <a:solidFill>
                  <a:schemeClr val="accent1"/>
                </a:solidFill>
              </a:rPr>
              <a:t>Esto contrasta con datos no-estructurados, como podría ser la información contenida en un archivo de columnas periodísticas</a:t>
            </a:r>
          </a:p>
          <a:p>
            <a:r>
              <a:rPr lang="es-MX" dirty="0"/>
              <a:t>Los datos estructurados permiten su análisis, visualización y modelación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5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D5B32-93FB-4CC2-B5DC-657E0CE4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1830"/>
            <a:ext cx="12192000" cy="5885133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Indicadores de la popularidad de Python:</a:t>
            </a:r>
          </a:p>
          <a:p>
            <a:r>
              <a:rPr lang="es-MX" dirty="0"/>
              <a:t>(a) Su uso en la enseñanza de programación</a:t>
            </a:r>
          </a:p>
          <a:p>
            <a:r>
              <a:rPr lang="es-MX" dirty="0">
                <a:solidFill>
                  <a:schemeClr val="accent1"/>
                </a:solidFill>
              </a:rPr>
              <a:t>(b) Tasa de adopción de Python (preguntas en </a:t>
            </a:r>
            <a:r>
              <a:rPr lang="es-MX" dirty="0" err="1">
                <a:solidFill>
                  <a:schemeClr val="accent1"/>
                </a:solidFill>
              </a:rPr>
              <a:t>Stack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Overflow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E71E6-98D5-4A5C-8E04-FEFCEF92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65" y="2126317"/>
            <a:ext cx="6001555" cy="40506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EEB284-8D01-468A-AD7C-B680387D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18"/>
            <a:ext cx="5612860" cy="41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CA6A-A800-4060-BB92-8EE06EE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405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 Ecosistema de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EE1CD-8264-4001-A19B-7920D69D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72" y="690664"/>
            <a:ext cx="11906655" cy="6245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s-MX" dirty="0">
                <a:solidFill>
                  <a:schemeClr val="accent1"/>
                </a:solidFill>
              </a:rPr>
              <a:t>Las librerías del ‘nivel bajo’ son de uso general y son empleadas en diferentes aplicaciones: manejo de datos, programación científica, machine </a:t>
            </a:r>
            <a:r>
              <a:rPr lang="es-MX" dirty="0" err="1">
                <a:solidFill>
                  <a:schemeClr val="accent1"/>
                </a:solidFill>
              </a:rPr>
              <a:t>learning</a:t>
            </a:r>
            <a:r>
              <a:rPr lang="es-MX" dirty="0">
                <a:solidFill>
                  <a:schemeClr val="accent1"/>
                </a:solidFill>
              </a:rPr>
              <a:t> (ML)</a:t>
            </a:r>
          </a:p>
          <a:p>
            <a:r>
              <a:rPr lang="es-MX" dirty="0"/>
              <a:t>Las librerías de ‘nivel alto’ permiten realizar tareas muy especializadas con muy pocos comandos</a:t>
            </a:r>
          </a:p>
          <a:p>
            <a:r>
              <a:rPr lang="es-MX" dirty="0">
                <a:solidFill>
                  <a:schemeClr val="accent1"/>
                </a:solidFill>
              </a:rPr>
              <a:t>Muchas de estas librerías son de acceso libre y están disponibles a través de distribuidoras de programas como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CCBB4C-E41D-403D-88EB-C3897FC3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56" y="758757"/>
            <a:ext cx="6254884" cy="37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A60C1-30FD-49A5-93A7-CF3A388B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1830"/>
            <a:ext cx="12110936" cy="5885133"/>
          </a:xfrm>
        </p:spPr>
        <p:txBody>
          <a:bodyPr/>
          <a:lstStyle/>
          <a:p>
            <a:r>
              <a:rPr lang="es-MX" dirty="0"/>
              <a:t>Python se ha vuelto  muy popular en el manejo de datos (Pandas) y en ML (</a:t>
            </a:r>
            <a:r>
              <a:rPr lang="es-MX" dirty="0" err="1"/>
              <a:t>scikit-learn</a:t>
            </a:r>
            <a:r>
              <a:rPr lang="es-MX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CCFC2F-DFAC-4815-8669-F3A8AC6C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5" y="1303338"/>
            <a:ext cx="6394315" cy="4873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4350B2-D253-4591-800A-E2011C43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3338"/>
            <a:ext cx="5716621" cy="46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B51C7-A482-4CEA-84B8-A97344BE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82902"/>
          </a:xfrm>
        </p:spPr>
        <p:txBody>
          <a:bodyPr>
            <a:noAutofit/>
          </a:bodyPr>
          <a:lstStyle/>
          <a:p>
            <a:r>
              <a:rPr lang="es-MX" sz="2400" b="1" dirty="0" err="1"/>
              <a:t>Numpy</a:t>
            </a:r>
            <a:r>
              <a:rPr lang="es-MX" sz="2400" dirty="0"/>
              <a:t>:  </a:t>
            </a:r>
            <a:r>
              <a:rPr lang="es-MX" sz="2400" dirty="0">
                <a:solidFill>
                  <a:schemeClr val="accent1"/>
                </a:solidFill>
              </a:rPr>
              <a:t>permite trabajar con datos numéricos y realizar operaciones matemáticas mediante arreglos vectoriales y métodos de álgebra lineal</a:t>
            </a:r>
          </a:p>
          <a:p>
            <a:r>
              <a:rPr lang="es-MX" sz="2400" dirty="0"/>
              <a:t>Los objetos de </a:t>
            </a:r>
            <a:r>
              <a:rPr lang="es-MX" sz="2400" dirty="0" err="1"/>
              <a:t>Numpy</a:t>
            </a:r>
            <a:r>
              <a:rPr lang="es-MX" sz="2400" dirty="0"/>
              <a:t> (array) son muy eficientes para almacenar  y manipular datos numéricos en comparación con otras estructuras de datos de Python</a:t>
            </a:r>
          </a:p>
          <a:p>
            <a:r>
              <a:rPr lang="es-MX" sz="2400" b="1" dirty="0"/>
              <a:t>Pandas</a:t>
            </a:r>
            <a:r>
              <a:rPr lang="es-MX" sz="2400" dirty="0"/>
              <a:t>: </a:t>
            </a:r>
            <a:r>
              <a:rPr lang="es-MX" sz="2400" dirty="0">
                <a:solidFill>
                  <a:schemeClr val="accent1"/>
                </a:solidFill>
              </a:rPr>
              <a:t>provee una estructura de ‘alto nivel’  y funciones que facilitan trabajar con datos estructurados en arreglos tabulares, su objeto básico es el </a:t>
            </a:r>
            <a:r>
              <a:rPr lang="es-MX" sz="2400" dirty="0" err="1">
                <a:solidFill>
                  <a:schemeClr val="accent1"/>
                </a:solidFill>
              </a:rPr>
              <a:t>DataFrame</a:t>
            </a:r>
            <a:endParaRPr lang="es-MX" sz="2400" dirty="0">
              <a:solidFill>
                <a:schemeClr val="accent1"/>
              </a:solidFill>
            </a:endParaRPr>
          </a:p>
          <a:p>
            <a:r>
              <a:rPr lang="es-MX" sz="2400" dirty="0"/>
              <a:t>Con este objeto es posible indexar datos, reformatearlos, reducirlos, separarlos, agregarlos, ya sea en series o en arreglos tabulares con etiquetas</a:t>
            </a:r>
          </a:p>
          <a:p>
            <a:r>
              <a:rPr lang="es-MX" sz="2400" b="1" dirty="0" err="1"/>
              <a:t>Matplotlib</a:t>
            </a:r>
            <a:r>
              <a:rPr lang="es-MX" sz="2400" dirty="0"/>
              <a:t>: </a:t>
            </a:r>
            <a:r>
              <a:rPr lang="es-MX" sz="2400" dirty="0">
                <a:solidFill>
                  <a:schemeClr val="accent1"/>
                </a:solidFill>
              </a:rPr>
              <a:t>permite realizar gráficas y otras visualizaciones bidimensionales </a:t>
            </a:r>
          </a:p>
          <a:p>
            <a:r>
              <a:rPr lang="es-MX" sz="2400" b="1" dirty="0" err="1"/>
              <a:t>IPython</a:t>
            </a:r>
            <a:r>
              <a:rPr lang="es-MX" sz="2400" dirty="0"/>
              <a:t>: mejora el potencial interactivo de Python. Aunque no proporciona herramientas analíticas adicionales, facilita el flujo de trabajo con los scripts</a:t>
            </a:r>
          </a:p>
          <a:p>
            <a:r>
              <a:rPr lang="es-MX" sz="2400" b="1" dirty="0" err="1"/>
              <a:t>Jupyter</a:t>
            </a:r>
            <a:r>
              <a:rPr lang="es-MX" sz="2400" b="1" dirty="0"/>
              <a:t>: </a:t>
            </a:r>
            <a:r>
              <a:rPr lang="es-MX" sz="2400" dirty="0">
                <a:solidFill>
                  <a:schemeClr val="accent1"/>
                </a:solidFill>
              </a:rPr>
              <a:t>también es una herramienta interactiva, pero puede operar con otros lenguajes, facilita intercambiar scripts ejecutables entre usuarios</a:t>
            </a:r>
          </a:p>
          <a:p>
            <a:r>
              <a:rPr lang="es-MX" sz="2400" b="1" dirty="0" err="1"/>
              <a:t>Scypy</a:t>
            </a:r>
            <a:r>
              <a:rPr lang="es-MX" sz="2400" dirty="0"/>
              <a:t>: colección de paquetes de gran utilidad para la programación científica (</a:t>
            </a:r>
            <a:r>
              <a:rPr lang="es-MX" sz="2400" dirty="0" err="1"/>
              <a:t>ODEs</a:t>
            </a:r>
            <a:r>
              <a:rPr lang="es-MX" sz="2400" dirty="0"/>
              <a:t>)</a:t>
            </a:r>
          </a:p>
          <a:p>
            <a:r>
              <a:rPr lang="es-MX" sz="2400" b="1" dirty="0" err="1"/>
              <a:t>Scikit-learn</a:t>
            </a:r>
            <a:r>
              <a:rPr lang="es-MX" sz="2400" dirty="0"/>
              <a:t>: </a:t>
            </a:r>
            <a:r>
              <a:rPr lang="es-MX" sz="2400" dirty="0">
                <a:solidFill>
                  <a:schemeClr val="accent1"/>
                </a:solidFill>
              </a:rPr>
              <a:t>paquetería más popular de Python para implementar rutinas predictivas  de ML</a:t>
            </a:r>
          </a:p>
          <a:p>
            <a:r>
              <a:rPr lang="es-MX" sz="2400" b="1" dirty="0" err="1"/>
              <a:t>statsmodel</a:t>
            </a:r>
            <a:r>
              <a:rPr lang="es-MX" sz="2400" dirty="0"/>
              <a:t>: paquetería estadística con métodos de la estadística clásica (frecuentista), tanto paramétrica como no-paramétrica, permite análisis inferenciales con estimadores de confianza</a:t>
            </a:r>
          </a:p>
        </p:txBody>
      </p:sp>
    </p:spTree>
    <p:extLst>
      <p:ext uri="{BB962C8B-B14F-4D97-AF65-F5344CB8AC3E}">
        <p14:creationId xmlns:p14="http://schemas.microsoft.com/office/powerpoint/2010/main" val="424761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86DA-A879-4B3F-8827-2E35D2A3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1126821" cy="97396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</a:t>
            </a:r>
            <a:r>
              <a:rPr lang="es-MX" dirty="0"/>
              <a:t>Instalación de Python y sus interfaces de ejecución mediante comandos (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shell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8EE38-0107-416C-BDB1-4F2693A4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5412"/>
            <a:ext cx="12192000" cy="5496127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Primer paso: Bajar e instalar Python con el distribuidor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  <a:r>
              <a:rPr lang="es-MX" dirty="0"/>
              <a:t> (edición individual) </a:t>
            </a:r>
            <a:r>
              <a:rPr lang="es-MX" dirty="0">
                <a:hlinkClick r:id="rId2"/>
              </a:rPr>
              <a:t>https://www.anaconda.com/products/individual</a:t>
            </a: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Versión disponible 3.9. Incluye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es-MX" dirty="0">
                <a:solidFill>
                  <a:schemeClr val="accent1"/>
                </a:solidFill>
              </a:rPr>
              <a:t> e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Spyder</a:t>
            </a:r>
            <a:r>
              <a:rPr lang="es-MX" dirty="0">
                <a:solidFill>
                  <a:schemeClr val="accent1"/>
                </a:solidFill>
              </a:rPr>
              <a:t> (IDE: Interactive </a:t>
            </a:r>
            <a:r>
              <a:rPr lang="es-MX" dirty="0" err="1">
                <a:solidFill>
                  <a:schemeClr val="accent1"/>
                </a:solidFill>
              </a:rPr>
              <a:t>Development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Environment</a:t>
            </a:r>
            <a:r>
              <a:rPr lang="es-MX" dirty="0">
                <a:solidFill>
                  <a:schemeClr val="accent1"/>
                </a:solidFill>
              </a:rPr>
              <a:t>) que integra el manejo del script (código) con el Shell (consola de comandos)</a:t>
            </a:r>
          </a:p>
          <a:p>
            <a:r>
              <a:rPr lang="es-MX" dirty="0"/>
              <a:t>Disponible para Windows, Linux y OS X de Apple</a:t>
            </a:r>
          </a:p>
          <a:p>
            <a:r>
              <a:rPr lang="es-MX" dirty="0">
                <a:solidFill>
                  <a:schemeClr val="accent1"/>
                </a:solidFill>
              </a:rPr>
              <a:t>Anaconda </a:t>
            </a:r>
            <a:r>
              <a:rPr lang="es-MX" dirty="0" err="1">
                <a:solidFill>
                  <a:schemeClr val="accent1"/>
                </a:solidFill>
              </a:rPr>
              <a:t>Navigator</a:t>
            </a:r>
            <a:r>
              <a:rPr lang="es-MX" dirty="0">
                <a:solidFill>
                  <a:schemeClr val="accent1"/>
                </a:solidFill>
              </a:rPr>
              <a:t>: consola desde donde pueden lanzarse distintas paqueterías, algunas ya están disponible en el archivo de programas al hacer la instalación</a:t>
            </a:r>
          </a:p>
          <a:p>
            <a:r>
              <a:rPr lang="es-MX" dirty="0"/>
              <a:t>Se puede acceder a la ventana –indicador- de comandos (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prompt</a:t>
            </a:r>
            <a:r>
              <a:rPr lang="es-MX" dirty="0"/>
              <a:t>), </a:t>
            </a:r>
            <a:r>
              <a:rPr lang="es-MX" dirty="0" err="1"/>
              <a:t>Jupyter</a:t>
            </a:r>
            <a:r>
              <a:rPr lang="es-MX" dirty="0"/>
              <a:t> y Spyder desde el icono de Windows en el archivo de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</a:p>
          <a:p>
            <a:r>
              <a:rPr lang="es-MX" dirty="0">
                <a:solidFill>
                  <a:schemeClr val="accent1"/>
                </a:solidFill>
              </a:rPr>
              <a:t>Si no se usa Spyder, el código puede escribirse en un archivo de texto, como el Notebook de Windows. </a:t>
            </a:r>
          </a:p>
          <a:p>
            <a:r>
              <a:rPr lang="es-MX" dirty="0"/>
              <a:t>Debe guardarse con terminación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py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/>
              <a:t>para que el procesador de Python lo reconozca</a:t>
            </a:r>
          </a:p>
          <a:p>
            <a:r>
              <a:rPr lang="es-MX" dirty="0">
                <a:solidFill>
                  <a:schemeClr val="accent1"/>
                </a:solidFill>
              </a:rPr>
              <a:t>Las librerías que vienen con Anaconda se pueden actualizar de forma muy sencilla con un comando insertado en la terminal o ventana de comandos: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conda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anaconda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A37E6-B6D8-4B1D-B2CB-C2AA3ADE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233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Navegador de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F92E5-4E80-4FAD-888C-9AC62C0B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FB97A7-3DB4-42F3-879B-FC856CBA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3213"/>
            <a:ext cx="6096000" cy="43513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C36EE5-F0AF-4A7C-B6A5-B538572F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213"/>
            <a:ext cx="6200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6B6F-5DDD-4F86-A52D-3ED73B92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25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 Consolas alternativas (</a:t>
            </a:r>
            <a:r>
              <a:rPr lang="es-MX" dirty="0" err="1"/>
              <a:t>shells</a:t>
            </a:r>
            <a:r>
              <a:rPr lang="es-MX" dirty="0"/>
              <a:t>): terminal y </a:t>
            </a:r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3E8C8-065A-4651-AF4D-771FAD84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2570"/>
            <a:ext cx="12192000" cy="62354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s-MX" dirty="0">
                <a:solidFill>
                  <a:schemeClr val="accent1"/>
                </a:solidFill>
              </a:rPr>
              <a:t>os comandos pueden correrse mediante: </a:t>
            </a:r>
            <a:r>
              <a:rPr lang="es-MX" dirty="0" err="1">
                <a:solidFill>
                  <a:schemeClr val="accent1"/>
                </a:solidFill>
              </a:rPr>
              <a:t>prompt</a:t>
            </a:r>
            <a:r>
              <a:rPr lang="es-MX" dirty="0">
                <a:solidFill>
                  <a:schemeClr val="accent1"/>
                </a:solidFill>
              </a:rPr>
              <a:t>, </a:t>
            </a:r>
            <a:r>
              <a:rPr lang="es-MX" dirty="0" err="1">
                <a:solidFill>
                  <a:schemeClr val="accent1"/>
                </a:solidFill>
              </a:rPr>
              <a:t>IPython</a:t>
            </a:r>
            <a:r>
              <a:rPr lang="es-MX" dirty="0">
                <a:solidFill>
                  <a:schemeClr val="accent1"/>
                </a:solidFill>
              </a:rPr>
              <a:t>, Notebook de </a:t>
            </a:r>
            <a:r>
              <a:rPr lang="es-MX" dirty="0" err="1">
                <a:solidFill>
                  <a:schemeClr val="accent1"/>
                </a:solidFill>
              </a:rPr>
              <a:t>Jupyter</a:t>
            </a:r>
            <a:r>
              <a:rPr lang="es-MX" dirty="0">
                <a:solidFill>
                  <a:schemeClr val="accent1"/>
                </a:solidFill>
              </a:rPr>
              <a:t>, IDE (Spyder)</a:t>
            </a: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(1) Vía ventana de comandos </a:t>
            </a:r>
            <a:r>
              <a:rPr lang="es-MX" dirty="0"/>
              <a:t>(Anaconda </a:t>
            </a:r>
            <a:r>
              <a:rPr lang="es-MX" dirty="0" err="1"/>
              <a:t>powershell</a:t>
            </a:r>
            <a:r>
              <a:rPr lang="es-MX" dirty="0"/>
              <a:t> </a:t>
            </a:r>
            <a:r>
              <a:rPr lang="es-MX" dirty="0" err="1"/>
              <a:t>prompt</a:t>
            </a:r>
            <a:r>
              <a:rPr lang="es-MX" dirty="0"/>
              <a:t>) pueden ejecutarse las instrucciones línea por línea:</a:t>
            </a:r>
          </a:p>
          <a:p>
            <a:r>
              <a:rPr lang="es-MX" dirty="0">
                <a:solidFill>
                  <a:schemeClr val="accent1"/>
                </a:solidFill>
              </a:rPr>
              <a:t>Acceder al procesador</a:t>
            </a:r>
            <a:r>
              <a:rPr lang="es-MX" dirty="0"/>
              <a:t>: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  <a:r>
              <a:rPr lang="es-MX" dirty="0"/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MX" dirty="0"/>
              <a:t>(dar regresar en cada línea)</a:t>
            </a: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  <a:r>
              <a:rPr lang="es-MX" dirty="0"/>
              <a:t>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 = 5   </a:t>
            </a:r>
            <a:r>
              <a:rPr lang="es-MX" dirty="0"/>
              <a:t>,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  <a:r>
              <a:rPr lang="es-MX" dirty="0"/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(5)  </a:t>
            </a:r>
            <a:r>
              <a:rPr lang="es-MX" dirty="0"/>
              <a:t>, regresa el valor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r>
              <a:rPr lang="es-MX" dirty="0"/>
              <a:t>Para salir de Python, poner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exit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()  , </a:t>
            </a:r>
            <a:r>
              <a:rPr lang="es-MX" dirty="0"/>
              <a:t>Para limpiar la ventana, poner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clear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(2) Vía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IPython</a:t>
            </a:r>
            <a:r>
              <a:rPr lang="es-MX" dirty="0"/>
              <a:t> </a:t>
            </a:r>
            <a:r>
              <a:rPr lang="es-MX" dirty="0">
                <a:solidFill>
                  <a:schemeClr val="accent1"/>
                </a:solidFill>
              </a:rPr>
              <a:t>puede abrirse desde el navegador de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  <a:r>
              <a:rPr lang="es-MX" dirty="0">
                <a:solidFill>
                  <a:schemeClr val="accent1"/>
                </a:solidFill>
              </a:rPr>
              <a:t> o desde la ventana de comandos escribiendo </a:t>
            </a:r>
            <a:r>
              <a:rPr lang="es-MX" dirty="0" err="1">
                <a:solidFill>
                  <a:schemeClr val="accent1"/>
                </a:solidFill>
              </a:rPr>
              <a:t>ipython</a:t>
            </a:r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Genero un archivo con el Libro de Notas de Windows y lo guardo en algún folder donde tengo scripts de Python. </a:t>
            </a:r>
          </a:p>
          <a:p>
            <a:r>
              <a:rPr lang="es-MX" dirty="0">
                <a:solidFill>
                  <a:schemeClr val="accent1"/>
                </a:solidFill>
              </a:rPr>
              <a:t>Escribo: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(‘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world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’)  </a:t>
            </a:r>
            <a:r>
              <a:rPr lang="es-MX" dirty="0">
                <a:solidFill>
                  <a:schemeClr val="accent1"/>
                </a:solidFill>
              </a:rPr>
              <a:t>y lo guardo en saludos.py</a:t>
            </a:r>
          </a:p>
          <a:p>
            <a:r>
              <a:rPr lang="es-MX" dirty="0"/>
              <a:t>Copiar la dirección del archivo en la ventana del navegador de Windows  </a:t>
            </a:r>
          </a:p>
          <a:p>
            <a:r>
              <a:rPr lang="es-MX" dirty="0">
                <a:solidFill>
                  <a:schemeClr val="accent1"/>
                </a:solidFill>
              </a:rPr>
              <a:t>Entro a </a:t>
            </a:r>
            <a:r>
              <a:rPr lang="es-MX" dirty="0" err="1">
                <a:solidFill>
                  <a:schemeClr val="accent1"/>
                </a:solidFill>
              </a:rPr>
              <a:t>Ipython</a:t>
            </a:r>
            <a:r>
              <a:rPr lang="es-MX" dirty="0">
                <a:solidFill>
                  <a:schemeClr val="accent1"/>
                </a:solidFill>
              </a:rPr>
              <a:t> y lo direcciono escribiendo</a:t>
            </a:r>
            <a:r>
              <a:rPr lang="es-MX" dirty="0"/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 [1]  </a:t>
            </a:r>
            <a:r>
              <a:rPr lang="es-MX" dirty="0">
                <a:solidFill>
                  <a:schemeClr val="accent2"/>
                </a:solidFill>
              </a:rPr>
              <a:t>cd   c:\Users\.....</a:t>
            </a:r>
          </a:p>
          <a:p>
            <a:r>
              <a:rPr lang="es-MX" dirty="0"/>
              <a:t>Checo que efectivamente el archivo ha sido ubicado:   In[2] </a:t>
            </a:r>
            <a:r>
              <a:rPr lang="es-MX" dirty="0" err="1">
                <a:solidFill>
                  <a:schemeClr val="accent2"/>
                </a:solidFill>
              </a:rPr>
              <a:t>ls</a:t>
            </a:r>
            <a:r>
              <a:rPr lang="es-MX" dirty="0">
                <a:solidFill>
                  <a:schemeClr val="accent2"/>
                </a:solidFill>
              </a:rPr>
              <a:t> *.</a:t>
            </a:r>
            <a:r>
              <a:rPr lang="es-MX" dirty="0" err="1">
                <a:solidFill>
                  <a:schemeClr val="accent2"/>
                </a:solidFill>
              </a:rPr>
              <a:t>py</a:t>
            </a:r>
            <a:r>
              <a:rPr lang="es-MX" dirty="0">
                <a:solidFill>
                  <a:schemeClr val="accent2"/>
                </a:solidFill>
              </a:rPr>
              <a:t>  </a:t>
            </a:r>
            <a:r>
              <a:rPr lang="es-MX" dirty="0"/>
              <a:t>(dar retorno)</a:t>
            </a:r>
          </a:p>
          <a:p>
            <a:r>
              <a:rPr lang="es-MX" dirty="0">
                <a:solidFill>
                  <a:schemeClr val="accent1"/>
                </a:solidFill>
              </a:rPr>
              <a:t>Corro el programa: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In[3]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run saludos.py  </a:t>
            </a:r>
            <a:r>
              <a:rPr lang="es-MX" dirty="0"/>
              <a:t>, regresa el texto: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6701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1813</Words>
  <Application>Microsoft Office PowerPoint</Application>
  <PresentationFormat>Panorámica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LiberationMono</vt:lpstr>
      <vt:lpstr>LMRoman10-Regular-Identity-H</vt:lpstr>
      <vt:lpstr>UbuntuMono-Regular</vt:lpstr>
      <vt:lpstr>Tema de Office</vt:lpstr>
      <vt:lpstr>Introducción a la Ciencia de los Datos  Lección P.1: Instalación de Python y  uso de interfaces</vt:lpstr>
      <vt:lpstr>1 Python: antecedentes y beneficios</vt:lpstr>
      <vt:lpstr>Presentación de PowerPoint</vt:lpstr>
      <vt:lpstr>2 Ecosistema de librerías</vt:lpstr>
      <vt:lpstr>Presentación de PowerPoint</vt:lpstr>
      <vt:lpstr>Presentación de PowerPoint</vt:lpstr>
      <vt:lpstr>3 Instalación de Python y sus interfaces de ejecución mediante comandos (programming shell)</vt:lpstr>
      <vt:lpstr>Navegador de Anaconda</vt:lpstr>
      <vt:lpstr>4 Consolas alternativas (shells): terminal y Jupyter</vt:lpstr>
      <vt:lpstr>Presentación de PowerPoint</vt:lpstr>
      <vt:lpstr>Presentación de PowerPoint</vt:lpstr>
      <vt:lpstr> 5 Un ejemplo de  Notebook</vt:lpstr>
      <vt:lpstr>Presentación de PowerPoint</vt:lpstr>
      <vt:lpstr>6 Uso de un IDE (Spyder)</vt:lpstr>
      <vt:lpstr>Presentación de PowerPoint</vt:lpstr>
      <vt:lpstr>7 Uso del tabulador e introspección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2.1: Instalación de Python y Uso de Notebooks e IDE</dc:title>
  <dc:creator>Gonzalo castaneda</dc:creator>
  <cp:lastModifiedBy>Gonzalo castaneda</cp:lastModifiedBy>
  <cp:revision>28</cp:revision>
  <dcterms:created xsi:type="dcterms:W3CDTF">2022-02-02T22:59:25Z</dcterms:created>
  <dcterms:modified xsi:type="dcterms:W3CDTF">2022-02-07T20:48:11Z</dcterms:modified>
</cp:coreProperties>
</file>