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2" r:id="rId14"/>
    <p:sldId id="289" r:id="rId15"/>
    <p:sldId id="290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12E29-879C-4F81-9A1B-1BA683CCE90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C865F-A7B5-4C39-8F7B-B7E5D553E4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2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865F-A7B5-4C39-8F7B-B7E5D553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8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BA503-029E-4316-98A4-832652765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8A06B0-5D11-489D-93E3-EDD71D75D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9699CB-24C3-4C4B-931B-E0F563E1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B32-6C3C-4170-9A5A-EDBCCAEC622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F85FB7-9124-42F3-AF01-77D76D4D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D7215-F1A2-4587-A973-B401D133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661F-9727-49D3-9AAB-5BE21730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F0D89D-20E3-47FF-94AA-FF8AD66A9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2FC13E-746D-4A88-92EE-95169067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B32-6C3C-4170-9A5A-EDBCCAEC622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BC24A-2A50-47A4-8E82-E7B50A51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CF23D4-936A-48BA-A8CA-85C2CB84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2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DE54B9-F4B4-4E64-B0E8-220046A73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D562AB-CE3D-4D37-96EF-6A1ECFD08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9E3B64-68C3-4F5C-97E2-5B8D8C11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B32-6C3C-4170-9A5A-EDBCCAEC622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39ADAF-4C3E-4ED6-88B7-DB70E89E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33F850-2ECC-437B-BF16-F204C361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9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C0ADB-F7CD-4A8D-8ED7-BB042C2D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C51D20-50DB-4AF9-A4EF-CFB04DBD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835CAE-2FAC-4C1B-B73B-9CC61F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B32-6C3C-4170-9A5A-EDBCCAEC622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10C33B-13C2-4C14-80C7-270EE1B7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3D661C-8A09-42A2-B22D-895383F6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0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BECF4-E1EA-42A0-B3E8-0E1DE7BF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D514AF-664A-4448-BD78-962D6EB5A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B752E-1F67-4684-B3F0-CA882330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B32-6C3C-4170-9A5A-EDBCCAEC622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25EA9E-CE3F-4C6B-AB83-6F33D9CC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119DF-118E-46DD-B988-CA2706A1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2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2D74B-3BDF-442F-AA20-650F2E27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16916-D064-4F33-8991-3271121F2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DD8691-C0B2-425C-863C-2D1564E65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BE2DA1-C75A-4AAB-8E11-30AE9C61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B32-6C3C-4170-9A5A-EDBCCAEC622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CBE20A-D27D-4107-BA55-184B8FFD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7C887C-A756-4C6E-87A4-8E3FF62C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7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3461B-8D90-4793-A30A-D30525AD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665F87-63A6-4BCB-9A24-5B3A0C11A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BBA29D-C356-475C-B762-743901A04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7BB9B3-7E8F-4152-B78E-F7C18E930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8A929E-F2E8-4698-B09F-4C0C41A2C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24C9E8-13E9-4021-8876-F2E2089A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B32-6C3C-4170-9A5A-EDBCCAEC622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A6A5DC-F738-4F50-AB69-A098C92A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391F06-372A-4C56-A376-E4E2A5FC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57D57-606A-473C-8A8E-E9E8806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6F540F-8290-45FD-85A7-4C0BA26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B32-6C3C-4170-9A5A-EDBCCAEC622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8930BF-B739-4150-9008-57CC8405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2215AA-B838-44D7-96AA-C67815C4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6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2A866E-18EE-439D-A3C6-30C03465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B32-6C3C-4170-9A5A-EDBCCAEC622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69CF6B-1D10-4D1F-91B6-E5B0A921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3CA680-88AB-44B0-A492-BAA0582B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8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50293-281D-44B0-A228-3DC28B77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3BE7EC-CDBF-4DE1-920E-2E614311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DBF884-FAEF-4E04-9035-1D26CC21B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C7BB5F-8245-44C3-B1AD-FFBB3A9C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B32-6C3C-4170-9A5A-EDBCCAEC622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82A327-5953-4AA3-A16E-02BA7B58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5CCF4C-2842-4F9A-8911-3B1343D2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74504-0231-4C31-A388-229C2827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878B0F-4C31-4D7F-B4C2-449EA4653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A08002-5DB5-4A7A-8E6F-1B54ABB5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FCBF34-7B76-41E8-8BFD-1C6121B1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B32-6C3C-4170-9A5A-EDBCCAEC622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B2632C-1B8F-4704-9338-779F5F8C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EEC35-8D74-448B-906A-321B0E87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8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BBD908-6039-4A30-8016-412517DC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7B1066-167B-40A2-867D-D3B8E78B3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379863-7733-4627-BEDB-BE1055A4E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CDB32-6C3C-4170-9A5A-EDBCCAEC622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61F0E-FCAF-4F96-BEA6-B4FABE217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7B543-5DB0-462F-A98B-BBE0B8490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48656-6337-4E54-8F08-6C23577B0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4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9423D-2280-4637-AB15-6B4BD892A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651" y="460343"/>
            <a:ext cx="9536349" cy="243677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4400" dirty="0"/>
              <a:t>Introducción a la Ciencia de los Datos</a:t>
            </a:r>
            <a:br>
              <a:rPr lang="es-ES" sz="4400" dirty="0"/>
            </a:br>
            <a:br>
              <a:rPr lang="es-ES" sz="4400" dirty="0"/>
            </a:br>
            <a:r>
              <a:rPr lang="es-ES" sz="4400" dirty="0"/>
              <a:t>Lección P.2: Elementos básicos de Python</a:t>
            </a:r>
            <a:endParaRPr lang="en-U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C31478-DD7A-49AE-A9BE-9D650C36E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2436778"/>
          </a:xfrm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por </a:t>
            </a:r>
          </a:p>
          <a:p>
            <a:r>
              <a:rPr lang="en-US" sz="3200" b="1" dirty="0"/>
              <a:t>Gonzalo Castañeda, CIDE</a:t>
            </a:r>
          </a:p>
          <a:p>
            <a:pPr algn="l"/>
            <a:endParaRPr lang="en-US" sz="1600" dirty="0"/>
          </a:p>
          <a:p>
            <a:pPr algn="l"/>
            <a:r>
              <a:rPr lang="en-US" sz="1800" b="1" dirty="0" err="1"/>
              <a:t>Basado</a:t>
            </a:r>
            <a:r>
              <a:rPr lang="en-US" sz="1800" b="1" dirty="0"/>
              <a:t> </a:t>
            </a:r>
            <a:r>
              <a:rPr lang="en-US" sz="1800" b="1" dirty="0" err="1"/>
              <a:t>en</a:t>
            </a:r>
            <a:r>
              <a:rPr lang="en-US" sz="1800" dirty="0"/>
              <a:t>: McKinney, Wes. 2018. “Python for Data Analysis. Data Wrangling with Pandas, NumPy, and </a:t>
            </a:r>
            <a:r>
              <a:rPr lang="en-US" sz="1800" dirty="0" err="1"/>
              <a:t>IPython</a:t>
            </a:r>
            <a:r>
              <a:rPr lang="en-US" sz="1800" dirty="0"/>
              <a:t>”, 2a </a:t>
            </a:r>
            <a:r>
              <a:rPr lang="en-US" sz="1800" dirty="0" err="1"/>
              <a:t>edición</a:t>
            </a:r>
            <a:r>
              <a:rPr lang="en-US" sz="1800" dirty="0"/>
              <a:t>, California USA: O’Reilly Media, Inc..</a:t>
            </a:r>
          </a:p>
          <a:p>
            <a:pPr algn="l"/>
            <a:r>
              <a:rPr lang="en-US" sz="1800" dirty="0"/>
              <a:t>Cap. 2. Section 2.3</a:t>
            </a:r>
          </a:p>
        </p:txBody>
      </p:sp>
    </p:spTree>
    <p:extLst>
      <p:ext uri="{BB962C8B-B14F-4D97-AF65-F5344CB8AC3E}">
        <p14:creationId xmlns:p14="http://schemas.microsoft.com/office/powerpoint/2010/main" val="418313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89DEB1-DC2D-4932-85B4-AE8171E17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6110"/>
            <a:ext cx="12192000" cy="63618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(*)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Python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converstirse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string: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a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5.6   ;  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s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400" b="0" i="0" u="none" strike="noStrike" baseline="0" dirty="0">
                <a:solidFill>
                  <a:srgbClr val="336666"/>
                </a:solidFill>
              </a:rPr>
              <a:t>str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a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)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  ,    Out [3] ‘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5.6’</a:t>
            </a:r>
            <a:endParaRPr lang="en-US" sz="2400" dirty="0"/>
          </a:p>
          <a:p>
            <a:r>
              <a:rPr lang="en-US" dirty="0"/>
              <a:t>Una </a:t>
            </a:r>
            <a:r>
              <a:rPr lang="en-US" dirty="0" err="1"/>
              <a:t>cadena</a:t>
            </a:r>
            <a:r>
              <a:rPr lang="en-US" dirty="0"/>
              <a:t> es una </a:t>
            </a:r>
            <a:r>
              <a:rPr lang="en-US" dirty="0" err="1"/>
              <a:t>secuencia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 por lo que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convertirse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lista</a:t>
            </a:r>
            <a:endParaRPr lang="en-US" dirty="0"/>
          </a:p>
          <a:p>
            <a:pPr algn="l"/>
            <a:r>
              <a:rPr lang="en-US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s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'python'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>
                <a:solidFill>
                  <a:srgbClr val="336666"/>
                </a:solidFill>
              </a:rPr>
              <a:t>list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)  ,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'p'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'y'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't'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'h'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'o'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'n'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[: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    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----</a:t>
            </a:r>
            <a:r>
              <a:rPr lang="en-US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UbuntuMono-Regular"/>
              </a:rPr>
              <a:t>(slicing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) se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UbuntuMono-Regular"/>
              </a:rPr>
              <a:t>seleccionan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 los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UbuntuMono-Regular"/>
              </a:rPr>
              <a:t>argumentos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 del </a:t>
            </a:r>
            <a:r>
              <a:rPr lang="en-US" dirty="0" err="1">
                <a:solidFill>
                  <a:srgbClr val="000000"/>
                </a:solidFill>
                <a:latin typeface="UbuntuMono-Regular"/>
              </a:rPr>
              <a:t>inicio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 al </a:t>
            </a:r>
            <a:r>
              <a:rPr lang="en-US" dirty="0" err="1">
                <a:solidFill>
                  <a:srgbClr val="000000"/>
                </a:solidFill>
                <a:latin typeface="UbuntuMono-Regular"/>
              </a:rPr>
              <a:t>tercer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 valor---</a:t>
            </a:r>
            <a:endParaRPr lang="en-US" b="0" i="0" u="none" strike="noStrike" baseline="0" dirty="0">
              <a:solidFill>
                <a:srgbClr val="000000"/>
              </a:solidFill>
              <a:latin typeface="UbuntuMono-Regular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n-US" sz="2400" b="0" i="0" u="none" strike="noStrike" baseline="0" dirty="0" err="1">
                <a:solidFill>
                  <a:srgbClr val="CD3300"/>
                </a:solidFill>
              </a:rPr>
              <a:t>pyt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’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concatenar</a:t>
            </a:r>
            <a:r>
              <a:rPr lang="en-US" dirty="0"/>
              <a:t> </a:t>
            </a:r>
            <a:r>
              <a:rPr lang="en-US" dirty="0" err="1"/>
              <a:t>cadenas</a:t>
            </a:r>
            <a:r>
              <a:rPr lang="en-US" dirty="0"/>
              <a:t>: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71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a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'this is the first half ‘     ;  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72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b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'and this is the second half'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73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a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+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b     ,      Out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73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'this is the first half and this is the second half'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1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6E9A9-3EBE-4EEA-A2E3-9E216614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(*)</a:t>
            </a:r>
            <a:r>
              <a:rPr lang="en-US" dirty="0"/>
              <a:t> </a:t>
            </a:r>
            <a:r>
              <a:rPr lang="en-US" dirty="0" err="1"/>
              <a:t>Formateo</a:t>
            </a:r>
            <a:r>
              <a:rPr lang="en-US" dirty="0"/>
              <a:t> de </a:t>
            </a:r>
            <a:r>
              <a:rPr lang="en-US" dirty="0" err="1"/>
              <a:t>cadenas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template </a:t>
            </a:r>
            <a:r>
              <a:rPr lang="en-US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b="0" i="0" u="none" strike="noStrike" baseline="0" dirty="0">
                <a:solidFill>
                  <a:srgbClr val="CD3300"/>
                </a:solidFill>
              </a:rPr>
              <a:t>'{0:.2f} {1:s} are worth US${2:d}'   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0" i="0" u="none" strike="noStrike" baseline="0" dirty="0">
                <a:solidFill>
                  <a:schemeClr val="accent1"/>
                </a:solidFill>
              </a:rPr>
              <a:t>{0:.2f}  primer </a:t>
            </a:r>
            <a:r>
              <a:rPr lang="en-US" b="0" i="0" u="none" strike="noStrike" baseline="0" dirty="0" err="1">
                <a:solidFill>
                  <a:schemeClr val="accent1"/>
                </a:solidFill>
              </a:rPr>
              <a:t>argumento</a:t>
            </a:r>
            <a:r>
              <a:rPr lang="en-US" b="0" i="0" u="none" strike="noStrike" baseline="0" dirty="0">
                <a:solidFill>
                  <a:schemeClr val="accent1"/>
                </a:solidFill>
              </a:rPr>
              <a:t> </a:t>
            </a:r>
            <a:r>
              <a:rPr lang="en-US" b="0" i="0" u="none" strike="noStrike" baseline="0" dirty="0" err="1">
                <a:solidFill>
                  <a:schemeClr val="accent1"/>
                </a:solidFill>
              </a:rPr>
              <a:t>como</a:t>
            </a:r>
            <a:r>
              <a:rPr lang="en-US" b="0" i="0" u="none" strike="noStrike" baseline="0" dirty="0">
                <a:solidFill>
                  <a:schemeClr val="accent1"/>
                </a:solidFill>
              </a:rPr>
              <a:t> un float con dos </a:t>
            </a:r>
            <a:r>
              <a:rPr lang="en-US" b="0" i="0" u="none" strike="noStrike" baseline="0" dirty="0" err="1">
                <a:solidFill>
                  <a:schemeClr val="accent1"/>
                </a:solidFill>
              </a:rPr>
              <a:t>decimales</a:t>
            </a:r>
            <a:endParaRPr lang="en-US" b="0" i="0" u="none" strike="noStrike" baseline="0" dirty="0">
              <a:solidFill>
                <a:schemeClr val="accent1"/>
              </a:solidFill>
            </a:endParaRPr>
          </a:p>
          <a:p>
            <a:r>
              <a:rPr lang="en-US" b="0" i="0" u="none" strike="noStrike" baseline="0" dirty="0"/>
              <a:t>{1:s}     Segundo </a:t>
            </a:r>
            <a:r>
              <a:rPr lang="en-US" b="0" i="0" u="none" strike="noStrike" baseline="0" dirty="0" err="1"/>
              <a:t>argumento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como</a:t>
            </a:r>
            <a:r>
              <a:rPr lang="en-US" b="0" i="0" u="none" strike="noStrike" baseline="0" dirty="0"/>
              <a:t> un string</a:t>
            </a:r>
          </a:p>
          <a:p>
            <a:r>
              <a:rPr lang="en-US" b="0" i="0" u="none" strike="noStrike" baseline="0" dirty="0">
                <a:solidFill>
                  <a:schemeClr val="accent1"/>
                </a:solidFill>
              </a:rPr>
              <a:t>{2:d}     </a:t>
            </a:r>
            <a:r>
              <a:rPr lang="en-US" b="0" i="0" u="none" strike="noStrike" baseline="0" dirty="0" err="1">
                <a:solidFill>
                  <a:schemeClr val="accent1"/>
                </a:solidFill>
              </a:rPr>
              <a:t>tercer</a:t>
            </a:r>
            <a:r>
              <a:rPr lang="en-US" b="0" i="0" u="none" strike="noStrike" baseline="0" dirty="0">
                <a:solidFill>
                  <a:schemeClr val="accent1"/>
                </a:solidFill>
              </a:rPr>
              <a:t> </a:t>
            </a:r>
            <a:r>
              <a:rPr lang="en-US" b="0" i="0" u="none" strike="noStrike" baseline="0" dirty="0" err="1">
                <a:solidFill>
                  <a:schemeClr val="accent1"/>
                </a:solidFill>
              </a:rPr>
              <a:t>argumento</a:t>
            </a:r>
            <a:r>
              <a:rPr lang="en-US" b="0" i="0" u="none" strike="noStrike" baseline="0" dirty="0">
                <a:solidFill>
                  <a:schemeClr val="accent1"/>
                </a:solidFill>
              </a:rPr>
              <a:t> </a:t>
            </a:r>
            <a:r>
              <a:rPr lang="en-US" b="0" i="0" u="none" strike="noStrike" baseline="0" dirty="0" err="1">
                <a:solidFill>
                  <a:schemeClr val="accent1"/>
                </a:solidFill>
              </a:rPr>
              <a:t>como</a:t>
            </a:r>
            <a:r>
              <a:rPr lang="en-US" b="0" i="0" u="none" strike="noStrike" baseline="0" dirty="0">
                <a:solidFill>
                  <a:schemeClr val="accent1"/>
                </a:solidFill>
              </a:rPr>
              <a:t> un </a:t>
            </a:r>
            <a:r>
              <a:rPr lang="en-US" b="0" i="0" u="none" strike="noStrike" baseline="0" dirty="0" err="1">
                <a:solidFill>
                  <a:schemeClr val="accent1"/>
                </a:solidFill>
              </a:rPr>
              <a:t>entero</a:t>
            </a:r>
            <a:r>
              <a:rPr lang="en-US" b="0" i="0" u="none" strike="noStrike" baseline="0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/>
              <a:t>Asi</a:t>
            </a:r>
            <a:r>
              <a:rPr lang="en-US" dirty="0"/>
              <a:t> a una variable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template</a:t>
            </a:r>
            <a:r>
              <a:rPr lang="en-US" dirty="0"/>
              <a:t> le </a:t>
            </a:r>
            <a:r>
              <a:rPr lang="en-US" dirty="0" err="1"/>
              <a:t>debo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anterior con un </a:t>
            </a:r>
            <a:r>
              <a:rPr lang="en-US" dirty="0" err="1"/>
              <a:t>método</a:t>
            </a:r>
            <a:endParaRPr lang="en-US" dirty="0"/>
          </a:p>
          <a:p>
            <a:pPr algn="l"/>
            <a:r>
              <a:rPr lang="it-IT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it-IT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it-IT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it-IT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it-IT" b="0" i="0" u="none" strike="noStrike" baseline="0" dirty="0">
                <a:solidFill>
                  <a:srgbClr val="000089"/>
                </a:solidFill>
              </a:rPr>
              <a:t>template</a:t>
            </a:r>
            <a:r>
              <a:rPr lang="it-IT" b="0" i="0" u="none" strike="noStrike" baseline="0" dirty="0">
                <a:solidFill>
                  <a:srgbClr val="555555"/>
                </a:solidFill>
              </a:rPr>
              <a:t>.</a:t>
            </a:r>
            <a:r>
              <a:rPr lang="it-IT" b="0" i="0" u="none" strike="noStrike" baseline="0" dirty="0">
                <a:solidFill>
                  <a:srgbClr val="000089"/>
                </a:solidFill>
              </a:rPr>
              <a:t>format</a:t>
            </a:r>
            <a:r>
              <a:rPr lang="it-IT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it-IT" b="0" i="0" u="none" strike="noStrike" baseline="0" dirty="0">
                <a:solidFill>
                  <a:srgbClr val="FF6600"/>
                </a:solidFill>
              </a:rPr>
              <a:t>4.5560</a:t>
            </a:r>
            <a:r>
              <a:rPr lang="it-IT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it-IT" b="0" i="0" u="none" strike="noStrike" baseline="0" dirty="0">
                <a:solidFill>
                  <a:srgbClr val="CD3300"/>
                </a:solidFill>
              </a:rPr>
              <a:t>'Argentine Pesos'</a:t>
            </a:r>
            <a:r>
              <a:rPr lang="it-IT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it-IT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it-IT" b="0" i="0" u="none" strike="noStrike" baseline="0" dirty="0">
                <a:solidFill>
                  <a:srgbClr val="000000"/>
                </a:solidFill>
              </a:rPr>
              <a:t>)</a:t>
            </a:r>
          </a:p>
          <a:p>
            <a:pPr algn="l"/>
            <a:r>
              <a:rPr lang="en-US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b="0" i="0" u="none" strike="noStrike" baseline="0" dirty="0">
                <a:solidFill>
                  <a:srgbClr val="CD3300"/>
                </a:solidFill>
              </a:rPr>
              <a:t>'4.56 Argentine Pesos are worth US$1’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(*)</a:t>
            </a:r>
            <a:r>
              <a:rPr lang="en-US" dirty="0"/>
              <a:t> </a:t>
            </a:r>
            <a:r>
              <a:rPr lang="en-US" dirty="0" err="1"/>
              <a:t>Booleanos</a:t>
            </a:r>
            <a:endParaRPr lang="en-US" dirty="0"/>
          </a:p>
          <a:p>
            <a:pPr algn="l"/>
            <a:r>
              <a:rPr lang="en-US" sz="2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en-US" sz="2600" b="0" i="0" u="none" strike="noStrike" baseline="0" dirty="0">
                <a:solidFill>
                  <a:srgbClr val="336666"/>
                </a:solidFill>
              </a:rPr>
              <a:t> </a:t>
            </a:r>
            <a:r>
              <a:rPr lang="en-US" sz="2600" b="1" i="0" u="none" strike="noStrike" baseline="0" dirty="0"/>
              <a:t>and</a:t>
            </a:r>
            <a:r>
              <a:rPr lang="en-US" sz="2600" b="1" i="0" u="none" strike="noStrike" baseline="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0" i="0" u="none" strike="noStrike" baseline="0" dirty="0">
                <a:solidFill>
                  <a:schemeClr val="accent2">
                    <a:lumMod val="75000"/>
                  </a:schemeClr>
                </a:solidFill>
              </a:rPr>
              <a:t>True   </a:t>
            </a:r>
            <a:r>
              <a:rPr lang="en-US" sz="2600" b="0" i="0" u="none" strike="noStrike" baseline="0" dirty="0">
                <a:solidFill>
                  <a:srgbClr val="336666"/>
                </a:solidFill>
              </a:rPr>
              <a:t>, 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>
                <a:solidFill>
                  <a:srgbClr val="336666"/>
                </a:solidFill>
              </a:rPr>
              <a:t>True  ;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>
                <a:solidFill>
                  <a:srgbClr val="336666"/>
                </a:solidFill>
              </a:rPr>
              <a:t>False </a:t>
            </a:r>
            <a:r>
              <a:rPr lang="en-US" sz="2600" b="1" i="0" u="none" strike="noStrike" baseline="0" dirty="0">
                <a:solidFill>
                  <a:srgbClr val="000000"/>
                </a:solidFill>
              </a:rPr>
              <a:t>or </a:t>
            </a:r>
            <a:r>
              <a:rPr lang="en-US" sz="2600" b="0" i="0" u="none" strike="noStrike" baseline="0" dirty="0">
                <a:solidFill>
                  <a:srgbClr val="336666"/>
                </a:solidFill>
              </a:rPr>
              <a:t>True    ,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>
                <a:solidFill>
                  <a:srgbClr val="336666"/>
                </a:solidFill>
              </a:rPr>
              <a:t>True</a:t>
            </a:r>
            <a:endParaRPr lang="en-US" sz="2600" dirty="0"/>
          </a:p>
          <a:p>
            <a:pPr algn="l"/>
            <a:r>
              <a:rPr lang="en-US" sz="2600" dirty="0"/>
              <a:t>Tipo de </a:t>
            </a:r>
            <a:r>
              <a:rPr lang="en-US" sz="2600" dirty="0" err="1"/>
              <a:t>objeto</a:t>
            </a:r>
            <a:r>
              <a:rPr lang="en-US" sz="2600" dirty="0"/>
              <a:t>: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s </a:t>
            </a:r>
            <a:r>
              <a:rPr lang="en-US" sz="26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600" b="0" i="0" u="none" strike="noStrike" baseline="0" dirty="0">
                <a:solidFill>
                  <a:srgbClr val="CD3300"/>
                </a:solidFill>
              </a:rPr>
              <a:t>'3.14159’  ,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 err="1">
                <a:solidFill>
                  <a:srgbClr val="000089"/>
                </a:solidFill>
              </a:rPr>
              <a:t>fval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n-US" sz="26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600" b="0" i="0" u="none" strike="noStrike" baseline="0" dirty="0">
                <a:solidFill>
                  <a:srgbClr val="336666"/>
                </a:solidFill>
              </a:rPr>
              <a:t>float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s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) ;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>
                <a:solidFill>
                  <a:srgbClr val="336666"/>
                </a:solidFill>
              </a:rPr>
              <a:t>type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600" b="0" i="0" u="none" strike="noStrike" baseline="0" dirty="0" err="1">
                <a:solidFill>
                  <a:srgbClr val="000089"/>
                </a:solidFill>
              </a:rPr>
              <a:t>fval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)   , 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>
                <a:solidFill>
                  <a:srgbClr val="336666"/>
                </a:solidFill>
              </a:rPr>
              <a:t>float</a:t>
            </a:r>
          </a:p>
          <a:p>
            <a:pPr algn="l"/>
            <a:r>
              <a:rPr lang="en-US" sz="2600" dirty="0"/>
              <a:t>Tipo </a:t>
            </a:r>
            <a:r>
              <a:rPr lang="en-US" sz="2600" dirty="0" err="1"/>
              <a:t>nulo</a:t>
            </a:r>
            <a:r>
              <a:rPr lang="en-US" sz="2600" dirty="0"/>
              <a:t> (variable </a:t>
            </a:r>
            <a:r>
              <a:rPr lang="en-US" sz="2600" dirty="0" err="1"/>
              <a:t>reservada</a:t>
            </a:r>
            <a:r>
              <a:rPr lang="en-US" sz="2600" dirty="0"/>
              <a:t>):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8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a </a:t>
            </a:r>
            <a:r>
              <a:rPr lang="en-US" sz="26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600" b="0" i="0" u="none" strike="noStrike" baseline="0" dirty="0">
                <a:solidFill>
                  <a:srgbClr val="336666"/>
                </a:solidFill>
              </a:rPr>
              <a:t>None   , 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8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a </a:t>
            </a:r>
            <a:r>
              <a:rPr lang="en-US" sz="2600" b="1" i="0" u="none" strike="noStrike" baseline="0" dirty="0">
                <a:solidFill>
                  <a:srgbClr val="000000"/>
                </a:solidFill>
              </a:rPr>
              <a:t>is </a:t>
            </a:r>
            <a:r>
              <a:rPr lang="en-US" sz="2600" b="0" i="0" u="none" strike="noStrike" baseline="0" dirty="0">
                <a:solidFill>
                  <a:srgbClr val="336666"/>
                </a:solidFill>
              </a:rPr>
              <a:t>None,  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8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>
                <a:solidFill>
                  <a:srgbClr val="336666"/>
                </a:solidFill>
              </a:rPr>
              <a:t>True</a:t>
            </a:r>
          </a:p>
          <a:p>
            <a:pPr algn="l"/>
            <a:r>
              <a:rPr lang="en-US" sz="2600" dirty="0">
                <a:solidFill>
                  <a:srgbClr val="FF0000"/>
                </a:solidFill>
              </a:rPr>
              <a:t>(*)</a:t>
            </a:r>
            <a:r>
              <a:rPr lang="en-US" sz="2600" dirty="0"/>
              <a:t> </a:t>
            </a:r>
            <a:r>
              <a:rPr lang="en-US" sz="2600" dirty="0" err="1"/>
              <a:t>Fechas</a:t>
            </a:r>
            <a:r>
              <a:rPr lang="en-US" sz="2600" dirty="0"/>
              <a:t> y </a:t>
            </a:r>
            <a:r>
              <a:rPr lang="en-US" sz="2600" dirty="0" err="1"/>
              <a:t>Tiempos</a:t>
            </a:r>
            <a:r>
              <a:rPr lang="en-US" sz="2600" dirty="0"/>
              <a:t>: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9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1" i="0" u="none" strike="noStrike" baseline="0" dirty="0">
                <a:solidFill>
                  <a:srgbClr val="00669A"/>
                </a:solidFill>
              </a:rPr>
              <a:t>from </a:t>
            </a:r>
            <a:r>
              <a:rPr lang="en-US" sz="2600" b="1" i="0" u="none" strike="noStrike" baseline="0" dirty="0">
                <a:solidFill>
                  <a:srgbClr val="00CDFF"/>
                </a:solidFill>
              </a:rPr>
              <a:t>datetime </a:t>
            </a:r>
            <a:r>
              <a:rPr lang="en-US" sz="2600" b="1" i="0" u="none" strike="noStrike" baseline="0" dirty="0">
                <a:solidFill>
                  <a:srgbClr val="00669A"/>
                </a:solidFill>
              </a:rPr>
              <a:t>import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datetime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date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time</a:t>
            </a:r>
          </a:p>
          <a:p>
            <a:pPr algn="l"/>
            <a:r>
              <a:rPr lang="de-DE" sz="2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de-DE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de-DE" sz="2600" b="0" i="0" u="none" strike="noStrike" baseline="0" dirty="0">
                <a:solidFill>
                  <a:srgbClr val="FF6600"/>
                </a:solidFill>
              </a:rPr>
              <a:t>10</a:t>
            </a:r>
            <a:r>
              <a:rPr lang="de-DE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de-DE" sz="2600" b="0" i="0" u="none" strike="noStrike" baseline="0" dirty="0">
                <a:solidFill>
                  <a:srgbClr val="000089"/>
                </a:solidFill>
              </a:rPr>
              <a:t>dt </a:t>
            </a:r>
            <a:r>
              <a:rPr lang="de-DE" sz="26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de-DE" sz="2600" b="0" i="0" u="none" strike="noStrike" baseline="0" dirty="0">
                <a:solidFill>
                  <a:srgbClr val="000089"/>
                </a:solidFill>
              </a:rPr>
              <a:t>datetime</a:t>
            </a:r>
            <a:r>
              <a:rPr lang="de-DE" sz="26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de-DE" sz="2600" b="0" i="0" u="none" strike="noStrike" baseline="0" dirty="0">
                <a:solidFill>
                  <a:srgbClr val="FF6600"/>
                </a:solidFill>
              </a:rPr>
              <a:t>2011</a:t>
            </a:r>
            <a:r>
              <a:rPr lang="de-DE" sz="2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de-DE" sz="2600" b="0" i="0" u="none" strike="noStrike" baseline="0" dirty="0">
                <a:solidFill>
                  <a:srgbClr val="FF6600"/>
                </a:solidFill>
              </a:rPr>
              <a:t>10</a:t>
            </a:r>
            <a:r>
              <a:rPr lang="de-DE" sz="2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de-DE" sz="2600" b="0" i="0" u="none" strike="noStrike" baseline="0" dirty="0">
                <a:solidFill>
                  <a:srgbClr val="FF6600"/>
                </a:solidFill>
              </a:rPr>
              <a:t>29</a:t>
            </a:r>
            <a:r>
              <a:rPr lang="de-DE" sz="2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de-DE" sz="2600" b="0" i="0" u="none" strike="noStrike" baseline="0" dirty="0">
                <a:solidFill>
                  <a:srgbClr val="FF6600"/>
                </a:solidFill>
              </a:rPr>
              <a:t>20</a:t>
            </a:r>
            <a:r>
              <a:rPr lang="de-DE" sz="2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de-DE" sz="2600" b="0" i="0" u="none" strike="noStrike" baseline="0" dirty="0">
                <a:solidFill>
                  <a:srgbClr val="FF6600"/>
                </a:solidFill>
              </a:rPr>
              <a:t>30</a:t>
            </a:r>
            <a:r>
              <a:rPr lang="de-DE" sz="2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de-DE" sz="2600" b="0" i="0" u="none" strike="noStrike" baseline="0" dirty="0">
                <a:solidFill>
                  <a:srgbClr val="FF6600"/>
                </a:solidFill>
              </a:rPr>
              <a:t>21</a:t>
            </a:r>
            <a:r>
              <a:rPr lang="de-DE" sz="2600" b="0" i="0" u="none" strike="noStrike" baseline="0" dirty="0">
                <a:solidFill>
                  <a:srgbClr val="000000"/>
                </a:solidFill>
              </a:rPr>
              <a:t>)  ,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11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 err="1">
                <a:solidFill>
                  <a:srgbClr val="000089"/>
                </a:solidFill>
              </a:rPr>
              <a:t>dt</a:t>
            </a:r>
            <a:r>
              <a:rPr lang="en-US" sz="26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n-US" sz="2600" b="0" i="0" u="none" strike="noStrike" baseline="0" dirty="0" err="1">
                <a:solidFill>
                  <a:srgbClr val="000089"/>
                </a:solidFill>
              </a:rPr>
              <a:t>day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   , Out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11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29 </a:t>
            </a:r>
          </a:p>
          <a:p>
            <a:pPr algn="l"/>
            <a:r>
              <a:rPr lang="en-US" sz="26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n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12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 err="1">
                <a:solidFill>
                  <a:srgbClr val="000089"/>
                </a:solidFill>
              </a:rPr>
              <a:t>dt</a:t>
            </a:r>
            <a:r>
              <a:rPr lang="en-US" sz="26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n-US" sz="2600" b="0" i="0" u="none" strike="noStrike" baseline="0" dirty="0" err="1">
                <a:solidFill>
                  <a:srgbClr val="000089"/>
                </a:solidFill>
              </a:rPr>
              <a:t>minute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   , Out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12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30</a:t>
            </a:r>
          </a:p>
          <a:p>
            <a:pPr algn="l"/>
            <a:r>
              <a:rPr lang="en-US" sz="2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13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 err="1">
                <a:solidFill>
                  <a:srgbClr val="000089"/>
                </a:solidFill>
              </a:rPr>
              <a:t>dt</a:t>
            </a:r>
            <a:r>
              <a:rPr lang="en-US" sz="26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n-US" sz="2600" b="0" i="0" u="none" strike="noStrike" baseline="0" dirty="0" err="1">
                <a:solidFill>
                  <a:srgbClr val="000089"/>
                </a:solidFill>
              </a:rPr>
              <a:t>date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()  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13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 err="1">
                <a:solidFill>
                  <a:srgbClr val="000089"/>
                </a:solidFill>
              </a:rPr>
              <a:t>datetime</a:t>
            </a:r>
            <a:r>
              <a:rPr lang="en-US" sz="26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n-US" sz="2600" b="0" i="0" u="none" strike="noStrike" baseline="0" dirty="0" err="1">
                <a:solidFill>
                  <a:srgbClr val="000089"/>
                </a:solidFill>
              </a:rPr>
              <a:t>date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2011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10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29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)</a:t>
            </a:r>
            <a:endParaRPr lang="en-US" sz="2600" b="0" i="0" u="none" strike="noStrike" baseline="0" dirty="0">
              <a:solidFill>
                <a:srgbClr val="FF6600"/>
              </a:solidFill>
            </a:endParaRPr>
          </a:p>
          <a:p>
            <a:pPr algn="l"/>
            <a:r>
              <a:rPr lang="en-US" sz="2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14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 err="1">
                <a:solidFill>
                  <a:srgbClr val="000089"/>
                </a:solidFill>
              </a:rPr>
              <a:t>dt</a:t>
            </a:r>
            <a:r>
              <a:rPr lang="en-US" sz="26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n-US" sz="2600" b="0" i="0" u="none" strike="noStrike" baseline="0" dirty="0" err="1">
                <a:solidFill>
                  <a:srgbClr val="000089"/>
                </a:solidFill>
              </a:rPr>
              <a:t>time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()   ,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14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 err="1">
                <a:solidFill>
                  <a:srgbClr val="000089"/>
                </a:solidFill>
              </a:rPr>
              <a:t>datetime</a:t>
            </a:r>
            <a:r>
              <a:rPr lang="en-US" sz="26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n-US" sz="2600" b="0" i="0" u="none" strike="noStrike" baseline="0" dirty="0" err="1">
                <a:solidFill>
                  <a:srgbClr val="000089"/>
                </a:solidFill>
              </a:rPr>
              <a:t>time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20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30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21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)</a:t>
            </a:r>
            <a:endParaRPr lang="en-US" sz="26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70724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765CC-3634-4BDF-8E30-B60562F8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13" y="0"/>
            <a:ext cx="10515600" cy="66148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(9)  Control del flujo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67852F-D7F2-4952-98AA-C2097CAB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39302"/>
            <a:ext cx="12192000" cy="6040878"/>
          </a:xfrm>
        </p:spPr>
        <p:txBody>
          <a:bodyPr>
            <a:normAutofit lnSpcReduction="10000"/>
          </a:bodyPr>
          <a:lstStyle/>
          <a:p>
            <a:r>
              <a:rPr lang="es-MX" sz="2200" dirty="0">
                <a:solidFill>
                  <a:schemeClr val="accent1"/>
                </a:solidFill>
              </a:rPr>
              <a:t>Python tiene un conjunto de comandos (</a:t>
            </a:r>
            <a:r>
              <a:rPr lang="es-MX" sz="2200" dirty="0" err="1">
                <a:solidFill>
                  <a:schemeClr val="accent1"/>
                </a:solidFill>
              </a:rPr>
              <a:t>keywords</a:t>
            </a:r>
            <a:r>
              <a:rPr lang="es-MX" sz="2200" dirty="0">
                <a:solidFill>
                  <a:schemeClr val="accent1"/>
                </a:solidFill>
              </a:rPr>
              <a:t>) que sirven para hacer ciclos y establecer condiciones lógicas</a:t>
            </a:r>
          </a:p>
          <a:p>
            <a:r>
              <a:rPr lang="es-MX" sz="2200" dirty="0">
                <a:solidFill>
                  <a:srgbClr val="FF0000"/>
                </a:solidFill>
              </a:rPr>
              <a:t>(*)</a:t>
            </a:r>
            <a:r>
              <a:rPr lang="es-MX" sz="2200" dirty="0"/>
              <a:t> </a:t>
            </a:r>
            <a:r>
              <a:rPr lang="es-MX" sz="2200" dirty="0" err="1"/>
              <a:t>if</a:t>
            </a:r>
            <a:r>
              <a:rPr lang="es-MX" sz="2200" dirty="0"/>
              <a:t>, </a:t>
            </a:r>
            <a:r>
              <a:rPr lang="es-MX" sz="2200" dirty="0" err="1"/>
              <a:t>elif</a:t>
            </a:r>
            <a:r>
              <a:rPr lang="es-MX" sz="2200" dirty="0"/>
              <a:t>,  </a:t>
            </a:r>
            <a:r>
              <a:rPr lang="es-MX" sz="2200" dirty="0" err="1"/>
              <a:t>else</a:t>
            </a:r>
            <a:endParaRPr lang="es-MX" sz="2200" dirty="0"/>
          </a:p>
          <a:p>
            <a:r>
              <a:rPr lang="es-MX" sz="2200" dirty="0" err="1"/>
              <a:t>If</a:t>
            </a:r>
            <a:r>
              <a:rPr lang="es-MX" sz="2200" dirty="0"/>
              <a:t>: </a:t>
            </a:r>
            <a:r>
              <a:rPr lang="es-MX" sz="2200" dirty="0">
                <a:solidFill>
                  <a:schemeClr val="accent1"/>
                </a:solidFill>
              </a:rPr>
              <a:t>checa una condición, si es verdadera activa el bloque que está a continuación</a:t>
            </a:r>
          </a:p>
          <a:p>
            <a:pPr marL="0" indent="0" algn="l">
              <a:buNone/>
            </a:pPr>
            <a:r>
              <a:rPr lang="es-MX" sz="2200" b="1" i="0" u="none" strike="noStrike" baseline="0" dirty="0" err="1">
                <a:solidFill>
                  <a:srgbClr val="00669A"/>
                </a:solidFill>
                <a:latin typeface="UbuntuMono-Bold"/>
              </a:rPr>
              <a:t>if</a:t>
            </a:r>
            <a:r>
              <a:rPr lang="es-MX" sz="2200" b="1" i="0" u="none" strike="noStrike" baseline="0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s-MX" sz="22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s-MX" sz="2200" b="0" i="0" u="none" strike="noStrike" baseline="0" dirty="0">
                <a:solidFill>
                  <a:srgbClr val="555555"/>
                </a:solidFill>
                <a:latin typeface="UbuntuMono-Regular"/>
              </a:rPr>
              <a:t>&lt; </a:t>
            </a:r>
            <a:r>
              <a:rPr lang="es-MX" sz="2200" b="0" i="0" u="none" strike="noStrike" baseline="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s-MX" sz="2200" b="0" i="0" u="none" strike="noStrike" baseline="0" dirty="0">
                <a:solidFill>
                  <a:srgbClr val="000000"/>
                </a:solidFill>
                <a:latin typeface="UbuntuMono-Regular"/>
              </a:rPr>
              <a:t>:		</a:t>
            </a:r>
            <a:r>
              <a:rPr lang="es-MX" sz="2200" dirty="0">
                <a:solidFill>
                  <a:srgbClr val="000000"/>
                </a:solidFill>
                <a:latin typeface="UbuntuMono-Regular"/>
              </a:rPr>
              <a:t>                # después de la condición se escriben dos puntos</a:t>
            </a:r>
            <a:endParaRPr lang="es-MX" sz="2200" b="0" i="0" u="none" strike="noStrike" baseline="0" dirty="0">
              <a:solidFill>
                <a:srgbClr val="000000"/>
              </a:solidFill>
              <a:latin typeface="UbuntuMono-Regular"/>
            </a:endParaRPr>
          </a:p>
          <a:p>
            <a:pPr marL="0" indent="0" algn="l">
              <a:buNone/>
            </a:pPr>
            <a:r>
              <a:rPr lang="es-MX" sz="2200" b="1" i="0" u="none" strike="noStrike" baseline="0" dirty="0">
                <a:solidFill>
                  <a:srgbClr val="00669A"/>
                </a:solidFill>
                <a:latin typeface="UbuntuMono-Bold"/>
              </a:rPr>
              <a:t>     </a:t>
            </a:r>
            <a:r>
              <a:rPr lang="es-MX" sz="2200" b="1" i="0" u="none" strike="noStrike" baseline="0" dirty="0" err="1">
                <a:solidFill>
                  <a:srgbClr val="00669A"/>
                </a:solidFill>
                <a:latin typeface="UbuntuMono-Bold"/>
              </a:rPr>
              <a:t>print</a:t>
            </a:r>
            <a:r>
              <a:rPr lang="es-MX" sz="2200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200" b="0" i="0" u="none" strike="noStrike" baseline="0" dirty="0">
                <a:solidFill>
                  <a:srgbClr val="CD3300"/>
                </a:solidFill>
                <a:latin typeface="UbuntuMono-Regular"/>
              </a:rPr>
              <a:t>‘</a:t>
            </a:r>
            <a:r>
              <a:rPr lang="es-MX" sz="2200" b="0" i="0" u="none" strike="noStrike" baseline="0" dirty="0" err="1">
                <a:solidFill>
                  <a:srgbClr val="CD3300"/>
                </a:solidFill>
                <a:latin typeface="UbuntuMono-Regular"/>
              </a:rPr>
              <a:t>It</a:t>
            </a:r>
            <a:r>
              <a:rPr lang="es-MX" sz="2200" b="0" i="0" u="none" strike="noStrike" baseline="0" dirty="0">
                <a:solidFill>
                  <a:srgbClr val="CD3300"/>
                </a:solidFill>
                <a:latin typeface="UbuntuMono-Regular"/>
              </a:rPr>
              <a:t> </a:t>
            </a:r>
            <a:r>
              <a:rPr lang="es-MX" sz="22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UbuntuMono-Regular"/>
              </a:rPr>
              <a:t>is</a:t>
            </a:r>
            <a:r>
              <a:rPr lang="es-MX" sz="22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UbuntuMono-Regular"/>
              </a:rPr>
              <a:t> negative</a:t>
            </a:r>
            <a:r>
              <a:rPr lang="en-US" sz="2200" b="0" i="0" u="none" strike="noStrike" baseline="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s-MX" sz="2200" b="0" i="0" u="none" strike="noStrike" baseline="0" dirty="0">
                <a:solidFill>
                  <a:srgbClr val="CD3300"/>
                </a:solidFill>
                <a:latin typeface="UbuntuMono-Regular"/>
              </a:rPr>
              <a:t>)	</a:t>
            </a:r>
            <a:r>
              <a:rPr lang="es-MX" sz="2200" dirty="0">
                <a:solidFill>
                  <a:schemeClr val="accent1"/>
                </a:solidFill>
                <a:latin typeface="UbuntuMono-Regular"/>
              </a:rPr>
              <a:t>  # </a:t>
            </a:r>
            <a:r>
              <a:rPr lang="es-MX" sz="2200" b="0" i="0" u="none" strike="noStrike" baseline="0" dirty="0">
                <a:solidFill>
                  <a:schemeClr val="accent1"/>
                </a:solidFill>
                <a:latin typeface="UbuntuMono-Regular"/>
              </a:rPr>
              <a:t>debe haber una </a:t>
            </a:r>
            <a:r>
              <a:rPr lang="es-MX" sz="2200" b="0" i="0" u="none" strike="noStrike" baseline="0" dirty="0" err="1">
                <a:solidFill>
                  <a:schemeClr val="accent1"/>
                </a:solidFill>
                <a:latin typeface="UbuntuMono-Regular"/>
              </a:rPr>
              <a:t>indentación</a:t>
            </a:r>
            <a:r>
              <a:rPr lang="es-MX" sz="2200" b="0" i="0" u="none" strike="noStrike" baseline="0" dirty="0">
                <a:solidFill>
                  <a:schemeClr val="accent1"/>
                </a:solidFill>
                <a:latin typeface="UbuntuMono-Regular"/>
              </a:rPr>
              <a:t> para que reconozca bloque de instrucciones</a:t>
            </a:r>
          </a:p>
          <a:p>
            <a:pPr algn="l"/>
            <a:r>
              <a:rPr lang="es-MX" sz="2200" dirty="0">
                <a:latin typeface="UbuntuMono-Regular"/>
              </a:rPr>
              <a:t>Un </a:t>
            </a:r>
            <a:r>
              <a:rPr lang="es-MX" sz="2200" dirty="0" err="1">
                <a:latin typeface="UbuntuMono-Regular"/>
              </a:rPr>
              <a:t>elif</a:t>
            </a:r>
            <a:r>
              <a:rPr lang="es-MX" sz="2200" dirty="0">
                <a:latin typeface="UbuntuMono-Regular"/>
              </a:rPr>
              <a:t> puede estar seguida por varios condicionamientos (</a:t>
            </a:r>
            <a:r>
              <a:rPr lang="es-MX" sz="2200" dirty="0" err="1">
                <a:latin typeface="UbuntuMono-Regular"/>
              </a:rPr>
              <a:t>elif</a:t>
            </a:r>
            <a:r>
              <a:rPr lang="es-MX" sz="2200" dirty="0">
                <a:latin typeface="UbuntuMono-Regular"/>
              </a:rPr>
              <a:t>)</a:t>
            </a:r>
          </a:p>
          <a:p>
            <a:pPr marL="0" indent="0" algn="l">
              <a:buNone/>
            </a:pPr>
            <a:r>
              <a:rPr lang="en-US" sz="2200" b="1" i="0" u="none" strike="noStrike" baseline="0" dirty="0">
                <a:solidFill>
                  <a:srgbClr val="00669A"/>
                </a:solidFill>
                <a:latin typeface="UbuntuMono-Bold"/>
              </a:rPr>
              <a:t>if </a:t>
            </a:r>
            <a:r>
              <a:rPr lang="en-US" sz="22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200" b="0" i="0" u="none" strike="noStrike" baseline="0" dirty="0">
                <a:solidFill>
                  <a:srgbClr val="555555"/>
                </a:solidFill>
                <a:latin typeface="UbuntuMono-Regular"/>
              </a:rPr>
              <a:t>&lt; </a:t>
            </a:r>
            <a:r>
              <a:rPr lang="en-US" sz="2200" b="0" i="0" u="none" strike="noStrike" baseline="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UbuntuMono-Regular"/>
              </a:rPr>
              <a:t>:</a:t>
            </a:r>
          </a:p>
          <a:p>
            <a:pPr marL="0" indent="0" algn="l">
              <a:buNone/>
            </a:pPr>
            <a:r>
              <a:rPr lang="en-US" sz="2200" b="1" i="0" u="none" strike="noStrike" baseline="0" dirty="0">
                <a:solidFill>
                  <a:srgbClr val="00669A"/>
                </a:solidFill>
                <a:latin typeface="UbuntuMono-Bold"/>
              </a:rPr>
              <a:t>    print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200" b="0" i="0" u="none" strike="noStrike" baseline="0" dirty="0">
                <a:solidFill>
                  <a:srgbClr val="CD3300"/>
                </a:solidFill>
                <a:latin typeface="UbuntuMono-Regular"/>
              </a:rPr>
              <a:t>'It </a:t>
            </a:r>
            <a:r>
              <a:rPr lang="en-US" sz="22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UbuntuMono-Regular"/>
              </a:rPr>
              <a:t>is negative</a:t>
            </a:r>
            <a:r>
              <a:rPr lang="en-US" sz="2200" b="0" i="0" u="none" strike="noStrike" baseline="0" dirty="0">
                <a:solidFill>
                  <a:srgbClr val="CD3300"/>
                </a:solidFill>
                <a:latin typeface="UbuntuMono-Regular"/>
              </a:rPr>
              <a:t>')</a:t>
            </a:r>
          </a:p>
          <a:p>
            <a:pPr marL="0" indent="0" algn="l">
              <a:buNone/>
            </a:pPr>
            <a:r>
              <a:rPr lang="en-US" sz="2200" b="1" i="0" u="none" strike="noStrike" baseline="0" dirty="0" err="1">
                <a:solidFill>
                  <a:srgbClr val="00669A"/>
                </a:solidFill>
                <a:latin typeface="UbuntuMono-Bold"/>
              </a:rPr>
              <a:t>elif</a:t>
            </a:r>
            <a:r>
              <a:rPr lang="en-US" sz="2200" b="1" i="0" u="none" strike="noStrike" baseline="0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22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200" b="0" i="0" u="none" strike="noStrike" baseline="0" dirty="0">
                <a:solidFill>
                  <a:srgbClr val="555555"/>
                </a:solidFill>
                <a:latin typeface="UbuntuMono-Regular"/>
              </a:rPr>
              <a:t>== </a:t>
            </a:r>
            <a:r>
              <a:rPr lang="en-US" sz="2200" b="0" i="0" u="none" strike="noStrike" baseline="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UbuntuMono-Regular"/>
              </a:rPr>
              <a:t>:</a:t>
            </a:r>
          </a:p>
          <a:p>
            <a:pPr marL="0" indent="0" algn="l">
              <a:buNone/>
            </a:pPr>
            <a:r>
              <a:rPr lang="en-US" sz="2200" b="1" i="0" u="none" strike="noStrike" baseline="0" dirty="0">
                <a:solidFill>
                  <a:srgbClr val="00669A"/>
                </a:solidFill>
                <a:latin typeface="UbuntuMono-Bold"/>
              </a:rPr>
              <a:t>    print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200" b="0" i="0" u="none" strike="noStrike" baseline="0" dirty="0">
                <a:solidFill>
                  <a:srgbClr val="CD3300"/>
                </a:solidFill>
                <a:latin typeface="UbuntuMono-Regular"/>
              </a:rPr>
              <a:t>'Equal to zero'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UbuntuMono-Regular"/>
              </a:rPr>
              <a:t>) </a:t>
            </a:r>
          </a:p>
          <a:p>
            <a:pPr marL="0" indent="0" algn="l">
              <a:buNone/>
            </a:pPr>
            <a:r>
              <a:rPr lang="en-US" sz="2200" b="1" i="0" u="none" strike="noStrike" baseline="0" dirty="0" err="1">
                <a:solidFill>
                  <a:srgbClr val="00669A"/>
                </a:solidFill>
                <a:latin typeface="UbuntuMono-Bold"/>
              </a:rPr>
              <a:t>elif</a:t>
            </a:r>
            <a:r>
              <a:rPr lang="en-US" sz="2200" b="1" i="0" u="none" strike="noStrike" baseline="0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2200" b="0" i="0" u="none" strike="noStrike" baseline="0" dirty="0">
                <a:solidFill>
                  <a:srgbClr val="FF6600"/>
                </a:solidFill>
                <a:latin typeface="UbuntuMono-Regular"/>
              </a:rPr>
              <a:t>0 </a:t>
            </a:r>
            <a:r>
              <a:rPr lang="en-US" sz="2200" b="0" i="0" u="none" strike="noStrike" baseline="0" dirty="0">
                <a:solidFill>
                  <a:srgbClr val="555555"/>
                </a:solidFill>
                <a:latin typeface="UbuntuMono-Regular"/>
              </a:rPr>
              <a:t>&lt; </a:t>
            </a:r>
            <a:r>
              <a:rPr lang="en-US" sz="22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200" b="0" i="0" u="none" strike="noStrike" baseline="0" dirty="0">
                <a:solidFill>
                  <a:srgbClr val="555555"/>
                </a:solidFill>
                <a:latin typeface="UbuntuMono-Regular"/>
              </a:rPr>
              <a:t>&lt; </a:t>
            </a:r>
            <a:r>
              <a:rPr lang="en-US" sz="2200" b="0" i="0" u="none" strike="noStrike" baseline="0" dirty="0">
                <a:solidFill>
                  <a:srgbClr val="FF6600"/>
                </a:solidFill>
                <a:latin typeface="UbuntuMono-Regular"/>
              </a:rPr>
              <a:t>5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UbuntuMono-Regular"/>
              </a:rPr>
              <a:t>:  </a:t>
            </a:r>
          </a:p>
          <a:p>
            <a:pPr marL="0" indent="0" algn="l">
              <a:buNone/>
            </a:pPr>
            <a:r>
              <a:rPr lang="en-US" sz="2200" b="1" i="0" u="none" strike="noStrike" baseline="0" dirty="0">
                <a:solidFill>
                  <a:srgbClr val="00669A"/>
                </a:solidFill>
                <a:latin typeface="UbuntuMono-Bold"/>
              </a:rPr>
              <a:t>    print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200" b="0" i="0" u="none" strike="noStrike" baseline="0" dirty="0">
                <a:solidFill>
                  <a:srgbClr val="CD3300"/>
                </a:solidFill>
                <a:latin typeface="UbuntuMono-Regular"/>
              </a:rPr>
              <a:t>'Positive but smaller than 5'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UbuntuMono-Regular"/>
              </a:rPr>
              <a:t>)  </a:t>
            </a:r>
          </a:p>
          <a:p>
            <a:pPr marL="0" indent="0" algn="l">
              <a:buNone/>
            </a:pPr>
            <a:r>
              <a:rPr lang="en-US" sz="2200" b="1" i="0" u="none" strike="noStrike" baseline="0" dirty="0">
                <a:solidFill>
                  <a:srgbClr val="00669A"/>
                </a:solidFill>
                <a:latin typeface="UbuntuMono-Bold"/>
              </a:rPr>
              <a:t>else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UbuntuMono-Regular"/>
              </a:rPr>
              <a:t>:		</a:t>
            </a:r>
            <a:r>
              <a:rPr lang="en-US" sz="2200" dirty="0">
                <a:solidFill>
                  <a:srgbClr val="000000"/>
                </a:solidFill>
                <a:latin typeface="UbuntuMono-Regular"/>
              </a:rPr>
              <a:t>             #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si no se pusiera el </a:t>
            </a:r>
            <a:r>
              <a:rPr lang="es-MX" sz="2200" b="0" i="0" u="none" strike="noStrike" baseline="0" dirty="0" err="1">
                <a:solidFill>
                  <a:srgbClr val="000000"/>
                </a:solidFill>
              </a:rPr>
              <a:t>else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 no aplican instrucciones al residual</a:t>
            </a:r>
          </a:p>
          <a:p>
            <a:pPr marL="0" indent="0" algn="l">
              <a:buNone/>
            </a:pPr>
            <a:r>
              <a:rPr lang="en-US" sz="2200" b="1" i="0" u="none" strike="noStrike" baseline="0" dirty="0">
                <a:solidFill>
                  <a:srgbClr val="00669A"/>
                </a:solidFill>
                <a:latin typeface="UbuntuMono-Bold"/>
              </a:rPr>
              <a:t>    print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200" b="0" i="0" u="none" strike="noStrike" baseline="0" dirty="0">
                <a:solidFill>
                  <a:srgbClr val="CD3300"/>
                </a:solidFill>
                <a:latin typeface="UbuntuMono-Regular"/>
              </a:rPr>
              <a:t>'Positive and larger than or equal to 5'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UbuntuMono-Regular"/>
              </a:rPr>
              <a:t>)</a:t>
            </a:r>
            <a:endParaRPr lang="es-MX" sz="22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323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7320A-823A-42E3-AC59-9D0C5AD1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766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		</a:t>
            </a:r>
            <a:r>
              <a:rPr lang="es-MX" dirty="0"/>
              <a:t>Operadores condicionales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8F977EB-189F-4806-83BB-34EBFFB9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6656"/>
            <a:ext cx="12192000" cy="5700308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Simple 					     (ii) Doble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(iii) </a:t>
            </a:r>
            <a:r>
              <a:rPr lang="en-US" dirty="0" err="1"/>
              <a:t>Compuesto</a:t>
            </a:r>
            <a:r>
              <a:rPr lang="en-US" dirty="0"/>
              <a:t> (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condicional</a:t>
            </a:r>
            <a:r>
              <a:rPr lang="en-US" dirty="0"/>
              <a:t>)	    		 (iv) </a:t>
            </a:r>
            <a:r>
              <a:rPr lang="en-US" dirty="0" err="1"/>
              <a:t>Anidado</a:t>
            </a:r>
            <a:r>
              <a:rPr lang="en-US" dirty="0"/>
              <a:t>					   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E40E91-E03A-416C-8014-559CF85D4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24" y="641926"/>
            <a:ext cx="4327599" cy="23735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B73D7AB-99DA-4944-9233-3D9F47C88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58" y="476655"/>
            <a:ext cx="4790941" cy="253882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24AF13B-67A8-4147-ABC6-02D4BE350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570051"/>
            <a:ext cx="3490609" cy="328794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F1241ED-137A-4781-B7B5-DB7029B40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227" y="3570051"/>
            <a:ext cx="6303294" cy="301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1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E1F34A-3AF5-44EB-B7A9-DF446F44B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7277" y="0"/>
            <a:ext cx="12289277" cy="6858000"/>
          </a:xfrm>
        </p:spPr>
        <p:txBody>
          <a:bodyPr>
            <a:noAutofit/>
          </a:bodyPr>
          <a:lstStyle/>
          <a:p>
            <a:r>
              <a:rPr lang="es-MX" sz="2300" dirty="0">
                <a:solidFill>
                  <a:srgbClr val="FF0000"/>
                </a:solidFill>
              </a:rPr>
              <a:t>(*)</a:t>
            </a:r>
            <a:r>
              <a:rPr lang="es-MX" sz="2300" dirty="0"/>
              <a:t> </a:t>
            </a:r>
            <a:r>
              <a:rPr lang="es-MX" sz="2300" dirty="0" err="1">
                <a:solidFill>
                  <a:schemeClr val="accent1"/>
                </a:solidFill>
              </a:rPr>
              <a:t>for</a:t>
            </a:r>
            <a:r>
              <a:rPr lang="es-MX" sz="2300" dirty="0">
                <a:solidFill>
                  <a:schemeClr val="accent1"/>
                </a:solidFill>
              </a:rPr>
              <a:t> </a:t>
            </a:r>
            <a:r>
              <a:rPr lang="es-MX" sz="2300" dirty="0" err="1">
                <a:solidFill>
                  <a:schemeClr val="accent1"/>
                </a:solidFill>
              </a:rPr>
              <a:t>loops</a:t>
            </a:r>
            <a:r>
              <a:rPr lang="es-MX" sz="2300" dirty="0">
                <a:solidFill>
                  <a:schemeClr val="accent1"/>
                </a:solidFill>
              </a:rPr>
              <a:t>: se cicla sobre una colección (lista, tuplas) o se usa un iterador, por lo que un proceso se repite varias veces</a:t>
            </a:r>
          </a:p>
          <a:p>
            <a:r>
              <a:rPr lang="es-MX" sz="2300" dirty="0"/>
              <a:t>Si en el bloque de instrucciones aparece </a:t>
            </a:r>
            <a:r>
              <a:rPr lang="es-MX" sz="2300" dirty="0">
                <a:solidFill>
                  <a:schemeClr val="accent2">
                    <a:lumMod val="75000"/>
                  </a:schemeClr>
                </a:solidFill>
              </a:rPr>
              <a:t>continue</a:t>
            </a:r>
            <a:r>
              <a:rPr lang="es-MX" sz="2300" dirty="0"/>
              <a:t>, esa iteración no aplica</a:t>
            </a:r>
          </a:p>
          <a:p>
            <a:pPr marL="0" indent="0">
              <a:buNone/>
            </a:pPr>
            <a:r>
              <a:rPr lang="it-IT" sz="2300" b="0" i="0" u="none" strike="noStrike" baseline="0" dirty="0">
                <a:solidFill>
                  <a:srgbClr val="000089"/>
                </a:solidFill>
              </a:rPr>
              <a:t>   sequence </a:t>
            </a:r>
            <a:r>
              <a:rPr lang="it-IT" sz="23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it-IT" sz="23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it-IT" sz="23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it-IT" sz="23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it-IT" sz="23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it-IT" sz="23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it-IT" sz="2300" b="0" i="0" u="none" strike="noStrike" baseline="0" dirty="0">
                <a:solidFill>
                  <a:srgbClr val="336666"/>
                </a:solidFill>
              </a:rPr>
              <a:t>None</a:t>
            </a:r>
            <a:r>
              <a:rPr lang="it-IT" sz="23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it-IT" sz="23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it-IT" sz="23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it-IT" sz="2300" b="0" i="0" u="none" strike="noStrike" baseline="0" dirty="0">
                <a:solidFill>
                  <a:srgbClr val="336666"/>
                </a:solidFill>
              </a:rPr>
              <a:t>None</a:t>
            </a:r>
            <a:r>
              <a:rPr lang="it-IT" sz="23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it-IT" sz="23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it-IT" sz="2300" b="0" i="0" u="none" strike="noStrike" baseline="0" dirty="0">
                <a:solidFill>
                  <a:srgbClr val="000000"/>
                </a:solidFill>
              </a:rPr>
              <a:t>]    # la colección es una lista</a:t>
            </a:r>
          </a:p>
          <a:p>
            <a:pPr marL="0" indent="0" algn="l">
              <a:buNone/>
            </a:pPr>
            <a:r>
              <a:rPr lang="en-US" sz="2300" b="0" i="0" u="none" strike="noStrike" baseline="0" dirty="0">
                <a:solidFill>
                  <a:srgbClr val="000089"/>
                </a:solidFill>
              </a:rPr>
              <a:t>   total </a:t>
            </a:r>
            <a:r>
              <a:rPr lang="en-US" sz="23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300" b="0" i="0" u="none" strike="noStrike" baseline="0" dirty="0">
                <a:solidFill>
                  <a:srgbClr val="FF6600"/>
                </a:solidFill>
              </a:rPr>
              <a:t>0</a:t>
            </a:r>
          </a:p>
          <a:p>
            <a:pPr marL="0" indent="0" algn="l">
              <a:buNone/>
            </a:pPr>
            <a:r>
              <a:rPr lang="en-US" sz="2300" i="0" u="none" strike="noStrike" baseline="0" dirty="0">
                <a:solidFill>
                  <a:srgbClr val="00669A"/>
                </a:solidFill>
              </a:rPr>
              <a:t>    for </a:t>
            </a:r>
            <a:r>
              <a:rPr lang="en-US" sz="2300" i="0" u="none" strike="noStrike" baseline="0" dirty="0">
                <a:solidFill>
                  <a:srgbClr val="000089"/>
                </a:solidFill>
              </a:rPr>
              <a:t>value </a:t>
            </a:r>
            <a:r>
              <a:rPr lang="en-US" sz="2300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n-US" sz="2300" i="0" u="none" strike="noStrike" baseline="0" dirty="0">
                <a:solidFill>
                  <a:srgbClr val="000089"/>
                </a:solidFill>
              </a:rPr>
              <a:t>sequence</a:t>
            </a:r>
            <a:r>
              <a:rPr lang="en-US" sz="230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marL="0" indent="0" algn="l">
              <a:buNone/>
            </a:pPr>
            <a:r>
              <a:rPr lang="en-US" sz="2300" i="0" u="none" strike="noStrike" baseline="0" dirty="0">
                <a:solidFill>
                  <a:srgbClr val="00669A"/>
                </a:solidFill>
              </a:rPr>
              <a:t>       if </a:t>
            </a:r>
            <a:r>
              <a:rPr lang="en-US" sz="2300" i="0" u="none" strike="noStrike" baseline="0" dirty="0">
                <a:solidFill>
                  <a:srgbClr val="000089"/>
                </a:solidFill>
              </a:rPr>
              <a:t>value </a:t>
            </a:r>
            <a:r>
              <a:rPr lang="en-US" sz="2300" i="0" u="none" strike="noStrike" baseline="0" dirty="0">
                <a:solidFill>
                  <a:srgbClr val="000000"/>
                </a:solidFill>
              </a:rPr>
              <a:t>is </a:t>
            </a:r>
            <a:r>
              <a:rPr lang="en-US" sz="2300" i="0" u="none" strike="noStrike" baseline="0" dirty="0">
                <a:solidFill>
                  <a:srgbClr val="336666"/>
                </a:solidFill>
              </a:rPr>
              <a:t>None</a:t>
            </a:r>
            <a:r>
              <a:rPr lang="en-US" sz="230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marL="0" indent="0" algn="l">
              <a:buNone/>
            </a:pPr>
            <a:r>
              <a:rPr lang="en-US" sz="2300" i="0" u="none" strike="noStrike" baseline="0" dirty="0">
                <a:solidFill>
                  <a:srgbClr val="00669A"/>
                </a:solidFill>
              </a:rPr>
              <a:t>          continue	</a:t>
            </a:r>
            <a:r>
              <a:rPr lang="en-US" sz="2300" b="1" i="0" u="none" strike="noStrike" baseline="0" dirty="0">
                <a:solidFill>
                  <a:srgbClr val="00669A"/>
                </a:solidFill>
              </a:rPr>
              <a:t>	</a:t>
            </a:r>
            <a:r>
              <a:rPr lang="es-MX" sz="2300" b="1" dirty="0">
                <a:solidFill>
                  <a:srgbClr val="00669A"/>
                </a:solidFill>
              </a:rPr>
              <a:t># </a:t>
            </a:r>
            <a:r>
              <a:rPr lang="es-MX" sz="2300" i="0" u="none" strike="noStrike" baseline="0" dirty="0"/>
              <a:t>en el argumento 3 y el 5 la operación no se ejecuta (no se suma)</a:t>
            </a:r>
          </a:p>
          <a:p>
            <a:pPr marL="0" indent="0" algn="l">
              <a:buNone/>
            </a:pPr>
            <a:r>
              <a:rPr lang="es-MX" sz="2300" b="0" i="0" u="none" strike="noStrike" baseline="0" dirty="0">
                <a:solidFill>
                  <a:srgbClr val="000089"/>
                </a:solidFill>
              </a:rPr>
              <a:t>       total </a:t>
            </a:r>
            <a:r>
              <a:rPr lang="es-MX" sz="2300" b="0" i="0" u="none" strike="noStrike" baseline="0" dirty="0">
                <a:solidFill>
                  <a:srgbClr val="555555"/>
                </a:solidFill>
              </a:rPr>
              <a:t>+= </a:t>
            </a:r>
            <a:r>
              <a:rPr lang="es-MX" sz="2300" b="0" i="0" u="none" strike="noStrike" baseline="0" dirty="0" err="1">
                <a:solidFill>
                  <a:srgbClr val="000089"/>
                </a:solidFill>
              </a:rPr>
              <a:t>value</a:t>
            </a:r>
            <a:r>
              <a:rPr lang="es-MX" sz="2300" dirty="0">
                <a:solidFill>
                  <a:srgbClr val="000089"/>
                </a:solidFill>
              </a:rPr>
              <a:t>          # </a:t>
            </a:r>
            <a:r>
              <a:rPr lang="es-MX" sz="2300" b="0" i="0" u="none" strike="noStrike" baseline="0" dirty="0"/>
              <a:t>equivale a total = total + </a:t>
            </a:r>
            <a:r>
              <a:rPr lang="es-MX" sz="2300" b="0" i="0" u="none" strike="noStrike" baseline="0" dirty="0" err="1"/>
              <a:t>values</a:t>
            </a:r>
            <a:endParaRPr lang="es-MX" sz="2300" dirty="0"/>
          </a:p>
          <a:p>
            <a:r>
              <a:rPr lang="es-MX" sz="2300" dirty="0"/>
              <a:t>Si se usa el comando </a:t>
            </a:r>
            <a:r>
              <a:rPr lang="es-MX" sz="2300" dirty="0">
                <a:solidFill>
                  <a:schemeClr val="accent2"/>
                </a:solidFill>
              </a:rPr>
              <a:t>break</a:t>
            </a:r>
            <a:r>
              <a:rPr lang="es-MX" sz="2300" dirty="0"/>
              <a:t> se interrumpe la iteración</a:t>
            </a:r>
          </a:p>
          <a:p>
            <a:pPr marL="0" indent="0">
              <a:buNone/>
            </a:pPr>
            <a:r>
              <a:rPr lang="es-MX" sz="2300" i="0" u="none" strike="noStrike" baseline="0" dirty="0">
                <a:solidFill>
                  <a:srgbClr val="00669A"/>
                </a:solidFill>
              </a:rPr>
              <a:t>     </a:t>
            </a:r>
            <a:r>
              <a:rPr lang="en-US" sz="2300" i="0" u="none" strike="noStrike" baseline="0" dirty="0">
                <a:solidFill>
                  <a:srgbClr val="00669A"/>
                </a:solidFill>
              </a:rPr>
              <a:t>for </a:t>
            </a:r>
            <a:r>
              <a:rPr lang="en-US" sz="2300" i="0" u="none" strike="noStrike" baseline="0" dirty="0" err="1">
                <a:solidFill>
                  <a:srgbClr val="000089"/>
                </a:solidFill>
              </a:rPr>
              <a:t>i</a:t>
            </a:r>
            <a:r>
              <a:rPr lang="en-US" sz="230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n-US" sz="2300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n-US" sz="2300" i="0" u="none" strike="noStrike" baseline="0" dirty="0">
                <a:solidFill>
                  <a:srgbClr val="336666"/>
                </a:solidFill>
              </a:rPr>
              <a:t>range</a:t>
            </a:r>
            <a:r>
              <a:rPr lang="en-US" sz="230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30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sz="2300" i="0" u="none" strike="noStrike" baseline="0" dirty="0">
                <a:solidFill>
                  <a:srgbClr val="000000"/>
                </a:solidFill>
              </a:rPr>
              <a:t>):	</a:t>
            </a:r>
            <a:r>
              <a:rPr lang="es-MX" sz="2300" dirty="0">
                <a:solidFill>
                  <a:srgbClr val="000000"/>
                </a:solidFill>
              </a:rPr>
              <a:t># </a:t>
            </a:r>
            <a:r>
              <a:rPr lang="es-MX" sz="2300" i="0" u="none" strike="noStrike" baseline="0" dirty="0">
                <a:solidFill>
                  <a:srgbClr val="000000"/>
                </a:solidFill>
              </a:rPr>
              <a:t>el iterador considera valores hasta antes de 4 empezando por 0-</a:t>
            </a:r>
          </a:p>
          <a:p>
            <a:pPr algn="l"/>
            <a:r>
              <a:rPr lang="es-MX" sz="2300" dirty="0">
                <a:solidFill>
                  <a:srgbClr val="555555"/>
                </a:solidFill>
              </a:rPr>
              <a:t>         </a:t>
            </a:r>
            <a:r>
              <a:rPr lang="es-MX" sz="2300" i="0" u="none" strike="noStrike" baseline="0" dirty="0" err="1">
                <a:solidFill>
                  <a:srgbClr val="00669A"/>
                </a:solidFill>
              </a:rPr>
              <a:t>for</a:t>
            </a:r>
            <a:r>
              <a:rPr lang="es-MX" sz="2300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2300" i="0" u="none" strike="noStrike" baseline="0" dirty="0">
                <a:solidFill>
                  <a:srgbClr val="000089"/>
                </a:solidFill>
              </a:rPr>
              <a:t>j </a:t>
            </a:r>
            <a:r>
              <a:rPr lang="es-MX" sz="2300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s-MX" sz="2300" i="0" u="none" strike="noStrike" baseline="0" dirty="0" err="1">
                <a:solidFill>
                  <a:srgbClr val="336666"/>
                </a:solidFill>
              </a:rPr>
              <a:t>range</a:t>
            </a:r>
            <a:r>
              <a:rPr lang="es-MX" sz="230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30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sz="2300" i="0" u="none" strike="noStrike" baseline="0" dirty="0">
                <a:solidFill>
                  <a:srgbClr val="000000"/>
                </a:solidFill>
              </a:rPr>
              <a:t>):    # Ojo:  </a:t>
            </a:r>
            <a:r>
              <a:rPr lang="en-US" sz="2300" b="0" i="0" u="none" strike="noStrike" baseline="0" dirty="0">
                <a:solidFill>
                  <a:srgbClr val="000089"/>
                </a:solidFill>
                <a:latin typeface="UbuntuMono-Regular"/>
              </a:rPr>
              <a:t>In 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sz="2300" b="0" i="0" u="none" strike="noStrike" baseline="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UbuntuMono-Regular"/>
              </a:rPr>
              <a:t>]: </a:t>
            </a:r>
            <a:r>
              <a:rPr lang="en-US" sz="2300" b="0" i="0" u="none" strike="noStrike" baseline="0" dirty="0">
                <a:solidFill>
                  <a:srgbClr val="336666"/>
                </a:solidFill>
                <a:latin typeface="UbuntuMono-Regular"/>
              </a:rPr>
              <a:t>list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300" b="0" i="0" u="none" strike="noStrike" baseline="0" dirty="0">
                <a:solidFill>
                  <a:srgbClr val="336666"/>
                </a:solidFill>
                <a:latin typeface="UbuntuMono-Regular"/>
              </a:rPr>
              <a:t>range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300" b="0" i="0" u="none" strike="noStrike" baseline="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300" b="0" i="0" u="none" strike="noStrike" baseline="0" dirty="0">
                <a:solidFill>
                  <a:srgbClr val="FF6600"/>
                </a:solidFill>
                <a:latin typeface="UbuntuMono-Regular"/>
              </a:rPr>
              <a:t>20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300" b="0" i="0" u="none" strike="noStrike" baseline="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UbuntuMono-Regular"/>
              </a:rPr>
              <a:t>)), </a:t>
            </a:r>
            <a:r>
              <a:rPr lang="en-US" sz="2300" b="0" i="0" u="none" strike="noStrike" baseline="0" dirty="0">
                <a:solidFill>
                  <a:srgbClr val="000089"/>
                </a:solidFill>
                <a:latin typeface="UbuntuMono-Regular"/>
              </a:rPr>
              <a:t>Out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sz="2300" b="0" i="0" u="none" strike="noStrike" baseline="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UbuntuMono-Regular"/>
              </a:rPr>
              <a:t>]: [</a:t>
            </a:r>
            <a:r>
              <a:rPr lang="en-US" sz="2300" b="0" i="0" u="none" strike="noStrike" baseline="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300" b="0" i="0" u="none" strike="noStrike" baseline="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300" b="0" i="0" u="none" strike="noStrike" baseline="0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300" b="0" i="0" u="none" strike="noStrike" baseline="0" dirty="0">
                <a:solidFill>
                  <a:srgbClr val="FF6600"/>
                </a:solidFill>
                <a:latin typeface="UbuntuMono-Regular"/>
              </a:rPr>
              <a:t>6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300" b="0" i="0" u="none" strike="noStrike" baseline="0" dirty="0">
                <a:solidFill>
                  <a:srgbClr val="FF6600"/>
                </a:solidFill>
                <a:latin typeface="UbuntuMono-Regular"/>
              </a:rPr>
              <a:t>8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300" b="0" i="0" u="none" strike="noStrike" baseline="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300" b="0" i="0" u="none" strike="noStrike" baseline="0" dirty="0">
                <a:solidFill>
                  <a:srgbClr val="FF6600"/>
                </a:solidFill>
                <a:latin typeface="UbuntuMono-Regular"/>
              </a:rPr>
              <a:t>12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300" b="0" i="0" u="none" strike="noStrike" baseline="0" dirty="0">
                <a:solidFill>
                  <a:srgbClr val="FF6600"/>
                </a:solidFill>
                <a:latin typeface="UbuntuMono-Regular"/>
              </a:rPr>
              <a:t>14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300" b="0" i="0" u="none" strike="noStrike" baseline="0" dirty="0">
                <a:solidFill>
                  <a:srgbClr val="FF6600"/>
                </a:solidFill>
                <a:latin typeface="UbuntuMono-Regular"/>
              </a:rPr>
              <a:t>16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300" b="0" i="0" u="none" strike="noStrike" baseline="0" dirty="0">
                <a:solidFill>
                  <a:srgbClr val="FF6600"/>
                </a:solidFill>
                <a:latin typeface="UbuntuMono-Regular"/>
              </a:rPr>
              <a:t>18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UbuntuMono-Regular"/>
              </a:rPr>
              <a:t>]</a:t>
            </a:r>
            <a:endParaRPr lang="es-MX" sz="230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s-MX" sz="2300" dirty="0">
                <a:solidFill>
                  <a:srgbClr val="555555"/>
                </a:solidFill>
              </a:rPr>
              <a:t>            </a:t>
            </a:r>
            <a:r>
              <a:rPr lang="es-MX" sz="2300" i="0" u="none" strike="noStrike" baseline="0" dirty="0" err="1">
                <a:solidFill>
                  <a:srgbClr val="00669A"/>
                </a:solidFill>
              </a:rPr>
              <a:t>if</a:t>
            </a:r>
            <a:r>
              <a:rPr lang="es-MX" sz="2300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2300" i="0" u="none" strike="noStrike" baseline="0" dirty="0">
                <a:solidFill>
                  <a:srgbClr val="000089"/>
                </a:solidFill>
              </a:rPr>
              <a:t>j </a:t>
            </a:r>
            <a:r>
              <a:rPr lang="es-MX" sz="2300" i="0" u="none" strike="noStrike" baseline="0" dirty="0">
                <a:solidFill>
                  <a:srgbClr val="555555"/>
                </a:solidFill>
              </a:rPr>
              <a:t>&gt; </a:t>
            </a:r>
            <a:r>
              <a:rPr lang="es-MX" sz="2300" i="0" u="none" strike="noStrike" baseline="0" dirty="0">
                <a:solidFill>
                  <a:srgbClr val="000089"/>
                </a:solidFill>
              </a:rPr>
              <a:t>i</a:t>
            </a:r>
            <a:r>
              <a:rPr lang="es-MX" sz="2300" i="0" u="none" strike="noStrike" baseline="0" dirty="0">
                <a:solidFill>
                  <a:srgbClr val="000000"/>
                </a:solidFill>
              </a:rPr>
              <a:t>:	                  # Ojo </a:t>
            </a:r>
            <a:r>
              <a:rPr lang="en-US" sz="23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3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3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3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300" b="0" i="0" u="none" strike="noStrike" baseline="0" dirty="0">
                <a:solidFill>
                  <a:srgbClr val="336666"/>
                </a:solidFill>
              </a:rPr>
              <a:t>list</a:t>
            </a:r>
            <a:r>
              <a:rPr lang="en-US" sz="23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300" b="0" i="0" u="none" strike="noStrike" baseline="0" dirty="0">
                <a:solidFill>
                  <a:srgbClr val="336666"/>
                </a:solidFill>
              </a:rPr>
              <a:t>range</a:t>
            </a:r>
            <a:r>
              <a:rPr lang="en-US" sz="23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3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sz="23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300" b="0" i="0" u="none" strike="noStrike" baseline="0" dirty="0">
                <a:solidFill>
                  <a:srgbClr val="FF6600"/>
                </a:solidFill>
              </a:rPr>
              <a:t>0</a:t>
            </a:r>
            <a:r>
              <a:rPr lang="en-US" sz="23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300" b="0" i="0" u="none" strike="noStrike" baseline="0" dirty="0">
                <a:solidFill>
                  <a:srgbClr val="555555"/>
                </a:solidFill>
              </a:rPr>
              <a:t>-</a:t>
            </a:r>
            <a:r>
              <a:rPr lang="en-US" sz="23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300" b="0" i="0" u="none" strike="noStrike" baseline="0" dirty="0">
                <a:solidFill>
                  <a:srgbClr val="000000"/>
                </a:solidFill>
              </a:rPr>
              <a:t>))   ,     </a:t>
            </a:r>
            <a:r>
              <a:rPr lang="en-US" sz="2300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sz="23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300" b="0" i="0" u="none" strike="noStrike" baseline="0" dirty="0">
                <a:solidFill>
                  <a:srgbClr val="FF6600"/>
                </a:solidFill>
              </a:rPr>
              <a:t>125</a:t>
            </a:r>
            <a:r>
              <a:rPr lang="en-US" sz="23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n-US" sz="23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sz="23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3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sz="23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3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sz="23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3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3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3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300" b="0" i="0" u="none" strike="noStrike" baseline="0" dirty="0">
                <a:solidFill>
                  <a:srgbClr val="000000"/>
                </a:solidFill>
              </a:rPr>
              <a:t>]</a:t>
            </a:r>
            <a:endParaRPr lang="es-MX" sz="2300" i="0" u="none" strike="noStrike" baseline="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s-MX" sz="2300" dirty="0">
                <a:solidFill>
                  <a:srgbClr val="555555"/>
                </a:solidFill>
              </a:rPr>
              <a:t>               </a:t>
            </a:r>
            <a:r>
              <a:rPr lang="es-MX" sz="2300" i="0" u="none" strike="noStrike" baseline="0" dirty="0">
                <a:solidFill>
                  <a:srgbClr val="00669A"/>
                </a:solidFill>
              </a:rPr>
              <a:t>break		# para valores del índice j mayor que el </a:t>
            </a:r>
            <a:r>
              <a:rPr lang="es-MX" sz="2300" dirty="0">
                <a:solidFill>
                  <a:srgbClr val="00669A"/>
                </a:solidFill>
              </a:rPr>
              <a:t>í</a:t>
            </a:r>
            <a:r>
              <a:rPr lang="es-MX" sz="2300" i="0" u="none" strike="noStrike" baseline="0" dirty="0">
                <a:solidFill>
                  <a:srgbClr val="00669A"/>
                </a:solidFill>
              </a:rPr>
              <a:t>ndice I corta el ciclo interno</a:t>
            </a:r>
          </a:p>
          <a:p>
            <a:pPr marL="0" indent="0" algn="l">
              <a:buNone/>
            </a:pPr>
            <a:r>
              <a:rPr lang="en-US" sz="2300" dirty="0">
                <a:solidFill>
                  <a:srgbClr val="555555"/>
                </a:solidFill>
              </a:rPr>
              <a:t>            </a:t>
            </a:r>
            <a:r>
              <a:rPr lang="en-US" sz="2300" i="0" u="none" strike="noStrike" baseline="0" dirty="0">
                <a:solidFill>
                  <a:srgbClr val="00669A"/>
                </a:solidFill>
              </a:rPr>
              <a:t>print</a:t>
            </a:r>
            <a:r>
              <a:rPr lang="en-US" sz="2300" i="0" u="none" strike="noStrike" baseline="0" dirty="0">
                <a:solidFill>
                  <a:srgbClr val="000000"/>
                </a:solidFill>
              </a:rPr>
              <a:t>((</a:t>
            </a:r>
            <a:r>
              <a:rPr lang="en-US" sz="2300" i="0" u="none" strike="noStrike" baseline="0" dirty="0" err="1">
                <a:solidFill>
                  <a:srgbClr val="000089"/>
                </a:solidFill>
              </a:rPr>
              <a:t>i</a:t>
            </a:r>
            <a:r>
              <a:rPr lang="en-US" sz="230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300" i="0" u="none" strike="noStrike" baseline="0" dirty="0">
                <a:solidFill>
                  <a:srgbClr val="000089"/>
                </a:solidFill>
              </a:rPr>
              <a:t>j</a:t>
            </a:r>
            <a:r>
              <a:rPr lang="en-US" sz="2300" i="0" u="none" strike="noStrike" baseline="0" dirty="0">
                <a:solidFill>
                  <a:srgbClr val="000000"/>
                </a:solidFill>
              </a:rPr>
              <a:t>))</a:t>
            </a:r>
          </a:p>
          <a:p>
            <a:pPr marL="0" indent="0" algn="l">
              <a:buNone/>
            </a:pPr>
            <a:r>
              <a:rPr lang="en-US" sz="2300" b="0" i="0" u="none" strike="noStrike" baseline="0" dirty="0">
                <a:solidFill>
                  <a:schemeClr val="accent2"/>
                </a:solidFill>
              </a:rPr>
              <a:t>     (0, </a:t>
            </a:r>
            <a:r>
              <a:rPr lang="en-US" sz="2300" dirty="0">
                <a:solidFill>
                  <a:schemeClr val="accent2"/>
                </a:solidFill>
              </a:rPr>
              <a:t>0</a:t>
            </a:r>
            <a:r>
              <a:rPr lang="en-US" sz="2300" b="0" i="0" u="none" strike="noStrike" baseline="0" dirty="0">
                <a:solidFill>
                  <a:schemeClr val="accent2"/>
                </a:solidFill>
              </a:rPr>
              <a:t>)</a:t>
            </a:r>
            <a:r>
              <a:rPr lang="en-US" sz="2300" dirty="0">
                <a:solidFill>
                  <a:schemeClr val="accent2"/>
                </a:solidFill>
              </a:rPr>
              <a:t> , </a:t>
            </a:r>
            <a:r>
              <a:rPr lang="en-US" sz="2300" b="0" i="0" u="none" strike="noStrike" baseline="0" dirty="0">
                <a:solidFill>
                  <a:schemeClr val="accent2"/>
                </a:solidFill>
              </a:rPr>
              <a:t>(1, </a:t>
            </a:r>
            <a:r>
              <a:rPr lang="en-US" sz="2300" dirty="0">
                <a:solidFill>
                  <a:schemeClr val="accent2"/>
                </a:solidFill>
              </a:rPr>
              <a:t>0</a:t>
            </a:r>
            <a:r>
              <a:rPr lang="en-US" sz="2300" b="0" i="0" u="none" strike="noStrike" baseline="0" dirty="0">
                <a:solidFill>
                  <a:schemeClr val="accent2"/>
                </a:solidFill>
              </a:rPr>
              <a:t>), </a:t>
            </a:r>
            <a:r>
              <a:rPr lang="en-US" sz="2300" dirty="0">
                <a:solidFill>
                  <a:schemeClr val="accent2"/>
                </a:solidFill>
              </a:rPr>
              <a:t>(1, 1),  </a:t>
            </a:r>
            <a:r>
              <a:rPr lang="en-US" sz="2300" b="0" i="0" u="none" strike="noStrike" baseline="0" dirty="0">
                <a:solidFill>
                  <a:schemeClr val="accent2"/>
                </a:solidFill>
              </a:rPr>
              <a:t>(2, </a:t>
            </a:r>
            <a:r>
              <a:rPr lang="en-US" sz="2300" dirty="0">
                <a:solidFill>
                  <a:schemeClr val="accent2"/>
                </a:solidFill>
              </a:rPr>
              <a:t>0</a:t>
            </a:r>
            <a:r>
              <a:rPr lang="en-US" sz="2300" b="0" i="0" u="none" strike="noStrike" baseline="0" dirty="0">
                <a:solidFill>
                  <a:schemeClr val="accent2"/>
                </a:solidFill>
              </a:rPr>
              <a:t>), (2, 1)…….(3, 2), (3, 3)</a:t>
            </a:r>
          </a:p>
        </p:txBody>
      </p:sp>
    </p:spTree>
    <p:extLst>
      <p:ext uri="{BB962C8B-B14F-4D97-AF65-F5344CB8AC3E}">
        <p14:creationId xmlns:p14="http://schemas.microsoft.com/office/powerpoint/2010/main" val="1015070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3C7DF0-E352-4F80-83C5-20AD86C4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186"/>
            <a:ext cx="12192000" cy="62159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(*)</a:t>
            </a:r>
            <a:r>
              <a:rPr lang="en-US" dirty="0"/>
              <a:t> </a:t>
            </a:r>
            <a:r>
              <a:rPr lang="es-MX" dirty="0" err="1">
                <a:solidFill>
                  <a:schemeClr val="accent1"/>
                </a:solidFill>
              </a:rPr>
              <a:t>while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 err="1">
                <a:solidFill>
                  <a:schemeClr val="accent1"/>
                </a:solidFill>
              </a:rPr>
              <a:t>loops</a:t>
            </a:r>
            <a:r>
              <a:rPr lang="es-MX" dirty="0">
                <a:solidFill>
                  <a:schemeClr val="accent1"/>
                </a:solidFill>
              </a:rPr>
              <a:t>: especifica una condición y un bloque de instrucciones, éstas se ejecutan en la medida en que la condición se cumpla (verdadera)</a:t>
            </a:r>
          </a:p>
          <a:p>
            <a:r>
              <a:rPr lang="en-US" dirty="0"/>
              <a:t> El </a:t>
            </a:r>
            <a:r>
              <a:rPr lang="en-US" dirty="0" err="1"/>
              <a:t>ciclo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interrumpirse</a:t>
            </a:r>
            <a:r>
              <a:rPr lang="en-US" dirty="0"/>
              <a:t> con un </a:t>
            </a:r>
            <a:r>
              <a:rPr lang="en-US" dirty="0">
                <a:solidFill>
                  <a:schemeClr val="accent1"/>
                </a:solidFill>
              </a:rPr>
              <a:t>break</a:t>
            </a:r>
          </a:p>
          <a:p>
            <a:pPr marL="0" indent="0" algn="l">
              <a:buNone/>
            </a:pPr>
            <a:r>
              <a:rPr lang="en-US" sz="2800" i="0" u="none" strike="noStrike" baseline="0" dirty="0">
                <a:solidFill>
                  <a:srgbClr val="000089"/>
                </a:solidFill>
              </a:rPr>
              <a:t> x </a:t>
            </a:r>
            <a:r>
              <a:rPr lang="en-US" sz="280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800" i="0" u="none" strike="noStrike" baseline="0" dirty="0">
                <a:solidFill>
                  <a:srgbClr val="FF6600"/>
                </a:solidFill>
              </a:rPr>
              <a:t>256</a:t>
            </a:r>
          </a:p>
          <a:p>
            <a:pPr marL="0" indent="0" algn="l">
              <a:buNone/>
            </a:pPr>
            <a:r>
              <a:rPr lang="en-US" sz="2800" i="0" u="none" strike="noStrike" baseline="0" dirty="0">
                <a:solidFill>
                  <a:srgbClr val="000089"/>
                </a:solidFill>
              </a:rPr>
              <a:t> total </a:t>
            </a:r>
            <a:r>
              <a:rPr lang="en-US" sz="280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800" i="0" u="none" strike="noStrike" baseline="0" dirty="0">
                <a:solidFill>
                  <a:srgbClr val="FF6600"/>
                </a:solidFill>
              </a:rPr>
              <a:t>0</a:t>
            </a:r>
          </a:p>
          <a:p>
            <a:pPr marL="0" indent="0" algn="l">
              <a:buNone/>
            </a:pPr>
            <a:r>
              <a:rPr lang="en-US" sz="2800" i="0" u="none" strike="noStrike" baseline="0" dirty="0">
                <a:solidFill>
                  <a:srgbClr val="00669A"/>
                </a:solidFill>
              </a:rPr>
              <a:t>    while </a:t>
            </a:r>
            <a:r>
              <a:rPr lang="en-US" sz="2800" i="0" u="none" strike="noStrike" baseline="0" dirty="0">
                <a:solidFill>
                  <a:srgbClr val="000089"/>
                </a:solidFill>
              </a:rPr>
              <a:t>x </a:t>
            </a:r>
            <a:r>
              <a:rPr lang="en-US" sz="2800" i="0" u="none" strike="noStrike" baseline="0" dirty="0">
                <a:solidFill>
                  <a:srgbClr val="555555"/>
                </a:solidFill>
              </a:rPr>
              <a:t>&gt; </a:t>
            </a:r>
            <a:r>
              <a:rPr lang="en-US" sz="2800" i="0" u="none" strike="noStrike" baseline="0" dirty="0">
                <a:solidFill>
                  <a:srgbClr val="FF6600"/>
                </a:solidFill>
              </a:rPr>
              <a:t>0</a:t>
            </a:r>
            <a:r>
              <a:rPr lang="en-US" sz="280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marL="0" indent="0" algn="l">
              <a:buNone/>
            </a:pPr>
            <a:r>
              <a:rPr lang="en-US" sz="2800" i="0" u="none" strike="noStrike" baseline="0" dirty="0">
                <a:solidFill>
                  <a:srgbClr val="00669A"/>
                </a:solidFill>
              </a:rPr>
              <a:t>        if </a:t>
            </a:r>
            <a:r>
              <a:rPr lang="en-US" sz="2800" i="0" u="none" strike="noStrike" baseline="0" dirty="0">
                <a:solidFill>
                  <a:srgbClr val="000089"/>
                </a:solidFill>
              </a:rPr>
              <a:t>total </a:t>
            </a:r>
            <a:r>
              <a:rPr lang="en-US" sz="2800" i="0" u="none" strike="noStrike" baseline="0" dirty="0">
                <a:solidFill>
                  <a:srgbClr val="555555"/>
                </a:solidFill>
              </a:rPr>
              <a:t>&gt; </a:t>
            </a:r>
            <a:r>
              <a:rPr lang="en-US" sz="2800" i="0" u="none" strike="noStrike" baseline="0" dirty="0">
                <a:solidFill>
                  <a:srgbClr val="FF6600"/>
                </a:solidFill>
              </a:rPr>
              <a:t>500</a:t>
            </a:r>
            <a:r>
              <a:rPr lang="en-US" sz="280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marL="0" indent="0" algn="l">
              <a:buNone/>
            </a:pPr>
            <a:r>
              <a:rPr lang="en-US" sz="2800" i="0" u="none" strike="noStrike" baseline="0" dirty="0">
                <a:solidFill>
                  <a:srgbClr val="00669A"/>
                </a:solidFill>
              </a:rPr>
              <a:t>           break			</a:t>
            </a:r>
            <a:r>
              <a:rPr lang="es-MX" sz="2800" i="0" u="none" strike="noStrike" baseline="0" dirty="0"/>
              <a:t># interrumpe el ciclo si se cumple la condición del </a:t>
            </a:r>
            <a:r>
              <a:rPr lang="es-MX" sz="2800" i="0" u="none" strike="noStrike" baseline="0" dirty="0" err="1"/>
              <a:t>if</a:t>
            </a:r>
            <a:endParaRPr lang="es-MX" sz="2800" i="0" u="none" strike="noStrike" baseline="0" dirty="0"/>
          </a:p>
          <a:p>
            <a:pPr marL="0" indent="0" algn="l">
              <a:buNone/>
            </a:pPr>
            <a:r>
              <a:rPr lang="es-MX" sz="2800" i="0" u="none" strike="noStrike" baseline="0" dirty="0">
                <a:solidFill>
                  <a:srgbClr val="000089"/>
                </a:solidFill>
              </a:rPr>
              <a:t>       total </a:t>
            </a:r>
            <a:r>
              <a:rPr lang="es-MX" sz="2800" i="0" u="none" strike="noStrike" baseline="0" dirty="0">
                <a:solidFill>
                  <a:srgbClr val="555555"/>
                </a:solidFill>
              </a:rPr>
              <a:t>+= </a:t>
            </a:r>
            <a:r>
              <a:rPr lang="es-MX" sz="2800" i="0" u="none" strike="noStrike" baseline="0" dirty="0">
                <a:solidFill>
                  <a:srgbClr val="000089"/>
                </a:solidFill>
              </a:rPr>
              <a:t>x</a:t>
            </a:r>
          </a:p>
          <a:p>
            <a:pPr marL="0" indent="0" algn="l">
              <a:buNone/>
            </a:pPr>
            <a:r>
              <a:rPr lang="es-MX" sz="2800" i="0" u="none" strike="noStrike" baseline="0" dirty="0">
                <a:solidFill>
                  <a:srgbClr val="000089"/>
                </a:solidFill>
              </a:rPr>
              <a:t>        x </a:t>
            </a:r>
            <a:r>
              <a:rPr lang="es-MX" sz="280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800" i="0" u="none" strike="noStrike" baseline="0" dirty="0">
                <a:solidFill>
                  <a:srgbClr val="000089"/>
                </a:solidFill>
              </a:rPr>
              <a:t>x </a:t>
            </a:r>
            <a:r>
              <a:rPr lang="es-MX" sz="2800" i="0" u="none" strike="noStrike" baseline="0" dirty="0">
                <a:solidFill>
                  <a:srgbClr val="555555"/>
                </a:solidFill>
              </a:rPr>
              <a:t>// </a:t>
            </a:r>
            <a:r>
              <a:rPr lang="es-MX" sz="2800" i="0" u="none" strike="noStrike" baseline="0" dirty="0">
                <a:solidFill>
                  <a:srgbClr val="FF6600"/>
                </a:solidFill>
              </a:rPr>
              <a:t>2		</a:t>
            </a:r>
            <a:r>
              <a:rPr lang="es-MX" sz="2800" i="0" u="none" strike="noStrike" baseline="0" dirty="0"/>
              <a:t># elimina los números fraccionarios de una división</a:t>
            </a:r>
            <a:endParaRPr lang="es-MX" dirty="0"/>
          </a:p>
          <a:p>
            <a:r>
              <a:rPr lang="es-MX" dirty="0" err="1">
                <a:solidFill>
                  <a:schemeClr val="accent1"/>
                </a:solidFill>
              </a:rPr>
              <a:t>pass</a:t>
            </a:r>
            <a:r>
              <a:rPr lang="es-MX" dirty="0"/>
              <a:t> se utiliza cuando en vez de ejecutar bloque de acciones no se debe hacer nada; común cuando hay varios </a:t>
            </a:r>
            <a:r>
              <a:rPr lang="es-MX" dirty="0" err="1"/>
              <a:t>elif</a:t>
            </a:r>
            <a:r>
              <a:rPr lang="es-MX" dirty="0"/>
              <a:t> y en uno de ellos no se quiere hacer nada 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9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69C68-2FD6-4354-A080-D9C5A33C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18324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1 Estructuración del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73D4B7-CFFA-4C04-808D-7C857A1C4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8136"/>
            <a:ext cx="12192000" cy="5282119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solidFill>
                  <a:srgbClr val="FF0000"/>
                </a:solidFill>
              </a:rPr>
              <a:t>(*) </a:t>
            </a:r>
            <a:r>
              <a:rPr lang="es-MX" dirty="0"/>
              <a:t>Python utiliza espacios (</a:t>
            </a:r>
            <a:r>
              <a:rPr lang="es-MX" dirty="0" err="1"/>
              <a:t>tab</a:t>
            </a:r>
            <a:r>
              <a:rPr lang="es-MX" dirty="0"/>
              <a:t>) para estructurar el código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x in array: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x &lt;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pivot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less.append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greater.append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(x) </a:t>
            </a:r>
          </a:p>
          <a:p>
            <a:pPr>
              <a:lnSpc>
                <a:spcPct val="100000"/>
              </a:lnSpc>
            </a:pPr>
            <a:r>
              <a:rPr lang="es-MX" dirty="0">
                <a:solidFill>
                  <a:schemeClr val="accent1"/>
                </a:solidFill>
              </a:rPr>
              <a:t>Los puntos y comas pueden ser usados para separar varias instrucciones en una sola </a:t>
            </a:r>
            <a:r>
              <a:rPr lang="es-MX" dirty="0" err="1">
                <a:solidFill>
                  <a:schemeClr val="accent1"/>
                </a:solidFill>
              </a:rPr>
              <a:t>linea</a:t>
            </a:r>
            <a:r>
              <a:rPr lang="es-MX" dirty="0"/>
              <a:t>: 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a = 5; b = 6; c = 7</a:t>
            </a:r>
          </a:p>
          <a:p>
            <a:pPr>
              <a:lnSpc>
                <a:spcPct val="100000"/>
              </a:lnSpc>
            </a:pPr>
            <a:r>
              <a:rPr lang="es-MX" dirty="0"/>
              <a:t>Cada número, cadena (</a:t>
            </a:r>
            <a:r>
              <a:rPr lang="es-MX" dirty="0" err="1"/>
              <a:t>string</a:t>
            </a:r>
            <a:r>
              <a:rPr lang="es-MX" dirty="0"/>
              <a:t>), estructura de datos, función, clase, o módulo es un objeto de Python, por lo que pueden ser de distintos tipos.</a:t>
            </a:r>
          </a:p>
          <a:p>
            <a:pPr>
              <a:lnSpc>
                <a:spcPct val="100000"/>
              </a:lnSpc>
            </a:pPr>
            <a:r>
              <a:rPr lang="es-MX" dirty="0">
                <a:solidFill>
                  <a:schemeClr val="accent1"/>
                </a:solidFill>
              </a:rPr>
              <a:t>El # se utiliza para identificar que lo escrito en una línea se interpreta como texto y no como instrucción</a:t>
            </a:r>
            <a:r>
              <a:rPr lang="es-MX" dirty="0"/>
              <a:t>: </a:t>
            </a:r>
            <a:r>
              <a:rPr lang="en-US" dirty="0"/>
              <a:t>print("Reached this line")    # Simple status report</a:t>
            </a:r>
          </a:p>
          <a:p>
            <a:pPr>
              <a:lnSpc>
                <a:spcPct val="100000"/>
              </a:lnSpc>
            </a:pPr>
            <a:endParaRPr lang="es-MX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0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35534-0DD4-429A-A5D1-A70B2A42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"/>
            <a:ext cx="10515600" cy="90919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MX" dirty="0"/>
              <a:t>2. Invocación de funciones y asignación de valores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06C92E-F336-4B69-AB54-39462BF81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9499"/>
            <a:ext cx="12192000" cy="4717814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solidFill>
                  <a:srgbClr val="FF0000"/>
                </a:solidFill>
              </a:rPr>
              <a:t>(*) </a:t>
            </a:r>
            <a:r>
              <a:rPr lang="es-MX" dirty="0"/>
              <a:t>Funciones, métodos y su invocación:</a:t>
            </a:r>
          </a:p>
          <a:p>
            <a:r>
              <a:rPr lang="es-MX" dirty="0">
                <a:solidFill>
                  <a:schemeClr val="accent1"/>
                </a:solidFill>
              </a:rPr>
              <a:t>Se llama a una función usando un paréntesis y en caso de requerirse se deben proporcionar los argumentos para que opera:  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result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= f(x, y, z)  </a:t>
            </a:r>
            <a:r>
              <a:rPr lang="es-MX" dirty="0"/>
              <a:t>; 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g()</a:t>
            </a:r>
          </a:p>
          <a:p>
            <a:r>
              <a:rPr lang="es-MX" dirty="0"/>
              <a:t> Casi todos los objetos de Python tienen funciones asociadas (métodos), a los cuales se invoca con la sintaxis: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obj.some_method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(x, y, z)</a:t>
            </a:r>
          </a:p>
          <a:p>
            <a:r>
              <a:rPr lang="es-MX" dirty="0"/>
              <a:t>Las funciones tomas argumentos posicionales: </a:t>
            </a:r>
            <a:r>
              <a:rPr lang="pt-BR" b="0" i="0" u="none" strike="noStrike" baseline="0" dirty="0" err="1">
                <a:solidFill>
                  <a:srgbClr val="000088"/>
                </a:solidFill>
              </a:rPr>
              <a:t>result</a:t>
            </a:r>
            <a:r>
              <a:rPr lang="pt-BR" b="0" i="0" u="none" strike="noStrike" baseline="0" dirty="0">
                <a:solidFill>
                  <a:srgbClr val="000088"/>
                </a:solidFill>
              </a:rPr>
              <a:t> </a:t>
            </a:r>
            <a:r>
              <a:rPr lang="pt-BR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pt-BR" b="0" i="0" u="none" strike="noStrike" baseline="0" dirty="0">
                <a:solidFill>
                  <a:srgbClr val="000088"/>
                </a:solidFill>
              </a:rPr>
              <a:t>f</a:t>
            </a:r>
            <a:r>
              <a:rPr lang="pt-BR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pt-BR" b="0" i="0" u="none" strike="noStrike" baseline="0" dirty="0">
                <a:solidFill>
                  <a:srgbClr val="000088"/>
                </a:solidFill>
              </a:rPr>
              <a:t>a</a:t>
            </a:r>
            <a:r>
              <a:rPr lang="pt-BR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pt-BR" b="0" i="0" u="none" strike="noStrike" baseline="0" dirty="0">
                <a:solidFill>
                  <a:srgbClr val="000088"/>
                </a:solidFill>
              </a:rPr>
              <a:t>b</a:t>
            </a:r>
            <a:r>
              <a:rPr lang="pt-BR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pt-BR" b="0" i="0" u="none" strike="noStrike" baseline="0" dirty="0">
                <a:solidFill>
                  <a:srgbClr val="000088"/>
                </a:solidFill>
              </a:rPr>
              <a:t>c</a:t>
            </a:r>
            <a:r>
              <a:rPr lang="pt-BR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pt-BR" b="0" i="0" u="none" strike="noStrike" baseline="0" dirty="0">
                <a:solidFill>
                  <a:srgbClr val="000088"/>
                </a:solidFill>
              </a:rPr>
              <a:t>d</a:t>
            </a:r>
            <a:r>
              <a:rPr lang="pt-BR" b="0" i="0" u="none" strike="noStrike" baseline="0" dirty="0">
                <a:solidFill>
                  <a:srgbClr val="555555"/>
                </a:solidFill>
              </a:rPr>
              <a:t>=</a:t>
            </a:r>
            <a:r>
              <a:rPr lang="pt-BR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pt-BR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pt-BR" b="0" i="0" u="none" strike="noStrike" baseline="0" dirty="0">
                <a:solidFill>
                  <a:srgbClr val="000088"/>
                </a:solidFill>
              </a:rPr>
              <a:t>e</a:t>
            </a:r>
            <a:r>
              <a:rPr lang="pt-BR" b="0" i="0" u="none" strike="noStrike" baseline="0" dirty="0">
                <a:solidFill>
                  <a:srgbClr val="555555"/>
                </a:solidFill>
              </a:rPr>
              <a:t>=</a:t>
            </a:r>
            <a:r>
              <a:rPr lang="pt-BR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pt-BR" b="0" i="0" u="none" strike="noStrike" baseline="0" dirty="0" err="1">
                <a:solidFill>
                  <a:srgbClr val="CD3300"/>
                </a:solidFill>
              </a:rPr>
              <a:t>foo</a:t>
            </a:r>
            <a:r>
              <a:rPr lang="pt-BR" b="0" i="0" u="none" strike="noStrike" baseline="0" dirty="0">
                <a:solidFill>
                  <a:srgbClr val="CD3300"/>
                </a:solidFill>
              </a:rPr>
              <a:t>’</a:t>
            </a:r>
            <a:r>
              <a:rPr lang="pt-BR" b="0" i="0" u="none" strike="noStrike" baseline="0" dirty="0">
                <a:solidFill>
                  <a:srgbClr val="000000"/>
                </a:solidFill>
              </a:rPr>
              <a:t>)</a:t>
            </a:r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(*) </a:t>
            </a:r>
            <a:r>
              <a:rPr lang="es-MX" dirty="0">
                <a:solidFill>
                  <a:schemeClr val="accent1"/>
                </a:solidFill>
              </a:rPr>
              <a:t>Variables y asignación de valores:</a:t>
            </a:r>
          </a:p>
          <a:p>
            <a:r>
              <a:rPr lang="es-MX" dirty="0"/>
              <a:t>Cuando se crea una variable se hace referencia a un objeto mediante un  signo de igualdad:  </a:t>
            </a:r>
            <a:r>
              <a:rPr lang="es-MX" b="0" i="0" u="none" strike="noStrike" baseline="0" dirty="0">
                <a:solidFill>
                  <a:srgbClr val="000088"/>
                </a:solidFill>
              </a:rPr>
              <a:t>a </a:t>
            </a:r>
            <a:r>
              <a:rPr lang="es-MX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], por lo que si se crea una nueva variable: </a:t>
            </a:r>
            <a:r>
              <a:rPr lang="es-MX" b="0" i="0" u="none" strike="noStrike" baseline="0" dirty="0">
                <a:solidFill>
                  <a:srgbClr val="000088"/>
                </a:solidFill>
              </a:rPr>
              <a:t>b </a:t>
            </a:r>
            <a:r>
              <a:rPr lang="es-MX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b="0" i="0" u="none" strike="noStrike" baseline="0" dirty="0">
                <a:solidFill>
                  <a:srgbClr val="000088"/>
                </a:solidFill>
              </a:rPr>
              <a:t>a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 , las dos variables se identifican con el mismo objeto.</a:t>
            </a:r>
          </a:p>
          <a:p>
            <a:r>
              <a:rPr lang="es-MX" dirty="0">
                <a:solidFill>
                  <a:schemeClr val="accent1"/>
                </a:solidFill>
              </a:rPr>
              <a:t>Ejemplo</a:t>
            </a:r>
            <a:r>
              <a:rPr lang="es-MX" dirty="0"/>
              <a:t>: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In[3]:  </a:t>
            </a:r>
            <a:r>
              <a:rPr lang="en-US" b="0" i="0" u="none" strike="noStrike" baseline="0" dirty="0" err="1">
                <a:solidFill>
                  <a:srgbClr val="000088"/>
                </a:solidFill>
              </a:rPr>
              <a:t>a</a:t>
            </a:r>
            <a:r>
              <a:rPr lang="en-US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n-US" b="0" i="0" u="none" strike="noStrike" baseline="0" dirty="0" err="1">
                <a:solidFill>
                  <a:srgbClr val="000088"/>
                </a:solidFill>
              </a:rPr>
              <a:t>append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)   ,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In[4]: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s-MX" dirty="0"/>
              <a:t>  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Out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[4] : </a:t>
            </a:r>
            <a:r>
              <a:rPr lang="en-US" b="0" i="0" u="none" strike="noStrike" baseline="0" dirty="0">
                <a:solidFill>
                  <a:schemeClr val="accent6">
                    <a:lumMod val="75000"/>
                  </a:schemeClr>
                </a:solidFill>
              </a:rPr>
              <a:t> [1, 2, 3, 4]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   </a:t>
            </a:r>
          </a:p>
          <a:p>
            <a:r>
              <a:rPr lang="es-MX" dirty="0"/>
              <a:t>Referencia a un mismo objeto:</a:t>
            </a:r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8110F8-AA26-404A-800D-380808B8F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772" y="5427623"/>
            <a:ext cx="4018208" cy="131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9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26D6D-3C91-4B35-B5E7-66795829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2" y="18256"/>
            <a:ext cx="11527276" cy="93505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(3) </a:t>
            </a:r>
            <a:r>
              <a:rPr lang="es-MX" dirty="0"/>
              <a:t>Ejemplo de funciones y referencias dinámicas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91702B-3FA0-40D6-B800-B94CA577A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12192000" cy="558641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MX" dirty="0"/>
              <a:t>Ejemplo de función y cómo se le invoca:</a:t>
            </a:r>
          </a:p>
          <a:p>
            <a:pPr marL="0" indent="0" algn="l">
              <a:buNone/>
            </a:pPr>
            <a:r>
              <a:rPr lang="es-MX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b="1" i="0" u="none" strike="noStrike" baseline="0" dirty="0" err="1">
                <a:solidFill>
                  <a:srgbClr val="00669A"/>
                </a:solidFill>
              </a:rPr>
              <a:t>def</a:t>
            </a:r>
            <a:r>
              <a:rPr lang="es-MX" b="1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b="0" i="0" u="none" strike="noStrike" baseline="0" dirty="0" err="1">
                <a:solidFill>
                  <a:srgbClr val="CD00FF"/>
                </a:solidFill>
              </a:rPr>
              <a:t>append_element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b="0" i="0" u="none" strike="noStrike" baseline="0" dirty="0" err="1">
                <a:solidFill>
                  <a:srgbClr val="000089"/>
                </a:solidFill>
              </a:rPr>
              <a:t>some_list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b="0" i="0" u="none" strike="noStrike" baseline="0" dirty="0" err="1">
                <a:solidFill>
                  <a:srgbClr val="000089"/>
                </a:solidFill>
              </a:rPr>
              <a:t>element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):</a:t>
            </a:r>
          </a:p>
          <a:p>
            <a:pPr marL="0" indent="0" algn="l">
              <a:buNone/>
            </a:pPr>
            <a:r>
              <a:rPr lang="es-MX" b="0" i="0" u="none" strike="noStrike" baseline="0" dirty="0">
                <a:solidFill>
                  <a:srgbClr val="000089"/>
                </a:solidFill>
              </a:rPr>
              <a:t>                 </a:t>
            </a:r>
            <a:r>
              <a:rPr lang="es-MX" b="0" i="0" u="none" strike="noStrike" baseline="0" dirty="0" err="1">
                <a:solidFill>
                  <a:srgbClr val="000089"/>
                </a:solidFill>
              </a:rPr>
              <a:t>some_list</a:t>
            </a:r>
            <a:r>
              <a:rPr lang="es-MX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s-MX" b="0" i="0" u="none" strike="noStrike" baseline="0" dirty="0" err="1">
                <a:solidFill>
                  <a:srgbClr val="000089"/>
                </a:solidFill>
              </a:rPr>
              <a:t>append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b="0" i="0" u="none" strike="noStrike" baseline="0" dirty="0" err="1">
                <a:solidFill>
                  <a:srgbClr val="000089"/>
                </a:solidFill>
              </a:rPr>
              <a:t>element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)</a:t>
            </a:r>
          </a:p>
          <a:p>
            <a:pPr marL="0" indent="0" algn="l">
              <a:buNone/>
            </a:pPr>
            <a:r>
              <a:rPr lang="es-MX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b="0" i="0" u="none" strike="noStrike" baseline="0" dirty="0">
                <a:solidFill>
                  <a:srgbClr val="000089"/>
                </a:solidFill>
              </a:rPr>
              <a:t>data </a:t>
            </a:r>
            <a:r>
              <a:rPr lang="es-MX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]</a:t>
            </a:r>
            <a:endParaRPr lang="es-MX" dirty="0">
              <a:solidFill>
                <a:srgbClr val="000089"/>
              </a:solidFill>
            </a:endParaRPr>
          </a:p>
          <a:p>
            <a:pPr marL="0" indent="0" algn="l">
              <a:buNone/>
            </a:pPr>
            <a:r>
              <a:rPr lang="es-MX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b="0" i="0" u="none" strike="noStrike" baseline="0" dirty="0" err="1">
                <a:solidFill>
                  <a:srgbClr val="000089"/>
                </a:solidFill>
              </a:rPr>
              <a:t>append_element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b="0" i="0" u="none" strike="noStrike" baseline="0" dirty="0">
                <a:solidFill>
                  <a:srgbClr val="000089"/>
                </a:solidFill>
              </a:rPr>
              <a:t>data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)</a:t>
            </a:r>
          </a:p>
          <a:p>
            <a:pPr marL="0" indent="0" algn="l">
              <a:buNone/>
            </a:pPr>
            <a:r>
              <a:rPr lang="es-MX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b="0" i="0" u="none" strike="noStrike" baseline="0" dirty="0">
                <a:solidFill>
                  <a:srgbClr val="000089"/>
                </a:solidFill>
              </a:rPr>
              <a:t>data</a:t>
            </a:r>
          </a:p>
          <a:p>
            <a:pPr marL="0" indent="0" algn="l">
              <a:buNone/>
            </a:pPr>
            <a:r>
              <a:rPr lang="es-MX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]</a:t>
            </a:r>
            <a:endParaRPr lang="es-MX" dirty="0"/>
          </a:p>
          <a:p>
            <a:pPr algn="l"/>
            <a:r>
              <a:rPr lang="es-MX" dirty="0">
                <a:solidFill>
                  <a:schemeClr val="accent1"/>
                </a:solidFill>
              </a:rPr>
              <a:t>Se llama a la función y al objeto se le asocia otro nombre, a partir de ahí se hacen unos cambio en el objeto</a:t>
            </a:r>
          </a:p>
          <a:p>
            <a:pPr algn="l"/>
            <a:r>
              <a:rPr lang="es-MX" dirty="0"/>
              <a:t>Notar que la variable data creada por fuera de la función se ve modificada</a:t>
            </a:r>
          </a:p>
          <a:p>
            <a:pPr algn="l"/>
            <a:r>
              <a:rPr lang="es-MX" dirty="0">
                <a:solidFill>
                  <a:srgbClr val="FF0000"/>
                </a:solidFill>
              </a:rPr>
              <a:t>(*) </a:t>
            </a:r>
            <a:r>
              <a:rPr lang="es-MX" dirty="0">
                <a:solidFill>
                  <a:schemeClr val="accent1"/>
                </a:solidFill>
              </a:rPr>
              <a:t>Referencias dinámicas y tipos</a:t>
            </a:r>
          </a:p>
          <a:p>
            <a:pPr algn="l"/>
            <a:r>
              <a:rPr lang="es-MX" dirty="0"/>
              <a:t>Una misma variable pueden referenciarse a distintos tipos de objetos:</a:t>
            </a:r>
          </a:p>
          <a:p>
            <a:pPr algn="l"/>
            <a:r>
              <a:rPr lang="en-US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12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a </a:t>
            </a:r>
            <a:r>
              <a:rPr lang="en-US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5 ; 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13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b="0" i="0" u="none" strike="noStrike" baseline="0" dirty="0">
                <a:solidFill>
                  <a:srgbClr val="336666"/>
                </a:solidFill>
              </a:rPr>
              <a:t>type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a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) ; 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13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b="0" i="0" u="none" strike="noStrike" baseline="0" dirty="0">
                <a:solidFill>
                  <a:srgbClr val="336666"/>
                </a:solidFill>
              </a:rPr>
              <a:t>int;  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14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a </a:t>
            </a:r>
            <a:r>
              <a:rPr lang="en-US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b="0" i="0" u="none" strike="noStrike" baseline="0" dirty="0">
                <a:solidFill>
                  <a:srgbClr val="CD3300"/>
                </a:solidFill>
              </a:rPr>
              <a:t>'foo’ ;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15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b="0" i="0" u="none" strike="noStrike" baseline="0" dirty="0">
                <a:solidFill>
                  <a:srgbClr val="336666"/>
                </a:solidFill>
              </a:rPr>
              <a:t>type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a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); 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15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b="0" i="0" u="none" strike="noStrike" baseline="0" dirty="0">
                <a:solidFill>
                  <a:srgbClr val="336666"/>
                </a:solidFill>
              </a:rPr>
              <a:t>str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0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4690A-F5EF-4203-A73C-1DB6A7E98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0859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(4) </a:t>
            </a:r>
            <a:r>
              <a:rPr lang="es-MX" dirty="0"/>
              <a:t>Atributos y Métodos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012032-89E2-4FB8-A472-DF6319007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9030"/>
            <a:ext cx="12192000" cy="5058282"/>
          </a:xfrm>
        </p:spPr>
        <p:txBody>
          <a:bodyPr/>
          <a:lstStyle/>
          <a:p>
            <a:r>
              <a:rPr lang="es-MX" dirty="0">
                <a:solidFill>
                  <a:srgbClr val="FF0000"/>
                </a:solidFill>
              </a:rPr>
              <a:t>(*) </a:t>
            </a:r>
            <a:r>
              <a:rPr lang="es-MX" dirty="0">
                <a:solidFill>
                  <a:schemeClr val="accent1"/>
                </a:solidFill>
              </a:rPr>
              <a:t>Los objetos en Python suelen tener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Atributos y Objetos</a:t>
            </a:r>
            <a:r>
              <a:rPr lang="es-MX" dirty="0">
                <a:solidFill>
                  <a:schemeClr val="accent1"/>
                </a:solidFill>
              </a:rPr>
              <a:t>:</a:t>
            </a:r>
          </a:p>
          <a:p>
            <a:r>
              <a:rPr lang="es-MX" dirty="0"/>
              <a:t>Los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atributos</a:t>
            </a:r>
            <a:r>
              <a:rPr lang="es-MX" dirty="0"/>
              <a:t> son otros objetos almacenados</a:t>
            </a:r>
          </a:p>
          <a:p>
            <a:r>
              <a:rPr lang="es-MX" dirty="0">
                <a:solidFill>
                  <a:schemeClr val="accent1"/>
                </a:solidFill>
              </a:rPr>
              <a:t>Los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métodos</a:t>
            </a:r>
            <a:r>
              <a:rPr lang="es-MX" dirty="0">
                <a:solidFill>
                  <a:schemeClr val="accent1"/>
                </a:solidFill>
              </a:rPr>
              <a:t> son función que se le aplican a esos atributos</a:t>
            </a:r>
          </a:p>
          <a:p>
            <a:r>
              <a:rPr lang="es-MX" dirty="0"/>
              <a:t>Ambos se pueden acceder con la sintaxis: </a:t>
            </a:r>
            <a:r>
              <a:rPr lang="es-MX" i="1" dirty="0" err="1"/>
              <a:t>obj.attribute_name</a:t>
            </a:r>
            <a:r>
              <a:rPr lang="es-MX" dirty="0"/>
              <a:t>:</a:t>
            </a:r>
          </a:p>
          <a:p>
            <a:pPr algn="l"/>
            <a:r>
              <a:rPr lang="en-US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a </a:t>
            </a:r>
            <a:r>
              <a:rPr lang="en-US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b="0" i="0" u="none" strike="noStrike" baseline="0" dirty="0">
                <a:solidFill>
                  <a:srgbClr val="CD3300"/>
                </a:solidFill>
              </a:rPr>
              <a:t>'foo'</a:t>
            </a:r>
          </a:p>
          <a:p>
            <a:pPr algn="l"/>
            <a:r>
              <a:rPr lang="en-US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a</a:t>
            </a:r>
            <a:r>
              <a:rPr lang="en-US" b="0" i="0" u="none" strike="noStrike" baseline="0" dirty="0">
                <a:solidFill>
                  <a:srgbClr val="555555"/>
                </a:solidFill>
              </a:rPr>
              <a:t>.&lt;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Press Tab</a:t>
            </a:r>
            <a:r>
              <a:rPr lang="en-US" b="0" i="0" u="none" strike="noStrike" baseline="0" dirty="0">
                <a:solidFill>
                  <a:srgbClr val="555555"/>
                </a:solidFill>
              </a:rPr>
              <a:t>&gt;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Se trata de un </a:t>
            </a:r>
            <a:r>
              <a:rPr lang="es-MX" dirty="0" err="1">
                <a:solidFill>
                  <a:schemeClr val="accent1"/>
                </a:solidFill>
              </a:rPr>
              <a:t>String</a:t>
            </a:r>
            <a:r>
              <a:rPr lang="es-MX" dirty="0">
                <a:solidFill>
                  <a:schemeClr val="accent1"/>
                </a:solidFill>
              </a:rPr>
              <a:t> con todos estos métodos y atributos</a:t>
            </a:r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16743B-5116-49DC-9DBE-273944900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549" y="4445541"/>
            <a:ext cx="7198468" cy="21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7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BC9B8-187E-437C-8442-FD87EC78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331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(5) </a:t>
            </a:r>
            <a:r>
              <a:rPr lang="es-MX" dirty="0"/>
              <a:t>Importación de módulos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B2D6D2-1310-4FBA-92A4-B19AE30D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8681"/>
            <a:ext cx="12192000" cy="5486399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rgbClr val="FF0000"/>
                </a:solidFill>
              </a:rPr>
              <a:t>(*) </a:t>
            </a:r>
            <a:r>
              <a:rPr lang="es-MX" dirty="0">
                <a:solidFill>
                  <a:schemeClr val="accent1"/>
                </a:solidFill>
              </a:rPr>
              <a:t>En Python un módulo es tan solo un archivo con terminación  .</a:t>
            </a:r>
            <a:r>
              <a:rPr lang="es-MX" dirty="0" err="1">
                <a:solidFill>
                  <a:schemeClr val="accent1"/>
                </a:solidFill>
              </a:rPr>
              <a:t>py</a:t>
            </a:r>
            <a:r>
              <a:rPr lang="es-MX" dirty="0">
                <a:solidFill>
                  <a:schemeClr val="accent1"/>
                </a:solidFill>
              </a:rPr>
              <a:t>  y código Python</a:t>
            </a:r>
            <a:r>
              <a:rPr lang="es-MX" dirty="0"/>
              <a:t>:</a:t>
            </a:r>
          </a:p>
          <a:p>
            <a:pPr marL="0" indent="0" algn="l">
              <a:buNone/>
            </a:pPr>
            <a:r>
              <a:rPr lang="en-US" sz="3300" b="0" i="1" u="none" strike="noStrike" baseline="0" dirty="0">
                <a:solidFill>
                  <a:srgbClr val="35586C"/>
                </a:solidFill>
              </a:rPr>
              <a:t># some_module.py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00089"/>
                </a:solidFill>
              </a:rPr>
              <a:t>PI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3.14159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669A"/>
                </a:solidFill>
              </a:rPr>
              <a:t>def </a:t>
            </a:r>
            <a:r>
              <a:rPr lang="en-US" sz="2400" b="0" i="0" u="none" strike="noStrike" baseline="0" dirty="0">
                <a:solidFill>
                  <a:srgbClr val="CD00FF"/>
                </a:solidFill>
              </a:rPr>
              <a:t>f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x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):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669A"/>
                </a:solidFill>
              </a:rPr>
              <a:t>    return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x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+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2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669A"/>
                </a:solidFill>
              </a:rPr>
              <a:t>def </a:t>
            </a:r>
            <a:r>
              <a:rPr lang="en-US" sz="2400" b="0" i="0" u="none" strike="noStrike" baseline="0" dirty="0">
                <a:solidFill>
                  <a:srgbClr val="CD00FF"/>
                </a:solidFill>
              </a:rPr>
              <a:t>g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a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b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):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669A"/>
                </a:solidFill>
              </a:rPr>
              <a:t>    return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a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+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b</a:t>
            </a:r>
            <a:endParaRPr lang="es-MX" sz="2400" dirty="0"/>
          </a:p>
          <a:p>
            <a:r>
              <a:rPr lang="es-MX" dirty="0">
                <a:solidFill>
                  <a:schemeClr val="accent1"/>
                </a:solidFill>
              </a:rPr>
              <a:t>Si se quiere acceder a una variable o función del archivo </a:t>
            </a:r>
            <a:r>
              <a:rPr lang="es-MX" i="1" dirty="0">
                <a:solidFill>
                  <a:schemeClr val="accent2">
                    <a:lumMod val="75000"/>
                  </a:schemeClr>
                </a:solidFill>
              </a:rPr>
              <a:t>some_module.py</a:t>
            </a:r>
            <a:r>
              <a:rPr lang="es-MX" dirty="0">
                <a:solidFill>
                  <a:schemeClr val="accent1"/>
                </a:solidFill>
              </a:rPr>
              <a:t>,   en un segundo archivo, se aplica el comando de importación</a:t>
            </a:r>
          </a:p>
          <a:p>
            <a:r>
              <a:rPr lang="es-MX" dirty="0"/>
              <a:t>procedimiento 1:				procedimiento 2: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669A"/>
                </a:solidFill>
              </a:rPr>
              <a:t>import </a:t>
            </a:r>
            <a:r>
              <a:rPr lang="en-US" sz="2400" b="1" i="0" u="none" strike="noStrike" baseline="0" dirty="0" err="1">
                <a:solidFill>
                  <a:srgbClr val="00CDFF"/>
                </a:solidFill>
              </a:rPr>
              <a:t>some_module</a:t>
            </a:r>
            <a:r>
              <a:rPr lang="en-US" sz="2400" b="1" i="0" u="none" strike="noStrike" baseline="0" dirty="0">
                <a:solidFill>
                  <a:srgbClr val="00CDFF"/>
                </a:solidFill>
              </a:rPr>
              <a:t>				</a:t>
            </a:r>
            <a:r>
              <a:rPr lang="en-US" sz="2400" b="1" i="0" u="none" strike="noStrike" baseline="0" dirty="0">
                <a:solidFill>
                  <a:srgbClr val="00669A"/>
                </a:solidFill>
              </a:rPr>
              <a:t> from </a:t>
            </a:r>
            <a:r>
              <a:rPr lang="en-US" sz="2400" b="1" i="0" u="none" strike="noStrike" baseline="0" dirty="0" err="1">
                <a:solidFill>
                  <a:srgbClr val="00CDFF"/>
                </a:solidFill>
              </a:rPr>
              <a:t>some_module</a:t>
            </a:r>
            <a:r>
              <a:rPr lang="en-US" sz="2400" b="1" i="0" u="none" strike="noStrike" baseline="0" dirty="0">
                <a:solidFill>
                  <a:srgbClr val="00CDFF"/>
                </a:solidFill>
              </a:rPr>
              <a:t> </a:t>
            </a:r>
            <a:r>
              <a:rPr lang="en-US" sz="2400" b="1" i="0" u="none" strike="noStrike" baseline="0" dirty="0">
                <a:solidFill>
                  <a:srgbClr val="00669A"/>
                </a:solidFill>
              </a:rPr>
              <a:t>import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f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g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PI</a:t>
            </a:r>
            <a:endParaRPr lang="en-US" sz="2400" b="1" i="0" u="none" strike="noStrike" baseline="0" dirty="0">
              <a:solidFill>
                <a:srgbClr val="00CDFF"/>
              </a:solidFill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00089"/>
                </a:solidFill>
              </a:rPr>
              <a:t>result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400" b="0" i="0" u="none" strike="noStrike" baseline="0" dirty="0" err="1">
                <a:solidFill>
                  <a:srgbClr val="000089"/>
                </a:solidFill>
              </a:rPr>
              <a:t>some_module</a:t>
            </a:r>
            <a:r>
              <a:rPr lang="en-US" sz="24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n-US" sz="2400" b="0" i="0" u="none" strike="noStrike" baseline="0" dirty="0" err="1">
                <a:solidFill>
                  <a:srgbClr val="000089"/>
                </a:solidFill>
              </a:rPr>
              <a:t>f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)		</a:t>
            </a:r>
            <a:r>
              <a:rPr lang="en-US" sz="2400" dirty="0">
                <a:solidFill>
                  <a:srgbClr val="000000"/>
                </a:solidFill>
              </a:rPr>
              <a:t>              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result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g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PI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00089"/>
                </a:solidFill>
              </a:rPr>
              <a:t>pi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400" b="0" i="0" u="none" strike="noStrike" baseline="0" dirty="0" err="1">
                <a:solidFill>
                  <a:srgbClr val="000089"/>
                </a:solidFill>
              </a:rPr>
              <a:t>some_module</a:t>
            </a:r>
            <a:r>
              <a:rPr lang="en-US" sz="24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n-US" sz="2400" b="0" i="0" u="none" strike="noStrike" baseline="0" dirty="0" err="1">
                <a:solidFill>
                  <a:srgbClr val="000089"/>
                </a:solidFill>
              </a:rPr>
              <a:t>PI</a:t>
            </a:r>
            <a:endParaRPr lang="es-MX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8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530BF-F033-4916-AF51-1797184F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82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(6) </a:t>
            </a:r>
            <a:r>
              <a:rPr lang="es-MX" dirty="0"/>
              <a:t>Importación de librerías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267B75-8820-444A-916A-B57BBE8C3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8214"/>
            <a:ext cx="12192000" cy="6079786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rgbClr val="FF0000"/>
                </a:solidFill>
              </a:rPr>
              <a:t>(*)</a:t>
            </a:r>
            <a:r>
              <a:rPr lang="es-MX" dirty="0"/>
              <a:t> </a:t>
            </a:r>
            <a:r>
              <a:rPr lang="es-MX" dirty="0">
                <a:solidFill>
                  <a:schemeClr val="accent1"/>
                </a:solidFill>
              </a:rPr>
              <a:t>Para evitar errores en el Código se recomienda importar la paquetería de la siguiente forma:</a:t>
            </a:r>
          </a:p>
          <a:p>
            <a:pPr marL="0" indent="0">
              <a:buNone/>
            </a:pP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import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numpy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as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np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 ; 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import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matplotlib.pyplot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as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plt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import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pandas as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pd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  ; 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import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seaborn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as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sns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import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statsmodels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as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sm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MX" dirty="0"/>
              <a:t>Por lo tanto,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np.arrange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MX" dirty="0"/>
              <a:t>hace referencia a una función de </a:t>
            </a:r>
            <a:r>
              <a:rPr lang="es-MX" dirty="0" err="1"/>
              <a:t>Numpy</a:t>
            </a:r>
            <a:r>
              <a:rPr lang="es-MX" dirty="0"/>
              <a:t> </a:t>
            </a:r>
          </a:p>
          <a:p>
            <a:r>
              <a:rPr lang="es-MX" dirty="0">
                <a:solidFill>
                  <a:schemeClr val="accent1"/>
                </a:solidFill>
              </a:rPr>
              <a:t>No se recomienda, pero es común usar: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numpy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import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* </a:t>
            </a:r>
            <a:r>
              <a:rPr lang="es-MX" dirty="0">
                <a:solidFill>
                  <a:schemeClr val="accent1"/>
                </a:solidFill>
              </a:rPr>
              <a:t>(aquí no es necesario incluir el prefijo al método,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arrange</a:t>
            </a:r>
            <a:r>
              <a:rPr lang="es-MX" dirty="0">
                <a:solidFill>
                  <a:schemeClr val="accent1"/>
                </a:solidFill>
              </a:rPr>
              <a:t>)</a:t>
            </a:r>
          </a:p>
          <a:p>
            <a:r>
              <a:rPr lang="es-MX" dirty="0"/>
              <a:t>(8.8) Operaciones binarias y comparaciones</a:t>
            </a:r>
          </a:p>
          <a:p>
            <a:pPr marL="0" indent="0" algn="l">
              <a:buNone/>
            </a:pPr>
            <a:r>
              <a:rPr lang="en-US" sz="2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5 </a:t>
            </a:r>
            <a:r>
              <a:rPr lang="en-US" sz="2600" b="0" i="0" u="none" strike="noStrike" baseline="0" dirty="0">
                <a:solidFill>
                  <a:srgbClr val="555555"/>
                </a:solidFill>
              </a:rPr>
              <a:t>&lt;= 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2  ,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>
                <a:solidFill>
                  <a:srgbClr val="336666"/>
                </a:solidFill>
              </a:rPr>
              <a:t>False</a:t>
            </a:r>
          </a:p>
          <a:p>
            <a:pPr marL="0" indent="0" algn="l">
              <a:buNone/>
            </a:pPr>
            <a:r>
              <a:rPr lang="en-US" sz="2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a </a:t>
            </a:r>
            <a:r>
              <a:rPr lang="en-US" sz="26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  ;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b </a:t>
            </a:r>
            <a:r>
              <a:rPr lang="en-US" sz="26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a ; In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c </a:t>
            </a:r>
            <a:r>
              <a:rPr lang="en-US" sz="26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600" b="0" i="0" u="none" strike="noStrike" baseline="0" dirty="0">
                <a:solidFill>
                  <a:srgbClr val="336666"/>
                </a:solidFill>
              </a:rPr>
              <a:t>list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a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) ;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a </a:t>
            </a:r>
            <a:r>
              <a:rPr lang="en-US" sz="2600" b="1" i="0" u="none" strike="noStrike" baseline="0" dirty="0">
                <a:solidFill>
                  <a:srgbClr val="000000"/>
                </a:solidFill>
              </a:rPr>
              <a:t>is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b  ;  Out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>
                <a:solidFill>
                  <a:srgbClr val="336666"/>
                </a:solidFill>
              </a:rPr>
              <a:t>True ; </a:t>
            </a:r>
          </a:p>
          <a:p>
            <a:pPr marL="0" indent="0" algn="l">
              <a:buNone/>
            </a:pPr>
            <a:r>
              <a:rPr lang="en-US" sz="2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a </a:t>
            </a:r>
            <a:r>
              <a:rPr lang="en-US" sz="2600" b="1" i="0" u="none" strike="noStrike" baseline="0" dirty="0">
                <a:solidFill>
                  <a:srgbClr val="000000"/>
                </a:solidFill>
              </a:rPr>
              <a:t>is not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c; Out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600" b="0" i="0" u="none" strike="noStrike" baseline="0" dirty="0">
                <a:solidFill>
                  <a:srgbClr val="336666"/>
                </a:solidFill>
              </a:rPr>
              <a:t>True</a:t>
            </a:r>
            <a:endParaRPr lang="es-MX" sz="2600" dirty="0"/>
          </a:p>
          <a:p>
            <a:pPr algn="l"/>
            <a:r>
              <a:rPr lang="es-MX" dirty="0"/>
              <a:t>Notar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s-MX" dirty="0"/>
              <a:t> no es igual que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s-MX" dirty="0"/>
              <a:t> debido a que el comando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es-MX" dirty="0"/>
              <a:t> crea un objeto diferente, pero si se trata de la misma lista: </a:t>
            </a:r>
            <a:r>
              <a:rPr lang="en-US" b="0" i="0" u="none" strike="noStrike" baseline="0" dirty="0">
                <a:solidFill>
                  <a:srgbClr val="000089"/>
                </a:solidFill>
                <a:latin typeface="UbuntuMono-Regular"/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  <a:latin typeface="UbuntuMono-Regular"/>
              </a:rPr>
              <a:t>7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]: </a:t>
            </a:r>
            <a:r>
              <a:rPr lang="en-US" b="0" i="0" u="none" strike="noStrike" baseline="0" dirty="0">
                <a:solidFill>
                  <a:srgbClr val="000089"/>
                </a:solidFill>
                <a:latin typeface="UbuntuMono-Regular"/>
              </a:rPr>
              <a:t>a </a:t>
            </a:r>
            <a:r>
              <a:rPr lang="en-US" b="0" i="0" u="none" strike="noStrike" baseline="0" dirty="0">
                <a:solidFill>
                  <a:srgbClr val="555555"/>
                </a:solidFill>
                <a:latin typeface="UbuntuMono-Regular"/>
              </a:rPr>
              <a:t>== </a:t>
            </a:r>
            <a:r>
              <a:rPr lang="en-US" b="0" i="0" u="none" strike="noStrike" baseline="0" dirty="0">
                <a:solidFill>
                  <a:srgbClr val="000089"/>
                </a:solidFill>
                <a:latin typeface="UbuntuMono-Regular"/>
              </a:rPr>
              <a:t>c  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  <a:latin typeface="UbuntuMono-Regular"/>
              </a:rPr>
              <a:t>7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]: </a:t>
            </a:r>
            <a:r>
              <a:rPr lang="en-US" b="0" i="0" u="none" strike="noStrike" baseline="0" dirty="0">
                <a:solidFill>
                  <a:srgbClr val="336666"/>
                </a:solidFill>
                <a:latin typeface="UbuntuMono-Regular"/>
              </a:rPr>
              <a:t>True</a:t>
            </a:r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6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9B588-5C44-4A80-B4E8-F653186D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423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(7) Operaciones binarias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2330297-684B-4493-A065-DA681101C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289" y="956256"/>
            <a:ext cx="11254902" cy="29737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0BB6C4F-98E0-4B05-81A6-C48049C7A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09" y="3929974"/>
            <a:ext cx="11154382" cy="29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8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BA84B-3FCA-4780-8695-F70114F9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2529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(8) Objetos mutables, inmutables y escalares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E9DF9D-B34A-436D-965F-46638BAF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2843"/>
            <a:ext cx="12192000" cy="6507803"/>
          </a:xfrm>
        </p:spPr>
        <p:txBody>
          <a:bodyPr>
            <a:normAutofit fontScale="85000" lnSpcReduction="20000"/>
          </a:bodyPr>
          <a:lstStyle/>
          <a:p>
            <a:r>
              <a:rPr lang="es-MX" sz="3100" dirty="0">
                <a:solidFill>
                  <a:srgbClr val="FF0000"/>
                </a:solidFill>
              </a:rPr>
              <a:t>(*) </a:t>
            </a:r>
            <a:r>
              <a:rPr lang="es-MX" sz="3100" dirty="0">
                <a:solidFill>
                  <a:schemeClr val="accent1"/>
                </a:solidFill>
              </a:rPr>
              <a:t>La mayoría de los objetos de Python (listas, diccionarios, arreglos) son mutable, es decir el valor de su contenido puede cambiarse</a:t>
            </a:r>
          </a:p>
          <a:p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a_list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 err="1">
                <a:solidFill>
                  <a:srgbClr val="CD3300"/>
                </a:solidFill>
              </a:rPr>
              <a:t>foo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]]    ---notar paréntesis cuadrado para listas---</a:t>
            </a:r>
          </a:p>
          <a:p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a_list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 </a:t>
            </a:r>
            <a:r>
              <a:rPr lang="es-MX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40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sz="2400" dirty="0">
                <a:solidFill>
                  <a:srgbClr val="000000"/>
                </a:solidFill>
              </a:rPr>
              <a:t>]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	      --asignación de un argumento, la enumeración empieza en 0---</a:t>
            </a:r>
            <a:endParaRPr lang="es-MX" sz="2400" dirty="0">
              <a:solidFill>
                <a:srgbClr val="000000"/>
              </a:solidFill>
            </a:endParaRPr>
          </a:p>
          <a:p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a_list</a:t>
            </a:r>
            <a:r>
              <a:rPr lang="es-MX" sz="2400" dirty="0">
                <a:solidFill>
                  <a:srgbClr val="000089"/>
                </a:solidFill>
              </a:rPr>
              <a:t>   ,    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'foo'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sz="2400" dirty="0">
                <a:solidFill>
                  <a:srgbClr val="000000"/>
                </a:solidFill>
              </a:rPr>
              <a:t>]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</a:t>
            </a:r>
            <a:endParaRPr lang="es-MX" sz="2400" b="0" i="0" u="none" strike="noStrike" baseline="0" dirty="0">
              <a:solidFill>
                <a:srgbClr val="000000"/>
              </a:solidFill>
            </a:endParaRPr>
          </a:p>
          <a:p>
            <a:r>
              <a:rPr lang="es-MX" dirty="0">
                <a:solidFill>
                  <a:schemeClr val="accent1"/>
                </a:solidFill>
              </a:rPr>
              <a:t>En cambio las tuplas y las cadenas (</a:t>
            </a:r>
            <a:r>
              <a:rPr lang="es-MX" dirty="0" err="1">
                <a:solidFill>
                  <a:schemeClr val="accent1"/>
                </a:solidFill>
              </a:rPr>
              <a:t>strings</a:t>
            </a:r>
            <a:r>
              <a:rPr lang="es-MX" dirty="0">
                <a:solidFill>
                  <a:schemeClr val="accent1"/>
                </a:solidFill>
              </a:rPr>
              <a:t>) son inmutables</a:t>
            </a:r>
          </a:p>
          <a:p>
            <a:r>
              <a:rPr lang="en-US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 err="1">
                <a:solidFill>
                  <a:srgbClr val="000089"/>
                </a:solidFill>
              </a:rPr>
              <a:t>a_tuple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(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))      ---las </a:t>
            </a:r>
            <a:r>
              <a:rPr lang="en-US" sz="2400" b="0" i="0" u="none" strike="noStrike" baseline="0" dirty="0" err="1">
                <a:solidFill>
                  <a:srgbClr val="000000"/>
                </a:solidFill>
              </a:rPr>
              <a:t>tuplas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se </a:t>
            </a:r>
            <a:r>
              <a:rPr lang="en-US" sz="2400" b="0" i="0" u="none" strike="noStrike" baseline="0" dirty="0" err="1">
                <a:solidFill>
                  <a:srgbClr val="000000"/>
                </a:solidFill>
              </a:rPr>
              <a:t>identifican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con </a:t>
            </a:r>
            <a:r>
              <a:rPr lang="en-US" sz="2400" b="0" i="0" u="none" strike="noStrike" baseline="0" dirty="0" err="1">
                <a:solidFill>
                  <a:srgbClr val="000000"/>
                </a:solidFill>
              </a:rPr>
              <a:t>paréntesis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--</a:t>
            </a:r>
            <a:endParaRPr lang="es-MX" sz="2400" dirty="0">
              <a:solidFill>
                <a:srgbClr val="000000"/>
              </a:solidFill>
            </a:endParaRPr>
          </a:p>
          <a:p>
            <a:r>
              <a:rPr lang="en-US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 err="1">
                <a:solidFill>
                  <a:srgbClr val="000089"/>
                </a:solidFill>
              </a:rPr>
              <a:t>a_tuple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'four’	         ---</a:t>
            </a:r>
            <a:r>
              <a:rPr lang="en-US" sz="2400" b="0" i="0" u="none" strike="noStrike" baseline="0" dirty="0" err="1">
                <a:solidFill>
                  <a:srgbClr val="CD3300"/>
                </a:solidFill>
              </a:rPr>
              <a:t>marca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 error </a:t>
            </a:r>
            <a:r>
              <a:rPr lang="en-US" sz="2400" b="0" i="0" u="none" strike="noStrike" baseline="0" dirty="0" err="1">
                <a:solidFill>
                  <a:srgbClr val="CD3300"/>
                </a:solidFill>
              </a:rPr>
              <a:t>ya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 que no </a:t>
            </a:r>
            <a:r>
              <a:rPr lang="en-US" sz="2400" b="0" i="0" u="none" strike="noStrike" baseline="0" dirty="0" err="1">
                <a:solidFill>
                  <a:srgbClr val="CD3300"/>
                </a:solidFill>
              </a:rPr>
              <a:t>permite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rgbClr val="CD3300"/>
                </a:solidFill>
              </a:rPr>
              <a:t>asignaciones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-</a:t>
            </a:r>
            <a:endParaRPr lang="es-MX" sz="2400" dirty="0">
              <a:solidFill>
                <a:srgbClr val="000000"/>
              </a:solidFill>
            </a:endParaRPr>
          </a:p>
          <a:p>
            <a:r>
              <a:rPr lang="es-MX" dirty="0">
                <a:solidFill>
                  <a:schemeClr val="accent1"/>
                </a:solidFill>
              </a:rPr>
              <a:t>Python tiene varios tipos de escalares construidos internamente</a:t>
            </a:r>
          </a:p>
          <a:p>
            <a:r>
              <a:rPr lang="es-MX" dirty="0">
                <a:solidFill>
                  <a:srgbClr val="000000"/>
                </a:solidFill>
              </a:rPr>
              <a:t>Numéricos: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s-MX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000089"/>
                </a:solidFill>
                <a:latin typeface="UbuntuMono-Regular"/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  <a:latin typeface="UbuntuMono-Regular"/>
              </a:rPr>
              <a:t>5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UbuntuMono-Regular"/>
              </a:rPr>
              <a:t>]: </a:t>
            </a:r>
            <a:r>
              <a:rPr lang="en-US" sz="2400" b="0" i="0" u="none" strike="noStrike" baseline="0" dirty="0" err="1">
                <a:solidFill>
                  <a:srgbClr val="000089"/>
                </a:solidFill>
                <a:latin typeface="UbuntuMono-Regular"/>
              </a:rPr>
              <a:t>ival</a:t>
            </a:r>
            <a:r>
              <a:rPr lang="en-US" sz="2400" b="0" i="0" u="none" strike="noStrike" baseline="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b="0" i="0" u="none" strike="noStrike" baseline="0" dirty="0">
                <a:solidFill>
                  <a:srgbClr val="FF6600"/>
                </a:solidFill>
                <a:latin typeface="UbuntuMono-Regular"/>
              </a:rPr>
              <a:t>17239871  ;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s-MX" dirty="0">
                <a:solidFill>
                  <a:srgbClr val="000000"/>
                </a:solidFill>
              </a:rPr>
              <a:t>  </a:t>
            </a:r>
            <a:r>
              <a:rPr lang="en-US" sz="2400" b="0" i="0" u="none" strike="noStrike" baseline="0" dirty="0">
                <a:solidFill>
                  <a:srgbClr val="000089"/>
                </a:solidFill>
                <a:latin typeface="UbuntuMono-Regular"/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  <a:latin typeface="UbuntuMono-Regular"/>
              </a:rPr>
              <a:t>6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UbuntuMono-Regular"/>
              </a:rPr>
              <a:t>]: </a:t>
            </a:r>
            <a:r>
              <a:rPr lang="en-US" sz="2400" b="0" i="0" u="none" strike="noStrike" baseline="0" dirty="0" err="1">
                <a:solidFill>
                  <a:srgbClr val="000089"/>
                </a:solidFill>
                <a:latin typeface="UbuntuMono-Regular"/>
              </a:rPr>
              <a:t>fval</a:t>
            </a:r>
            <a:r>
              <a:rPr lang="en-US" sz="2400" b="0" i="0" u="none" strike="noStrike" baseline="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b="0" i="0" u="none" strike="noStrike" baseline="0" dirty="0">
                <a:solidFill>
                  <a:srgbClr val="FF6600"/>
                </a:solidFill>
                <a:latin typeface="UbuntuMono-Regular"/>
              </a:rPr>
              <a:t>7.243</a:t>
            </a:r>
          </a:p>
          <a:p>
            <a:r>
              <a:rPr lang="es-MX" dirty="0">
                <a:solidFill>
                  <a:srgbClr val="000000"/>
                </a:solidFill>
              </a:rPr>
              <a:t> La división entre dos enteros puede dar un </a:t>
            </a:r>
            <a:r>
              <a:rPr lang="es-MX" dirty="0" err="1">
                <a:solidFill>
                  <a:srgbClr val="000000"/>
                </a:solidFill>
              </a:rPr>
              <a:t>float</a:t>
            </a:r>
            <a:r>
              <a:rPr lang="es-MX" sz="2400" dirty="0">
                <a:solidFill>
                  <a:srgbClr val="000000"/>
                </a:solidFill>
              </a:rPr>
              <a:t>: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3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/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2   ,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1.5</a:t>
            </a:r>
          </a:p>
          <a:p>
            <a:r>
              <a:rPr lang="es-MX" sz="3000" dirty="0" err="1">
                <a:solidFill>
                  <a:schemeClr val="accent1"/>
                </a:solidFill>
              </a:rPr>
              <a:t>Strings</a:t>
            </a:r>
            <a:r>
              <a:rPr lang="es-MX" sz="3000" dirty="0">
                <a:solidFill>
                  <a:schemeClr val="accent1"/>
                </a:solidFill>
              </a:rPr>
              <a:t>: </a:t>
            </a:r>
            <a:r>
              <a:rPr lang="es-MX" sz="32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3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3200" b="0" i="0" u="none" strike="noStrike" baseline="0" dirty="0">
                <a:solidFill>
                  <a:srgbClr val="FF6600"/>
                </a:solidFill>
              </a:rPr>
              <a:t>8</a:t>
            </a:r>
            <a:r>
              <a:rPr lang="es-MX" sz="32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3000" dirty="0">
                <a:solidFill>
                  <a:schemeClr val="accent1"/>
                </a:solidFill>
              </a:rPr>
              <a:t>a = ‘como escribir texto’    --también doble comilla—</a:t>
            </a:r>
          </a:p>
          <a:p>
            <a:r>
              <a:rPr lang="es-MX" sz="3000" b="0" i="0" u="none" strike="noStrike" baseline="0" dirty="0"/>
              <a:t>Para escribir un texto con varias línea se tiene que usar tre</a:t>
            </a:r>
            <a:r>
              <a:rPr lang="es-MX" sz="3000" dirty="0"/>
              <a:t>s veces comillas (sencillas o dobles), puede usarse para documentación del script o para generar un </a:t>
            </a:r>
            <a:r>
              <a:rPr lang="es-MX" sz="3000" dirty="0" err="1"/>
              <a:t>str</a:t>
            </a:r>
            <a:r>
              <a:rPr lang="es-MX" sz="3000" dirty="0"/>
              <a:t>. </a:t>
            </a:r>
          </a:p>
          <a:p>
            <a:r>
              <a:rPr lang="es-MX" sz="3000" b="0" i="0" u="none" strike="noStrike" baseline="0" dirty="0" err="1">
                <a:solidFill>
                  <a:schemeClr val="accent1"/>
                </a:solidFill>
              </a:rPr>
              <a:t>String</a:t>
            </a:r>
            <a:r>
              <a:rPr lang="es-MX" sz="3000" b="0" i="0" u="none" strike="noStrike" baseline="0" dirty="0">
                <a:solidFill>
                  <a:schemeClr val="accent1"/>
                </a:solidFill>
              </a:rPr>
              <a:t> es inmutable, parte de sus letras se pueden modificar con un método y haciendo referencia a otro objeto:</a:t>
            </a:r>
          </a:p>
          <a:p>
            <a:r>
              <a:rPr lang="en-US" sz="31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31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3100" b="0" i="0" u="none" strike="noStrike" baseline="0" dirty="0">
                <a:solidFill>
                  <a:srgbClr val="FF6600"/>
                </a:solidFill>
              </a:rPr>
              <a:t>9</a:t>
            </a:r>
            <a:r>
              <a:rPr lang="en-US" sz="31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3100" b="0" i="0" u="none" strike="noStrike" baseline="0" dirty="0">
                <a:solidFill>
                  <a:srgbClr val="000089"/>
                </a:solidFill>
              </a:rPr>
              <a:t>a </a:t>
            </a:r>
            <a:r>
              <a:rPr lang="en-US" sz="31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3100" b="0" i="0" u="none" strike="noStrike" baseline="0" dirty="0">
                <a:solidFill>
                  <a:srgbClr val="CD3300"/>
                </a:solidFill>
              </a:rPr>
              <a:t>'this is a string’  , </a:t>
            </a:r>
            <a:r>
              <a:rPr lang="en-US" sz="31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31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3100" b="0" i="0" u="none" strike="noStrike" baseline="0" dirty="0">
                <a:solidFill>
                  <a:srgbClr val="FF6600"/>
                </a:solidFill>
              </a:rPr>
              <a:t>10</a:t>
            </a:r>
            <a:r>
              <a:rPr lang="en-US" sz="31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3100" b="0" i="0" u="none" strike="noStrike" baseline="0" dirty="0">
                <a:solidFill>
                  <a:srgbClr val="000089"/>
                </a:solidFill>
              </a:rPr>
              <a:t>b </a:t>
            </a:r>
            <a:r>
              <a:rPr lang="en-US" sz="31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3100" b="0" i="0" u="none" strike="noStrike" baseline="0" dirty="0" err="1">
                <a:solidFill>
                  <a:srgbClr val="000089"/>
                </a:solidFill>
              </a:rPr>
              <a:t>a</a:t>
            </a:r>
            <a:r>
              <a:rPr lang="en-US" sz="31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n-US" sz="3100" b="0" i="0" u="none" strike="noStrike" baseline="0" dirty="0" err="1">
                <a:solidFill>
                  <a:srgbClr val="000089"/>
                </a:solidFill>
              </a:rPr>
              <a:t>replace</a:t>
            </a:r>
            <a:r>
              <a:rPr lang="en-US" sz="31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3100" b="0" i="0" u="none" strike="noStrike" baseline="0" dirty="0">
                <a:solidFill>
                  <a:srgbClr val="CD3300"/>
                </a:solidFill>
              </a:rPr>
              <a:t>'string'</a:t>
            </a:r>
            <a:r>
              <a:rPr lang="en-US" sz="31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3100" b="0" i="0" u="none" strike="noStrike" baseline="0" dirty="0">
                <a:solidFill>
                  <a:srgbClr val="CD3300"/>
                </a:solidFill>
              </a:rPr>
              <a:t>'longer string’</a:t>
            </a:r>
            <a:r>
              <a:rPr lang="en-US" sz="3100" b="0" i="0" u="none" strike="noStrike" baseline="0" dirty="0">
                <a:solidFill>
                  <a:srgbClr val="000000"/>
                </a:solidFill>
              </a:rPr>
              <a:t>)</a:t>
            </a:r>
          </a:p>
          <a:p>
            <a:r>
              <a:rPr lang="en-US" sz="31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31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3100" b="0" i="0" u="none" strike="noStrike" baseline="0" dirty="0">
                <a:solidFill>
                  <a:srgbClr val="FF6600"/>
                </a:solidFill>
              </a:rPr>
              <a:t>11</a:t>
            </a:r>
            <a:r>
              <a:rPr lang="en-US" sz="31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3100" b="0" i="0" u="none" strike="noStrike" baseline="0" dirty="0">
                <a:solidFill>
                  <a:srgbClr val="000089"/>
                </a:solidFill>
              </a:rPr>
              <a:t>b   , Out</a:t>
            </a:r>
            <a:r>
              <a:rPr lang="en-US" sz="31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3100" dirty="0">
                <a:solidFill>
                  <a:srgbClr val="FF6600"/>
                </a:solidFill>
              </a:rPr>
              <a:t>11</a:t>
            </a:r>
            <a:r>
              <a:rPr lang="en-US" sz="31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3100" b="0" i="0" u="none" strike="noStrike" baseline="0" dirty="0">
                <a:solidFill>
                  <a:srgbClr val="CD3300"/>
                </a:solidFill>
              </a:rPr>
              <a:t>'this is a longer string</a:t>
            </a:r>
            <a:r>
              <a:rPr lang="en-US" sz="3400" b="0" i="0" u="none" strike="noStrike" baseline="0" dirty="0">
                <a:solidFill>
                  <a:srgbClr val="CD3300"/>
                </a:solidFill>
              </a:rPr>
              <a:t>'</a:t>
            </a:r>
            <a:endParaRPr lang="en-US" sz="3400" b="0" i="0" u="none" strike="noStrike" baseline="0" dirty="0">
              <a:solidFill>
                <a:srgbClr val="000000"/>
              </a:solidFill>
            </a:endParaRPr>
          </a:p>
          <a:p>
            <a:endParaRPr lang="en-US" sz="1800" b="0" i="0" u="none" strike="noStrike" baseline="0" dirty="0">
              <a:solidFill>
                <a:srgbClr val="CD3300"/>
              </a:solidFill>
              <a:latin typeface="UbuntuMono-Regular"/>
            </a:endParaRPr>
          </a:p>
          <a:p>
            <a:endParaRPr lang="es-MX" sz="3000" b="0" i="0" u="none" strike="noStrike" baseline="0" dirty="0">
              <a:solidFill>
                <a:schemeClr val="accent1"/>
              </a:solidFill>
            </a:endParaRPr>
          </a:p>
          <a:p>
            <a:endParaRPr lang="es-MX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88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2469</Words>
  <Application>Microsoft Office PowerPoint</Application>
  <PresentationFormat>Panorámica</PresentationFormat>
  <Paragraphs>169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UbuntuMono-Bold</vt:lpstr>
      <vt:lpstr>UbuntuMono-Regular</vt:lpstr>
      <vt:lpstr>Tema de Office</vt:lpstr>
      <vt:lpstr>Introducción a la Ciencia de los Datos  Lección P.2: Elementos básicos de Python</vt:lpstr>
      <vt:lpstr>1 Estructuración del Código</vt:lpstr>
      <vt:lpstr>2. Invocación de funciones y asignación de valores</vt:lpstr>
      <vt:lpstr>(3) Ejemplo de funciones y referencias dinámicas</vt:lpstr>
      <vt:lpstr>(4) Atributos y Métodos</vt:lpstr>
      <vt:lpstr>(5) Importación de módulos</vt:lpstr>
      <vt:lpstr>(6) Importación de librerías</vt:lpstr>
      <vt:lpstr>(7) Operaciones binarias</vt:lpstr>
      <vt:lpstr>(8) Objetos mutables, inmutables y escalares</vt:lpstr>
      <vt:lpstr>Presentación de PowerPoint</vt:lpstr>
      <vt:lpstr>Presentación de PowerPoint</vt:lpstr>
      <vt:lpstr>(9)  Control del flujo</vt:lpstr>
      <vt:lpstr>  Operadores condicionales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Ciencia de los Datos  Lección 2.1: Instalación de Python y Uso de Notebooks e IDE</dc:title>
  <dc:creator>Gonzalo castaneda</dc:creator>
  <cp:lastModifiedBy>Gonzalo castaneda</cp:lastModifiedBy>
  <cp:revision>42</cp:revision>
  <dcterms:created xsi:type="dcterms:W3CDTF">2022-02-02T22:59:25Z</dcterms:created>
  <dcterms:modified xsi:type="dcterms:W3CDTF">2022-02-17T18:33:31Z</dcterms:modified>
</cp:coreProperties>
</file>