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2349C-8120-42A2-A31E-E6BACBFD5CE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57A4-7DE4-4A74-91D6-9D5C15255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865F-A7B5-4C39-8F7B-B7E5D553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57A4-7DE4-4A74-91D6-9D5C15255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B3B34-036B-4A7C-AAF1-5ACA7D15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78FD7A-A4BF-4078-B3DC-DD1FB081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66C2E-0C43-4DF3-A365-F434F8B7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C9EC4-EE7C-41DF-BEC5-BE6A5DCB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5A5A-EA90-4BAC-8C29-AAAA3AD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5FD27-0CC6-4187-8CCE-3AE4671A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063D88-229F-41FB-965E-6D69C771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7291E-1E74-4207-9AD4-FB314CF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8761C-51A5-4FC6-A4C8-6035F4E5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84203-ACA2-4B5C-AAF3-5FD0246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FFBB0-D9E7-412B-A169-CB9CB0FF4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7E6DF1-3702-46E8-B220-E33C60393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23FB8-65E1-43D5-A523-AB6A0311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06A7F-3FE1-47CF-9EE7-C9C7C305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55252-6447-4153-A775-37B61A1A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54C90-6729-4EB9-BF75-37EA0478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283BE-DB52-4E10-BD8D-11FA9E40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F7964-9C32-462E-97F3-08467C8E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9CACD-9ED7-4808-99A6-D16A9063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4F483-13D3-4E71-8EB6-2C6630C7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05BA5-446F-4F84-8B77-F0436F0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2A1F7-7E9A-4180-AE72-9A4807A2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7360B-E61F-4C3F-BA71-F241476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7B93F-4C91-4B5C-A69F-116EBCE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49F9B-F67C-4B07-9ACA-73EAE610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73ABB-FBDD-4706-ACFC-EFABD3D0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71CFD-AAFD-46D5-A931-5EB34B5D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190598-3657-4E47-A56E-CA1B5B43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9F251-267C-4D46-8073-EC26C40E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1D41F-0075-4661-89C4-8FDF6C2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BA89A-A8B2-4D87-9B7D-9CAFA325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8912D-65B2-487F-9F97-3220D14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C936B-632E-406F-9B71-C58E351B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BB566-F216-4C1C-A8B3-57883773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BCB76E-E201-42F9-B7FE-1ED56189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400BAC-073F-469C-A3B8-D1C5F7549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56434E-1E42-46AB-A9DF-85069C9C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4F8337-5E2E-4E98-90FF-3627ABF5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499523-88A5-49BB-8642-839DD9C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78CB4-3364-4017-A7F9-EF2E66B5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1A52EC-A1E6-45E7-A254-25F86260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A128D-E84D-4A52-828F-52299708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5A0B9-7CF0-4B73-9228-3F9CAB22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BE52E8-B3D1-4C7C-BDB2-14853A99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71DE36-3994-4D53-A0F6-9CE3AAD4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4A3CCC-1B5F-4E74-90E0-5E6AFC4A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6A2C-11CB-4451-BE1A-24BB50D2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F499-7BCB-4990-8F9E-3CAF5208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457DF6-1354-4C61-83F4-63F5C933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E8BF5-7EFC-4181-A114-BB4200E6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D4463-518E-43E2-A0AC-8BF0451D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208F9C-719E-426B-8202-5D8168C5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E726B-86E1-4DAB-86AD-C3D0DF3C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EBE14F-F11A-4006-AF05-FDA14038C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1CA00-A270-4E24-B5D6-18520C9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C3405-8D39-4A4C-B050-99F19676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91206A-0EAD-4F31-8C9A-908FB54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D146F-929B-4FD5-A4A0-A82A306C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C12771-1926-48DC-9BFD-309D9AE8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A61625-4340-4D15-8741-353CDBE2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D348C-4BC1-4C3A-9828-873B0FB8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12F9-23AD-46EA-9E91-C98EEFFE9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7C14F-973F-4F02-B681-A29C546C3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47CAA-5459-4D3F-995A-C0873775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2048-759B-4474-98AE-34CD7F2A1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423D-2280-4637-AB15-6B4BD892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651" y="460343"/>
            <a:ext cx="9536349" cy="24367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4400" dirty="0"/>
              <a:t>Introducción a la Ciencia de los Datos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Lección P.3: Estructuras de datos simples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31478-DD7A-49AE-A9BE-9D650C36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436778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1600" dirty="0"/>
          </a:p>
          <a:p>
            <a:pPr algn="l"/>
            <a:r>
              <a:rPr lang="en-US" sz="1800" b="1" dirty="0" err="1"/>
              <a:t>Basado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dirty="0"/>
              <a:t>: McKinney, Wes. 2018. “Python for Data Analysis. Data Wrangling with Pandas, NumPy, and </a:t>
            </a:r>
            <a:r>
              <a:rPr lang="en-US" sz="1800" dirty="0" err="1"/>
              <a:t>IPython</a:t>
            </a:r>
            <a:r>
              <a:rPr lang="en-US" sz="1800" dirty="0"/>
              <a:t>”, 2a </a:t>
            </a:r>
            <a:r>
              <a:rPr lang="en-US" sz="1800" dirty="0" err="1"/>
              <a:t>edición</a:t>
            </a:r>
            <a:r>
              <a:rPr lang="en-US" sz="1800" dirty="0"/>
              <a:t>, California USA: O’Reilly Media, Inc..</a:t>
            </a:r>
          </a:p>
          <a:p>
            <a:pPr algn="l"/>
            <a:r>
              <a:rPr lang="en-US" sz="1800" dirty="0"/>
              <a:t>Cap. 3. Section 3.1  </a:t>
            </a:r>
          </a:p>
        </p:txBody>
      </p:sp>
    </p:spTree>
    <p:extLst>
      <p:ext uri="{BB962C8B-B14F-4D97-AF65-F5344CB8AC3E}">
        <p14:creationId xmlns:p14="http://schemas.microsoft.com/office/powerpoint/2010/main" val="41831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31BF3-D53A-4BCD-AD24-AA1E6B2B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0"/>
            <a:ext cx="10515600" cy="59338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1. Tuplas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99A9A-4107-420F-8F45-76EA3C2D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3388"/>
            <a:ext cx="12192000" cy="626461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Objetos de tamaño fijo e inmutables</a:t>
            </a:r>
          </a:p>
          <a:p>
            <a:r>
              <a:rPr lang="es-MX" dirty="0">
                <a:solidFill>
                  <a:schemeClr val="accent1"/>
                </a:solidFill>
              </a:rPr>
              <a:t>La forma más sencilla de crearlos es incluyendo valores separados por comas</a:t>
            </a:r>
          </a:p>
          <a:p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tup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6      ; 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tup</a:t>
            </a:r>
            <a:r>
              <a:rPr lang="es-MX" b="0" i="0" u="none" strike="noStrike" baseline="0" dirty="0">
                <a:solidFill>
                  <a:srgbClr val="000089"/>
                </a:solidFill>
              </a:rPr>
              <a:t>    ; </a:t>
            </a:r>
            <a:r>
              <a:rPr lang="es-MX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)   #Con paréntesis </a:t>
            </a:r>
            <a:r>
              <a:rPr lang="es-MX" b="0" i="0" u="none" strike="noStrike" baseline="0" dirty="0" err="1">
                <a:solidFill>
                  <a:srgbClr val="000000"/>
                </a:solidFill>
              </a:rPr>
              <a:t>tup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 = (4, 5, 6)</a:t>
            </a:r>
          </a:p>
          <a:p>
            <a:r>
              <a:rPr lang="es-MX" dirty="0">
                <a:solidFill>
                  <a:schemeClr val="accent1"/>
                </a:solidFill>
              </a:rPr>
              <a:t>Cualquier secuencia de un iterador (colección) puede convertirse en una tupla</a:t>
            </a:r>
          </a:p>
          <a:p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tuple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]) 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 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</a:t>
            </a:r>
            <a:endParaRPr lang="es-MX" b="0" i="0" u="none" strike="noStrike" baseline="0" dirty="0">
              <a:solidFill>
                <a:srgbClr val="000000"/>
              </a:solidFill>
            </a:endParaRPr>
          </a:p>
          <a:p>
            <a:r>
              <a:rPr lang="es-MX" b="0" i="0" u="none" strike="noStrike" baseline="0" dirty="0">
                <a:solidFill>
                  <a:schemeClr val="accent1"/>
                </a:solidFill>
              </a:rPr>
              <a:t>Como en otras secuencias, los elementos se pueden acceder con un []</a:t>
            </a:r>
          </a:p>
          <a:p>
            <a:r>
              <a:rPr lang="en-US" b="0" i="0" u="none" strike="noStrike" baseline="0" dirty="0">
                <a:solidFill>
                  <a:srgbClr val="000089"/>
                </a:solidFill>
              </a:rPr>
              <a:t>tup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tuple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'string'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tup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 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‘s’</a:t>
            </a:r>
          </a:p>
          <a:p>
            <a:r>
              <a:rPr lang="es-MX" dirty="0">
                <a:solidFill>
                  <a:schemeClr val="accent1"/>
                </a:solidFill>
              </a:rPr>
              <a:t>Una vez creada una </a:t>
            </a:r>
            <a:r>
              <a:rPr lang="es-MX" dirty="0" err="1">
                <a:solidFill>
                  <a:schemeClr val="accent1"/>
                </a:solidFill>
              </a:rPr>
              <a:t>tuple</a:t>
            </a:r>
            <a:r>
              <a:rPr lang="es-MX" dirty="0">
                <a:solidFill>
                  <a:schemeClr val="accent1"/>
                </a:solidFill>
              </a:rPr>
              <a:t>, los elementos no pueden modificarse</a:t>
            </a:r>
          </a:p>
          <a:p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tup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tuple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([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True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])</a:t>
            </a:r>
            <a:r>
              <a:rPr lang="es-MX" b="0" i="0" u="none" strike="noStrike" baseline="0" dirty="0">
                <a:solidFill>
                  <a:srgbClr val="000000"/>
                </a:solidFill>
              </a:rPr>
              <a:t> 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tup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False  ; </a:t>
            </a:r>
            <a:r>
              <a:rPr lang="en-US" b="1" i="0" u="none" strike="noStrike" baseline="0" dirty="0" err="1">
                <a:solidFill>
                  <a:srgbClr val="CD0000"/>
                </a:solidFill>
              </a:rPr>
              <a:t>TypeError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'tuple'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object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does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not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support item assignment</a:t>
            </a:r>
          </a:p>
          <a:p>
            <a:r>
              <a:rPr lang="en-US" dirty="0">
                <a:solidFill>
                  <a:srgbClr val="000089"/>
                </a:solidFill>
              </a:rPr>
              <a:t>Es </a:t>
            </a:r>
            <a:r>
              <a:rPr lang="en-US" dirty="0" err="1">
                <a:solidFill>
                  <a:srgbClr val="000089"/>
                </a:solidFill>
              </a:rPr>
              <a:t>posible</a:t>
            </a:r>
            <a:r>
              <a:rPr lang="en-US" dirty="0">
                <a:solidFill>
                  <a:srgbClr val="000089"/>
                </a:solidFill>
              </a:rPr>
              <a:t> </a:t>
            </a:r>
            <a:r>
              <a:rPr lang="en-US" dirty="0" err="1">
                <a:solidFill>
                  <a:srgbClr val="000089"/>
                </a:solidFill>
              </a:rPr>
              <a:t>cambiar</a:t>
            </a:r>
            <a:r>
              <a:rPr lang="en-US" dirty="0">
                <a:solidFill>
                  <a:srgbClr val="000089"/>
                </a:solidFill>
              </a:rPr>
              <a:t> un </a:t>
            </a:r>
            <a:r>
              <a:rPr lang="en-US" dirty="0" err="1">
                <a:solidFill>
                  <a:srgbClr val="000089"/>
                </a:solidFill>
              </a:rPr>
              <a:t>objeto</a:t>
            </a:r>
            <a:r>
              <a:rPr lang="en-US" dirty="0">
                <a:solidFill>
                  <a:srgbClr val="000089"/>
                </a:solidFill>
              </a:rPr>
              <a:t> mutable al interior de una </a:t>
            </a:r>
            <a:r>
              <a:rPr lang="en-US" dirty="0" err="1">
                <a:solidFill>
                  <a:srgbClr val="000089"/>
                </a:solidFill>
              </a:rPr>
              <a:t>tupla</a:t>
            </a:r>
            <a:r>
              <a:rPr lang="en-US" dirty="0">
                <a:solidFill>
                  <a:srgbClr val="000089"/>
                </a:solidFill>
              </a:rPr>
              <a:t>: </a:t>
            </a:r>
            <a:r>
              <a:rPr lang="en-US" dirty="0" err="1">
                <a:solidFill>
                  <a:srgbClr val="000089"/>
                </a:solidFill>
              </a:rPr>
              <a:t>método</a:t>
            </a:r>
            <a:r>
              <a:rPr lang="en-US" dirty="0">
                <a:solidFill>
                  <a:srgbClr val="000089"/>
                </a:solidFill>
              </a:rPr>
              <a:t> append</a:t>
            </a:r>
          </a:p>
          <a:p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tup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append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tup   ; 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True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Concatenación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tuplas</a:t>
            </a:r>
            <a:r>
              <a:rPr lang="en-US" dirty="0">
                <a:solidFill>
                  <a:srgbClr val="000000"/>
                </a:solidFill>
              </a:rPr>
              <a:t> con   +   ,  *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'bar'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,)    ;   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CD3300"/>
                </a:solidFill>
              </a:rPr>
              <a:t>'bar’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en-US" dirty="0">
                <a:solidFill>
                  <a:srgbClr val="000000"/>
                </a:solidFill>
              </a:rPr>
              <a:t>) * 2  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(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None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>
                <a:solidFill>
                  <a:srgbClr val="336666"/>
                </a:solidFill>
              </a:rPr>
              <a:t>None)</a:t>
            </a:r>
            <a:endParaRPr lang="en-US" sz="3300" b="0" i="0" u="none" strike="noStrike" baseline="0" dirty="0">
              <a:solidFill>
                <a:srgbClr val="000089"/>
              </a:solidFill>
            </a:endParaRPr>
          </a:p>
          <a:p>
            <a:endParaRPr lang="es-MX" dirty="0"/>
          </a:p>
          <a:p>
            <a:endParaRPr lang="en-US" b="0" i="0" u="none" strike="noStrike" baseline="0" dirty="0">
              <a:solidFill>
                <a:srgbClr val="CD3300"/>
              </a:solidFill>
            </a:endParaRPr>
          </a:p>
          <a:p>
            <a:endParaRPr lang="es-MX" b="0" i="0" u="none" strike="noStrike" baseline="0" dirty="0">
              <a:solidFill>
                <a:srgbClr val="000000"/>
              </a:solidFill>
            </a:endParaRPr>
          </a:p>
          <a:p>
            <a:endParaRPr lang="en-US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60B6-4716-4E1B-A724-1B6AA85D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327564"/>
            <a:ext cx="12192000" cy="6131601"/>
          </a:xfrm>
        </p:spPr>
        <p:txBody>
          <a:bodyPr>
            <a:normAutofit fontScale="55000" lnSpcReduction="20000"/>
          </a:bodyPr>
          <a:lstStyle/>
          <a:p>
            <a:r>
              <a:rPr lang="es-MX" sz="5900" dirty="0"/>
              <a:t>Es </a:t>
            </a:r>
            <a:r>
              <a:rPr lang="es-MX" sz="5900" dirty="0" err="1"/>
              <a:t>possible</a:t>
            </a:r>
            <a:r>
              <a:rPr lang="es-MX" sz="5900" dirty="0"/>
              <a:t> desempacar los elementos de las tuplas en variables:</a:t>
            </a:r>
          </a:p>
          <a:p>
            <a:pPr algn="l"/>
            <a:r>
              <a:rPr lang="es-MX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5900" b="0" i="0" u="none" strike="noStrike" baseline="0" dirty="0" err="1">
                <a:solidFill>
                  <a:srgbClr val="000089"/>
                </a:solidFill>
              </a:rPr>
              <a:t>tup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59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c </a:t>
            </a:r>
            <a:r>
              <a:rPr lang="es-MX" sz="59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5900" b="0" i="0" u="none" strike="noStrike" baseline="0" dirty="0" err="1">
                <a:solidFill>
                  <a:srgbClr val="000089"/>
                </a:solidFill>
              </a:rPr>
              <a:t>tup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   ; In 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5900" b="0" i="0" u="none" strike="noStrike" baseline="0" dirty="0">
                <a:solidFill>
                  <a:srgbClr val="000089"/>
                </a:solidFill>
              </a:rPr>
              <a:t>b     ;   </a:t>
            </a:r>
            <a:r>
              <a:rPr lang="es-MX" sz="59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5900" b="0" i="0" u="none" strike="noStrike" baseline="0" dirty="0">
                <a:solidFill>
                  <a:srgbClr val="FF6600"/>
                </a:solidFill>
              </a:rPr>
              <a:t>5</a:t>
            </a:r>
          </a:p>
          <a:p>
            <a:pPr algn="l"/>
            <a:r>
              <a:rPr lang="es-MX" sz="5900" dirty="0">
                <a:solidFill>
                  <a:schemeClr val="accent1"/>
                </a:solidFill>
              </a:rPr>
              <a:t>Aplicación de desempacar: iteración sobre secuencias de tuplas o listas</a:t>
            </a:r>
          </a:p>
          <a:p>
            <a:pPr algn="l"/>
            <a:r>
              <a:rPr lang="it-IT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it-IT" sz="5900" b="0" i="0" u="none" strike="noStrike" baseline="0" dirty="0">
                <a:solidFill>
                  <a:srgbClr val="000089"/>
                </a:solidFill>
              </a:rPr>
              <a:t>seq </a:t>
            </a:r>
            <a:r>
              <a:rPr lang="it-IT" sz="59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[(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), (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), (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it-IT" sz="59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it-IT" sz="5900" b="0" i="0" u="none" strike="noStrike" baseline="0" dirty="0">
                <a:solidFill>
                  <a:srgbClr val="000000"/>
                </a:solidFill>
              </a:rPr>
              <a:t>)]   ; </a:t>
            </a:r>
          </a:p>
          <a:p>
            <a:pPr algn="l"/>
            <a:r>
              <a:rPr lang="en-US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59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c </a:t>
            </a:r>
            <a:r>
              <a:rPr lang="en-US" sz="59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seq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5900" b="0" i="0" u="none" strike="noStrike" baseline="0" dirty="0">
                <a:solidFill>
                  <a:srgbClr val="555555"/>
                </a:solidFill>
              </a:rPr>
              <a:t>....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5900" b="1" i="0" u="none" strike="noStrike" baseline="0" dirty="0">
                <a:solidFill>
                  <a:srgbClr val="00669A"/>
                </a:solidFill>
              </a:rPr>
              <a:t>print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5900" b="0" i="0" u="none" strike="noStrike" baseline="0" dirty="0">
                <a:solidFill>
                  <a:srgbClr val="CD3300"/>
                </a:solidFill>
              </a:rPr>
              <a:t>'d={0}, e={1}, f={2}'</a:t>
            </a:r>
            <a:r>
              <a:rPr lang="en-US" sz="59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format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c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))</a:t>
            </a:r>
          </a:p>
          <a:p>
            <a:pPr marL="0" indent="0" algn="l">
              <a:buNone/>
            </a:pPr>
            <a:r>
              <a:rPr lang="pt-BR" sz="5900" b="0" i="0" u="none" strike="noStrike" baseline="0" dirty="0">
                <a:solidFill>
                  <a:srgbClr val="000089"/>
                </a:solidFill>
              </a:rPr>
              <a:t>d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e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3</a:t>
            </a:r>
          </a:p>
          <a:p>
            <a:pPr marL="0" indent="0" algn="l">
              <a:buNone/>
            </a:pPr>
            <a:r>
              <a:rPr lang="pt-BR" sz="5900" b="0" i="0" u="none" strike="noStrike" baseline="0" dirty="0">
                <a:solidFill>
                  <a:srgbClr val="000089"/>
                </a:solidFill>
              </a:rPr>
              <a:t>d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e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6</a:t>
            </a:r>
          </a:p>
          <a:p>
            <a:pPr marL="0" indent="0" algn="l">
              <a:buNone/>
            </a:pPr>
            <a:r>
              <a:rPr lang="pt-BR" sz="5900" b="0" i="0" u="none" strike="noStrike" baseline="0" dirty="0">
                <a:solidFill>
                  <a:srgbClr val="000089"/>
                </a:solidFill>
              </a:rPr>
              <a:t>d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e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pt-BR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59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pt-BR" sz="59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pt-BR" sz="5900" b="0" i="0" u="none" strike="noStrike" baseline="0" dirty="0">
                <a:solidFill>
                  <a:srgbClr val="FF6600"/>
                </a:solidFill>
              </a:rPr>
              <a:t>9</a:t>
            </a:r>
          </a:p>
          <a:p>
            <a:pPr algn="l"/>
            <a:r>
              <a:rPr lang="es-MX" sz="5900" dirty="0"/>
              <a:t>Debido a que el tamaño de la tupla y los elementos de las tuplas no pueden modificarse, existen pocos métodos para estas estructuras</a:t>
            </a:r>
          </a:p>
          <a:p>
            <a:pPr algn="l"/>
            <a:r>
              <a:rPr lang="es-MX" sz="5900" dirty="0" err="1">
                <a:solidFill>
                  <a:schemeClr val="accent1"/>
                </a:solidFill>
              </a:rPr>
              <a:t>Count</a:t>
            </a:r>
            <a:r>
              <a:rPr lang="es-MX" sz="5900" dirty="0">
                <a:solidFill>
                  <a:schemeClr val="accent1"/>
                </a:solidFill>
              </a:rPr>
              <a:t>: calcula el número de ocurrencias en una tupla</a:t>
            </a:r>
          </a:p>
          <a:p>
            <a:pPr algn="l"/>
            <a:r>
              <a:rPr lang="en-US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59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59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n-US" sz="59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5900" b="0" i="0" u="none" strike="noStrike" baseline="0" dirty="0" err="1">
                <a:solidFill>
                  <a:srgbClr val="000089"/>
                </a:solidFill>
              </a:rPr>
              <a:t>count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n-US" sz="5900" b="0" i="0" u="none" strike="noStrike" baseline="0" dirty="0">
                <a:solidFill>
                  <a:srgbClr val="000089"/>
                </a:solidFill>
              </a:rPr>
              <a:t>Out[</a:t>
            </a:r>
            <a:r>
              <a:rPr lang="en-US" sz="5900" b="0" i="0" u="none" strike="noStrike" baseline="0" dirty="0">
                <a:solidFill>
                  <a:srgbClr val="000000"/>
                </a:solidFill>
              </a:rPr>
              <a:t>2]: </a:t>
            </a:r>
            <a:r>
              <a:rPr lang="en-US" sz="5900" b="0" i="0" u="none" strike="noStrike" baseline="0" dirty="0">
                <a:solidFill>
                  <a:srgbClr val="FF6600"/>
                </a:solidFill>
              </a:rPr>
              <a:t>4</a:t>
            </a:r>
            <a:endParaRPr lang="es-MX" sz="5900" dirty="0">
              <a:solidFill>
                <a:schemeClr val="accent1"/>
              </a:solidFill>
            </a:endParaRPr>
          </a:p>
          <a:p>
            <a:pPr algn="l"/>
            <a:endParaRPr lang="en-US" dirty="0"/>
          </a:p>
          <a:p>
            <a:pPr algn="l"/>
            <a:endParaRPr lang="en-US" sz="1800" b="0" i="0" u="none" strike="noStrike" baseline="0" dirty="0">
              <a:solidFill>
                <a:srgbClr val="FF6600"/>
              </a:solidFill>
              <a:latin typeface="UbuntuMono-Regula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E4C99-883C-408D-B9FE-7FE55E53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5264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2.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6AE29-E541-4017-8CC7-B07E3FAF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481"/>
            <a:ext cx="12192000" cy="6196519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Las listas son de tamaño variable, además de ser mutables; se definen con [ ]</a:t>
            </a:r>
          </a:p>
          <a:p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  <a:latin typeface="UbuntuMono-Regular"/>
              </a:rPr>
              <a:t>a_list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s-MX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b="0" i="0" u="none" strike="noStrike" baseline="0" dirty="0" err="1">
                <a:solidFill>
                  <a:srgbClr val="336666"/>
                </a:solidFill>
                <a:latin typeface="UbuntuMono-Regular"/>
              </a:rPr>
              <a:t>None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  ; 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  <a:latin typeface="UbuntuMono-Regular"/>
              </a:rPr>
              <a:t>tup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s-MX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b="0" i="0" u="none" strike="noStrike" baseline="0" dirty="0" err="1">
                <a:solidFill>
                  <a:srgbClr val="CD3300"/>
                </a:solidFill>
                <a:latin typeface="UbuntuMono-Regular"/>
              </a:rPr>
              <a:t>foo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'bar'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b="0" i="0" u="none" strike="noStrike" baseline="0" dirty="0" err="1">
                <a:solidFill>
                  <a:srgbClr val="CD3300"/>
                </a:solidFill>
                <a:latin typeface="UbuntuMono-Regular"/>
              </a:rPr>
              <a:t>baz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)  </a:t>
            </a:r>
          </a:p>
          <a:p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  <a:latin typeface="UbuntuMono-Regular"/>
              </a:rPr>
              <a:t>b_list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s-MX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MX" b="0" i="0" u="none" strike="noStrike" baseline="0" dirty="0" err="1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b="0" i="0" u="none" strike="noStrike" baseline="0" dirty="0" err="1">
                <a:solidFill>
                  <a:srgbClr val="000089"/>
                </a:solidFill>
                <a:latin typeface="UbuntuMono-Regular"/>
              </a:rPr>
              <a:t>tup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)  ; 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s-MX" b="0" i="0" u="none" strike="noStrike" baseline="0" dirty="0" err="1">
                <a:solidFill>
                  <a:srgbClr val="000089"/>
                </a:solidFill>
                <a:latin typeface="UbuntuMono-Regular"/>
              </a:rPr>
              <a:t>b_list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s-MX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b="0" i="0" u="none" strike="noStrike" baseline="0" dirty="0" err="1">
                <a:solidFill>
                  <a:srgbClr val="CD3300"/>
                </a:solidFill>
                <a:latin typeface="UbuntuMono-Regular"/>
              </a:rPr>
              <a:t>peekaboo</a:t>
            </a:r>
            <a:r>
              <a:rPr lang="es-MX" b="0" i="0" u="none" strike="noStrike" baseline="0" dirty="0">
                <a:solidFill>
                  <a:srgbClr val="CD3300"/>
                </a:solidFill>
                <a:latin typeface="UbuntuMono-Regular"/>
              </a:rPr>
              <a:t>’ 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; </a:t>
            </a:r>
            <a:r>
              <a:rPr lang="es-MX" sz="2400" b="0" i="0" u="none" strike="noStrike" baseline="0" dirty="0" err="1">
                <a:solidFill>
                  <a:srgbClr val="000089"/>
                </a:solidFill>
                <a:latin typeface="UbuntuMono-Regular"/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]: [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  <a:latin typeface="UbuntuMono-Regular"/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  <a:latin typeface="UbuntuMono-Regular"/>
              </a:rPr>
              <a:t>peekaboo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  <a:latin typeface="UbuntuMono-Regular"/>
              </a:rPr>
              <a:t>baz</a:t>
            </a:r>
            <a:r>
              <a:rPr lang="es-MX" sz="2400" b="0" i="0" u="none" strike="noStrike" baseline="0" dirty="0">
                <a:solidFill>
                  <a:srgbClr val="CD3300"/>
                </a:solidFill>
                <a:latin typeface="UbuntuMono-Regular"/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</a:p>
          <a:p>
            <a:r>
              <a:rPr lang="es-MX" sz="2500" dirty="0">
                <a:solidFill>
                  <a:srgbClr val="000000"/>
                </a:solidFill>
                <a:latin typeface="UbuntuMono-Regular"/>
              </a:rPr>
              <a:t>Se usan con frecuencia para generar un iterador</a:t>
            </a:r>
          </a:p>
          <a:p>
            <a:pPr algn="l"/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gen </a:t>
            </a:r>
            <a:r>
              <a:rPr lang="es-MX" sz="25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500" b="0" i="0" u="none" strike="noStrike" baseline="0" dirty="0" err="1">
                <a:solidFill>
                  <a:srgbClr val="336666"/>
                </a:solidFill>
              </a:rPr>
              <a:t>range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336666"/>
                </a:solidFill>
              </a:rPr>
              <a:t>list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gen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)   ;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500" dirty="0">
                <a:solidFill>
                  <a:srgbClr val="000000"/>
                </a:solidFill>
              </a:rPr>
              <a:t>Es </a:t>
            </a:r>
            <a:r>
              <a:rPr lang="es-MX" sz="2500" dirty="0" err="1">
                <a:solidFill>
                  <a:srgbClr val="000000"/>
                </a:solidFill>
              </a:rPr>
              <a:t>possible</a:t>
            </a:r>
            <a:r>
              <a:rPr lang="es-MX" sz="2500" dirty="0">
                <a:solidFill>
                  <a:srgbClr val="000000"/>
                </a:solidFill>
              </a:rPr>
              <a:t> agregar valores al final de una lista (</a:t>
            </a:r>
            <a:r>
              <a:rPr lang="es-MX" sz="2500" dirty="0" err="1">
                <a:solidFill>
                  <a:schemeClr val="accent2">
                    <a:lumMod val="75000"/>
                  </a:schemeClr>
                </a:solidFill>
              </a:rPr>
              <a:t>append</a:t>
            </a:r>
            <a:r>
              <a:rPr lang="es-MX" sz="2500" dirty="0">
                <a:solidFill>
                  <a:srgbClr val="000000"/>
                </a:solidFill>
              </a:rPr>
              <a:t>) o en alguna posición (</a:t>
            </a:r>
            <a:r>
              <a:rPr lang="es-MX" sz="2500" dirty="0" err="1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s-MX" sz="2500" dirty="0">
                <a:solidFill>
                  <a:srgbClr val="000000"/>
                </a:solidFill>
              </a:rPr>
              <a:t>), o quitarlos (</a:t>
            </a:r>
            <a:r>
              <a:rPr lang="es-MX" sz="2500" dirty="0">
                <a:solidFill>
                  <a:schemeClr val="accent2">
                    <a:lumMod val="75000"/>
                  </a:schemeClr>
                </a:solidFill>
              </a:rPr>
              <a:t>pop</a:t>
            </a:r>
            <a:r>
              <a:rPr lang="es-MX" sz="2500" dirty="0">
                <a:solidFill>
                  <a:srgbClr val="000000"/>
                </a:solidFill>
              </a:rPr>
              <a:t>):</a:t>
            </a:r>
          </a:p>
          <a:p>
            <a:pPr algn="l"/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)  ; 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dirty="0">
                <a:solidFill>
                  <a:srgbClr val="000089"/>
                </a:solidFill>
              </a:rPr>
              <a:t>    ;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peekaboo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baz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insert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'red‘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)  ; 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dirty="0">
                <a:solidFill>
                  <a:srgbClr val="000089"/>
                </a:solidFill>
              </a:rPr>
              <a:t>   ; 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'red'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peekaboo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baz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pop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)   :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peekaboo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  ; 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dirty="0">
                <a:solidFill>
                  <a:srgbClr val="000089"/>
                </a:solidFill>
              </a:rPr>
              <a:t>   ;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'red'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baz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500" dirty="0">
                <a:solidFill>
                  <a:srgbClr val="000000"/>
                </a:solidFill>
              </a:rPr>
              <a:t>También es </a:t>
            </a:r>
            <a:r>
              <a:rPr lang="es-MX" sz="2500" dirty="0" err="1">
                <a:solidFill>
                  <a:srgbClr val="000000"/>
                </a:solidFill>
              </a:rPr>
              <a:t>possible</a:t>
            </a:r>
            <a:r>
              <a:rPr lang="es-MX" sz="2500" dirty="0">
                <a:solidFill>
                  <a:srgbClr val="000000"/>
                </a:solidFill>
              </a:rPr>
              <a:t> eliminar el primer elemento de un objeto en particular (</a:t>
            </a:r>
            <a:r>
              <a:rPr lang="es-MX" sz="2500" dirty="0" err="1">
                <a:solidFill>
                  <a:schemeClr val="accent2">
                    <a:lumMod val="75000"/>
                  </a:schemeClr>
                </a:solidFill>
              </a:rPr>
              <a:t>remove</a:t>
            </a:r>
            <a:r>
              <a:rPr lang="es-MX" sz="25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'red'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baz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remove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dirty="0">
                <a:solidFill>
                  <a:srgbClr val="000000"/>
                </a:solidFill>
              </a:rPr>
              <a:t>) ; 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'red'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baz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500" dirty="0">
                <a:solidFill>
                  <a:srgbClr val="000000"/>
                </a:solidFill>
              </a:rPr>
              <a:t>O checar si un elemento está (</a:t>
            </a:r>
            <a:r>
              <a:rPr lang="es-MX" sz="250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s-MX" sz="2500" dirty="0">
                <a:solidFill>
                  <a:srgbClr val="000000"/>
                </a:solidFill>
              </a:rPr>
              <a:t>)  o no  (</a:t>
            </a:r>
            <a:r>
              <a:rPr lang="es-MX" sz="2500" dirty="0" err="1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s-MX" sz="2500" dirty="0">
                <a:solidFill>
                  <a:schemeClr val="accent2">
                    <a:lumMod val="75000"/>
                  </a:schemeClr>
                </a:solidFill>
              </a:rPr>
              <a:t> in</a:t>
            </a:r>
            <a:r>
              <a:rPr lang="es-MX" sz="2500" dirty="0">
                <a:solidFill>
                  <a:srgbClr val="000000"/>
                </a:solidFill>
              </a:rPr>
              <a:t>) presente:  </a:t>
            </a:r>
          </a:p>
          <a:p>
            <a:pPr algn="l"/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 </a:t>
            </a:r>
            <a:r>
              <a:rPr lang="es-MX" sz="25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  ;  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336666"/>
                </a:solidFill>
              </a:rPr>
              <a:t>True  ; 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500" b="0" i="0" u="none" strike="noStrike" baseline="0" dirty="0" err="1">
                <a:solidFill>
                  <a:srgbClr val="CD3300"/>
                </a:solidFill>
              </a:rPr>
              <a:t>dwarf</a:t>
            </a:r>
            <a:r>
              <a:rPr lang="es-MX" sz="2500" b="0" i="0" u="none" strike="noStrike" baseline="0" dirty="0">
                <a:solidFill>
                  <a:srgbClr val="CD3300"/>
                </a:solidFill>
              </a:rPr>
              <a:t>' </a:t>
            </a:r>
            <a:r>
              <a:rPr lang="es-MX" sz="2500" b="1" i="0" u="none" strike="noStrike" baseline="0" dirty="0" err="1">
                <a:solidFill>
                  <a:srgbClr val="000000"/>
                </a:solidFill>
              </a:rPr>
              <a:t>not</a:t>
            </a:r>
            <a:r>
              <a:rPr lang="es-MX" sz="2500" b="1" i="0" u="none" strike="noStrike" baseline="0" dirty="0">
                <a:solidFill>
                  <a:srgbClr val="000000"/>
                </a:solidFill>
              </a:rPr>
              <a:t> in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b_list</a:t>
            </a:r>
            <a:r>
              <a:rPr lang="es-MX" sz="2500" b="0" i="0" u="none" strike="noStrike" baseline="0" dirty="0">
                <a:solidFill>
                  <a:srgbClr val="000089"/>
                </a:solidFill>
              </a:rPr>
              <a:t>   ;   </a:t>
            </a:r>
            <a:r>
              <a:rPr lang="es-MX" sz="25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5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5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500" b="0" i="0" u="none" strike="noStrike" baseline="0" dirty="0">
                <a:solidFill>
                  <a:srgbClr val="336666"/>
                </a:solidFill>
              </a:rPr>
              <a:t>False</a:t>
            </a:r>
            <a:endParaRPr lang="es-MX" sz="25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endParaRPr lang="en-US" sz="2400" b="0" i="0" u="none" strike="noStrike" baseline="0" dirty="0">
              <a:solidFill>
                <a:srgbClr val="CD3300"/>
              </a:solidFill>
              <a:latin typeface="UbuntuMono-Regular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2B88E-410C-41EA-9C35-140210FD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28459"/>
          </a:xfrm>
        </p:spPr>
        <p:txBody>
          <a:bodyPr/>
          <a:lstStyle/>
          <a:p>
            <a:r>
              <a:rPr lang="es-MX" sz="2400" dirty="0"/>
              <a:t>Para concatenar listas: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None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(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)]   ;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None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(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)]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Agregar varios elementos a una lista existente (</a:t>
            </a: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extend</a:t>
            </a:r>
            <a:r>
              <a:rPr lang="es-MX" sz="2400" dirty="0">
                <a:solidFill>
                  <a:srgbClr val="000000"/>
                </a:solidFill>
              </a:rPr>
              <a:t>):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None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x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extend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(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)])  ;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x    ;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None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foo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(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)]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Ordenar una lista  (</a:t>
            </a: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sort</a:t>
            </a:r>
            <a:r>
              <a:rPr lang="es-MX" sz="2400" dirty="0">
                <a:solidFill>
                  <a:srgbClr val="000000"/>
                </a:solidFill>
              </a:rPr>
              <a:t>) –en orden ascendente o a partir de algún criterio (</a:t>
            </a:r>
            <a:r>
              <a:rPr lang="es-MX" sz="2400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s-MX" sz="2400" dirty="0">
                <a:solidFill>
                  <a:srgbClr val="000000"/>
                </a:solidFill>
              </a:rPr>
              <a:t>):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 ;  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sort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()   ;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a  ; </a:t>
            </a:r>
            <a:r>
              <a:rPr lang="es-MX" sz="2400" dirty="0">
                <a:solidFill>
                  <a:srgbClr val="000089"/>
                </a:solidFill>
              </a:rPr>
              <a:t>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b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saw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small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'He'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foxes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six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sort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key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len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 ;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b ;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'He'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saw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six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small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foxes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Pueden elegirse segmentos de una lista –</a:t>
            </a:r>
            <a:r>
              <a:rPr lang="es-MX" sz="2400" dirty="0" err="1">
                <a:solidFill>
                  <a:srgbClr val="000000"/>
                </a:solidFill>
              </a:rPr>
              <a:t>slicing</a:t>
            </a:r>
            <a:r>
              <a:rPr lang="es-MX" sz="2400" dirty="0">
                <a:solidFill>
                  <a:srgbClr val="000000"/>
                </a:solidFill>
              </a:rPr>
              <a:t>—  y hacerse asignaciones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 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 ;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  ;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Pueden omitirse los índices iniciales y finales: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[: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seq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:]  ;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Se pueden omitir valores salteados: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seq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[::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;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5D46D-A0BE-486B-B546-1A83055C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3. Funciones de secuencias </a:t>
            </a:r>
            <a:r>
              <a:rPr lang="es-MX" dirty="0" err="1"/>
              <a:t>auto-construidas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C835-B533-412F-BBDB-D52F2AFA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" y="1005840"/>
            <a:ext cx="12071773" cy="5632027"/>
          </a:xfrm>
        </p:spPr>
        <p:txBody>
          <a:bodyPr>
            <a:normAutofit/>
          </a:bodyPr>
          <a:lstStyle/>
          <a:p>
            <a:r>
              <a:rPr lang="es-MX" sz="2400" dirty="0"/>
              <a:t>Enumerar: se resguarda el valor de un índice en una iteración:</a:t>
            </a:r>
          </a:p>
          <a:p>
            <a:pPr marL="0" indent="0" algn="l">
              <a:buNone/>
            </a:pPr>
            <a:r>
              <a:rPr lang="es-MX" sz="2400" b="0" i="0" u="none" strike="noStrike" baseline="0" dirty="0">
                <a:solidFill>
                  <a:srgbClr val="000089"/>
                </a:solidFill>
              </a:rPr>
              <a:t>i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0</a:t>
            </a:r>
          </a:p>
          <a:p>
            <a:pPr marL="0" indent="0" algn="l">
              <a:buNone/>
            </a:pP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collection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400" i="1" dirty="0">
                <a:solidFill>
                  <a:srgbClr val="35586C"/>
                </a:solidFill>
              </a:rPr>
              <a:t>     </a:t>
            </a:r>
            <a:r>
              <a:rPr lang="es-MX" sz="2400" b="0" i="1" u="none" strike="noStrike" baseline="0" dirty="0">
                <a:solidFill>
                  <a:srgbClr val="35586C"/>
                </a:solidFill>
              </a:rPr>
              <a:t># do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something</a:t>
            </a:r>
            <a:r>
              <a:rPr lang="es-MX" sz="2400" b="0" i="1" u="none" strike="noStrike" baseline="0" dirty="0">
                <a:solidFill>
                  <a:srgbClr val="35586C"/>
                </a:solidFill>
              </a:rPr>
              <a:t>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with</a:t>
            </a:r>
            <a:r>
              <a:rPr lang="es-MX" sz="2400" b="0" i="1" u="none" strike="noStrike" baseline="0" dirty="0">
                <a:solidFill>
                  <a:srgbClr val="35586C"/>
                </a:solidFill>
              </a:rPr>
              <a:t>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value</a:t>
            </a:r>
            <a:endParaRPr lang="es-MX" sz="2400" b="0" i="1" u="none" strike="noStrike" baseline="0" dirty="0">
              <a:solidFill>
                <a:srgbClr val="35586C"/>
              </a:solidFill>
            </a:endParaRPr>
          </a:p>
          <a:p>
            <a:pPr marL="0" indent="0" algn="l">
              <a:buNone/>
            </a:pPr>
            <a:r>
              <a:rPr lang="es-MX" sz="2400" b="0" i="0" u="none" strike="noStrike" baseline="0" dirty="0">
                <a:solidFill>
                  <a:srgbClr val="000089"/>
                </a:solidFill>
              </a:rPr>
              <a:t>     i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+= 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endParaRPr lang="es-MX" sz="2400" dirty="0"/>
          </a:p>
          <a:p>
            <a:r>
              <a:rPr lang="es-MX" sz="2400" dirty="0"/>
              <a:t>Se modifica a:</a:t>
            </a:r>
          </a:p>
          <a:p>
            <a:pPr marL="0" indent="0" algn="l">
              <a:buNone/>
            </a:pP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400" b="0" i="0" u="none" strike="noStrike" baseline="0" dirty="0" err="1">
                <a:solidFill>
                  <a:srgbClr val="336666"/>
                </a:solidFill>
              </a:rPr>
              <a:t>enumerate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collection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s-MX" sz="2400" b="0" i="1" u="none" strike="noStrike" baseline="0" dirty="0">
                <a:solidFill>
                  <a:srgbClr val="35586C"/>
                </a:solidFill>
              </a:rPr>
              <a:t>      # do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something</a:t>
            </a:r>
            <a:r>
              <a:rPr lang="es-MX" sz="2400" b="0" i="1" u="none" strike="noStrike" baseline="0" dirty="0">
                <a:solidFill>
                  <a:srgbClr val="35586C"/>
                </a:solidFill>
              </a:rPr>
              <a:t>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with</a:t>
            </a:r>
            <a:r>
              <a:rPr lang="es-MX" sz="2400" b="0" i="1" u="none" strike="noStrike" baseline="0" dirty="0">
                <a:solidFill>
                  <a:srgbClr val="35586C"/>
                </a:solidFill>
              </a:rPr>
              <a:t> </a:t>
            </a:r>
            <a:r>
              <a:rPr lang="es-MX" sz="2400" b="0" i="1" u="none" strike="noStrike" baseline="0" dirty="0" err="1">
                <a:solidFill>
                  <a:srgbClr val="35586C"/>
                </a:solidFill>
              </a:rPr>
              <a:t>value</a:t>
            </a:r>
            <a:endParaRPr lang="es-MX" sz="2400" dirty="0"/>
          </a:p>
          <a:p>
            <a:r>
              <a:rPr lang="es-MX" sz="2400" dirty="0">
                <a:solidFill>
                  <a:schemeClr val="accent1"/>
                </a:solidFill>
              </a:rPr>
              <a:t>Ordenar listas –de menor a mayor--</a:t>
            </a:r>
            <a:r>
              <a:rPr lang="es-MX" sz="2400" dirty="0"/>
              <a:t>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sorted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])  ;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r>
              <a:rPr lang="es-MX" sz="2400" dirty="0">
                <a:solidFill>
                  <a:schemeClr val="accent1"/>
                </a:solidFill>
              </a:rPr>
              <a:t>Iterar listas en orden inverso –de mayor a menor–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reversed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))) ;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endParaRPr lang="es-MX" sz="2400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4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3DF15-60CD-4D31-9E31-11A0C82D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4. Diccionarios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E10FE-343D-4389-BC67-3405E607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/>
          </a:bodyPr>
          <a:lstStyle/>
          <a:p>
            <a:r>
              <a:rPr lang="es-MX" sz="2200" dirty="0"/>
              <a:t>La estructura más flexible de Python son los diccionarios, los que presentan una llave (</a:t>
            </a:r>
            <a:r>
              <a:rPr lang="es-MX" sz="2200" dirty="0" err="1"/>
              <a:t>key</a:t>
            </a:r>
            <a:r>
              <a:rPr lang="es-MX" sz="2200" dirty="0"/>
              <a:t>) y un valor –separados por dos puntos –; se crean utilizando paréntesis cursivos; pueden incluir todo tipo de objeto.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d1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'a'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some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value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'b'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]}</a:t>
            </a:r>
          </a:p>
          <a:p>
            <a:pPr algn="l"/>
            <a:r>
              <a:rPr lang="es-MX" sz="2200" dirty="0">
                <a:solidFill>
                  <a:srgbClr val="000000"/>
                </a:solidFill>
              </a:rPr>
              <a:t>Se pueden agregar y cambiar elementos indicando  la llave y el valor correspondiente: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d1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an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integer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‘ ; 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d1 ; </a:t>
            </a:r>
            <a:r>
              <a:rPr lang="es-MX" sz="2200" dirty="0">
                <a:solidFill>
                  <a:srgbClr val="000089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some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value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'b'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an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integer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pPr algn="l"/>
            <a:r>
              <a:rPr lang="es-MX" sz="2200" dirty="0">
                <a:solidFill>
                  <a:srgbClr val="000000"/>
                </a:solidFill>
              </a:rPr>
              <a:t>Pueden eliminarse elementos indicando la llave: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1" i="0" u="none" strike="noStrike" baseline="0" dirty="0">
                <a:solidFill>
                  <a:srgbClr val="00669A"/>
                </a:solidFill>
              </a:rPr>
              <a:t>del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d1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dirty="0">
                <a:solidFill>
                  <a:srgbClr val="FF6600"/>
                </a:solidFill>
              </a:rPr>
              <a:t>7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 ; o el valor </a:t>
            </a:r>
            <a:r>
              <a:rPr lang="da-DK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da-DK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da-DK" sz="2200" dirty="0">
                <a:solidFill>
                  <a:srgbClr val="FF6600"/>
                </a:solidFill>
              </a:rPr>
              <a:t>3</a:t>
            </a:r>
            <a:r>
              <a:rPr lang="da-DK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da-DK" sz="2200" b="0" i="0" u="none" strike="noStrike" baseline="0" dirty="0">
                <a:solidFill>
                  <a:srgbClr val="000089"/>
                </a:solidFill>
              </a:rPr>
              <a:t>d1</a:t>
            </a:r>
            <a:r>
              <a:rPr lang="da-DK" sz="22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da-DK" sz="2200" b="0" i="0" u="none" strike="noStrike" baseline="0" dirty="0">
                <a:solidFill>
                  <a:srgbClr val="000089"/>
                </a:solidFill>
              </a:rPr>
              <a:t>pop</a:t>
            </a:r>
            <a:r>
              <a:rPr lang="da-DK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da-DK" sz="2200" b="0" i="0" u="none" strike="noStrike" baseline="0" dirty="0">
                <a:solidFill>
                  <a:srgbClr val="CD3300"/>
                </a:solidFill>
              </a:rPr>
              <a:t>‘some value’</a:t>
            </a:r>
            <a:r>
              <a:rPr lang="da-DK" sz="22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da-DK" sz="2200" dirty="0">
                <a:solidFill>
                  <a:srgbClr val="000000"/>
                </a:solidFill>
              </a:rPr>
              <a:t>La llave y los valores pueden usarse como iteradores: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d1</a:t>
            </a:r>
            <a:r>
              <a:rPr lang="en-US" sz="22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keys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()) ;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2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0" i="0" u="none" strike="noStrike" baseline="0" dirty="0">
                <a:solidFill>
                  <a:srgbClr val="CD3300"/>
                </a:solidFill>
              </a:rPr>
              <a:t>'b'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n-US" sz="2200" dirty="0" err="1">
                <a:solidFill>
                  <a:srgbClr val="000000"/>
                </a:solidFill>
              </a:rPr>
              <a:t>Pueden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actualizarse</a:t>
            </a:r>
            <a:r>
              <a:rPr lang="en-US" sz="2200" dirty="0">
                <a:solidFill>
                  <a:srgbClr val="000000"/>
                </a:solidFill>
              </a:rPr>
              <a:t>: I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n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d1</a:t>
            </a:r>
            <a:r>
              <a:rPr lang="en-US" sz="22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update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({</a:t>
            </a:r>
            <a:r>
              <a:rPr lang="en-US" sz="2200" b="0" i="0" u="none" strike="noStrike" baseline="0" dirty="0">
                <a:solidFill>
                  <a:srgbClr val="CD3300"/>
                </a:solidFill>
              </a:rPr>
              <a:t>'b'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200" b="0" i="0" u="none" strike="noStrike" baseline="0" dirty="0">
                <a:solidFill>
                  <a:srgbClr val="CD3300"/>
                </a:solidFill>
              </a:rPr>
              <a:t>'foo'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0" i="0" u="none" strike="noStrike" baseline="0" dirty="0">
                <a:solidFill>
                  <a:srgbClr val="CD3300"/>
                </a:solidFill>
              </a:rPr>
              <a:t>'c'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12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})   # </a:t>
            </a:r>
            <a:r>
              <a:rPr lang="en-US" sz="2200" b="0" i="0" u="none" strike="noStrike" baseline="0" dirty="0" err="1">
                <a:solidFill>
                  <a:srgbClr val="000000"/>
                </a:solidFill>
              </a:rPr>
              <a:t>preserva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las </a:t>
            </a:r>
            <a:r>
              <a:rPr lang="en-US" sz="2200" b="0" i="0" u="none" strike="noStrike" baseline="0" dirty="0" err="1">
                <a:solidFill>
                  <a:srgbClr val="000000"/>
                </a:solidFill>
              </a:rPr>
              <a:t>llaves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que no </a:t>
            </a:r>
            <a:r>
              <a:rPr lang="en-US" sz="2200" b="0" i="0" u="none" strike="noStrike" baseline="0" dirty="0" err="1">
                <a:solidFill>
                  <a:srgbClr val="000000"/>
                </a:solidFill>
              </a:rPr>
              <a:t>cambian</a:t>
            </a:r>
            <a:endParaRPr lang="en-US" sz="22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200" dirty="0" err="1">
                <a:solidFill>
                  <a:srgbClr val="000000"/>
                </a:solidFill>
              </a:rPr>
              <a:t>Pueden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crearse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diccionarios</a:t>
            </a:r>
            <a:r>
              <a:rPr lang="en-US" sz="2200" dirty="0">
                <a:solidFill>
                  <a:srgbClr val="000000"/>
                </a:solidFill>
              </a:rPr>
              <a:t> a </a:t>
            </a:r>
            <a:r>
              <a:rPr lang="en-US" sz="2200" dirty="0" err="1">
                <a:solidFill>
                  <a:srgbClr val="000000"/>
                </a:solidFill>
              </a:rPr>
              <a:t>partir</a:t>
            </a:r>
            <a:r>
              <a:rPr lang="en-US" sz="2200" dirty="0">
                <a:solidFill>
                  <a:srgbClr val="000000"/>
                </a:solidFill>
              </a:rPr>
              <a:t> de </a:t>
            </a:r>
            <a:r>
              <a:rPr lang="en-US" sz="2200" dirty="0" err="1">
                <a:solidFill>
                  <a:srgbClr val="000000"/>
                </a:solidFill>
              </a:rPr>
              <a:t>secuencias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solidFill>
                  <a:srgbClr val="000089"/>
                </a:solidFill>
              </a:rPr>
              <a:t>mapping </a:t>
            </a:r>
            <a:r>
              <a:rPr lang="en-US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{}</a:t>
            </a:r>
          </a:p>
          <a:p>
            <a:pPr marL="0" indent="0" algn="l">
              <a:buNone/>
            </a:pPr>
            <a:r>
              <a:rPr lang="en-US" sz="22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key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value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zip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 err="1">
                <a:solidFill>
                  <a:srgbClr val="000089"/>
                </a:solidFill>
              </a:rPr>
              <a:t>key_list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0" i="0" u="none" strike="noStrike" baseline="0" dirty="0" err="1">
                <a:solidFill>
                  <a:srgbClr val="000089"/>
                </a:solidFill>
              </a:rPr>
              <a:t>value_list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solidFill>
                  <a:srgbClr val="000089"/>
                </a:solidFill>
              </a:rPr>
              <a:t>     mapping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key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n-US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value</a:t>
            </a:r>
          </a:p>
          <a:p>
            <a:pPr algn="l"/>
            <a:r>
              <a:rPr lang="en-US" sz="2200" dirty="0">
                <a:solidFill>
                  <a:srgbClr val="000000"/>
                </a:solidFill>
              </a:rPr>
              <a:t>Una </a:t>
            </a:r>
            <a:r>
              <a:rPr lang="en-US" sz="2200" dirty="0" err="1">
                <a:solidFill>
                  <a:srgbClr val="000000"/>
                </a:solidFill>
              </a:rPr>
              <a:t>opción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más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corta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mapping </a:t>
            </a:r>
            <a:r>
              <a:rPr lang="en-US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200" b="0" i="0" u="none" strike="noStrike" baseline="0" dirty="0" err="1">
                <a:solidFill>
                  <a:srgbClr val="336666"/>
                </a:solidFill>
              </a:rPr>
              <a:t>dict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zip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), 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reversed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)))); 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200" b="0" i="0" u="none" strike="noStrike" baseline="0" dirty="0">
                <a:solidFill>
                  <a:srgbClr val="000089"/>
                </a:solidFill>
              </a:rPr>
              <a:t>mapping;  </a:t>
            </a:r>
            <a:r>
              <a:rPr lang="en-US" sz="20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122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0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}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s-MX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s-MX" sz="180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0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1DC7D-1840-4FC6-849A-2BEB73FE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0"/>
            <a:ext cx="11965832" cy="6858000"/>
          </a:xfrm>
        </p:spPr>
        <p:txBody>
          <a:bodyPr>
            <a:noAutofit/>
          </a:bodyPr>
          <a:lstStyle/>
          <a:p>
            <a:r>
              <a:rPr lang="es-MX" sz="2400" dirty="0"/>
              <a:t>(i) Queremos clasificar los elementos de una lista por categorías:</a:t>
            </a:r>
          </a:p>
          <a:p>
            <a:pPr algn="l"/>
            <a:r>
              <a:rPr lang="es-MX" sz="2400" dirty="0"/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words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apple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'bat'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'bar'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atom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book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];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{}</a:t>
            </a:r>
          </a:p>
          <a:p>
            <a:pPr marL="0" indent="0" algn="l">
              <a:buNone/>
            </a:pP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words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400" dirty="0">
                <a:solidFill>
                  <a:srgbClr val="555555"/>
                </a:solidFill>
              </a:rPr>
              <a:t>   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letter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			#le asigna la primera letra de la palabra </a:t>
            </a:r>
            <a:r>
              <a:rPr lang="es-MX" sz="2400" b="0" i="0" u="none" strike="noStrike" baseline="0" dirty="0" err="1">
                <a:solidFill>
                  <a:srgbClr val="000000"/>
                </a:solidFill>
              </a:rPr>
              <a:t>apple</a:t>
            </a:r>
            <a:endParaRPr lang="es-MX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s-MX" sz="2400" dirty="0">
                <a:solidFill>
                  <a:srgbClr val="555555"/>
                </a:solidFill>
              </a:rPr>
              <a:t>   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if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letter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1" i="0" u="none" strike="noStrike" baseline="0" dirty="0" err="1">
                <a:solidFill>
                  <a:srgbClr val="000000"/>
                </a:solidFill>
              </a:rPr>
              <a:t>not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 in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		# pregunta por la llave</a:t>
            </a:r>
          </a:p>
          <a:p>
            <a:pPr marL="0" indent="0" algn="l">
              <a:buNone/>
            </a:pPr>
            <a:r>
              <a:rPr lang="es-MX" sz="2400" dirty="0">
                <a:solidFill>
                  <a:srgbClr val="555555"/>
                </a:solidFill>
              </a:rPr>
              <a:t>       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letter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	#checamos si dicha letra ya se registró como una llave</a:t>
            </a:r>
          </a:p>
          <a:p>
            <a:pPr marL="0" indent="0" algn="l">
              <a:buNone/>
            </a:pPr>
            <a:r>
              <a:rPr lang="es-MX" sz="2400" dirty="0">
                <a:solidFill>
                  <a:srgbClr val="555555"/>
                </a:solidFill>
              </a:rPr>
              <a:t>  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else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400" dirty="0">
                <a:solidFill>
                  <a:srgbClr val="555555"/>
                </a:solidFill>
              </a:rPr>
              <a:t>     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letter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s-MX" sz="2400" dirty="0" err="1">
                <a:solidFill>
                  <a:srgbClr val="000089"/>
                </a:solidFill>
              </a:rPr>
              <a:t>p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rint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(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)</a:t>
            </a:r>
            <a:endParaRPr lang="es-MX" sz="2400" dirty="0">
              <a:solidFill>
                <a:srgbClr val="000089"/>
              </a:solidFill>
            </a:endParaRPr>
          </a:p>
          <a:p>
            <a:pPr marL="0" indent="0" algn="l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</a:rPr>
              <a:t> {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 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apple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atom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'b'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 [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'bat'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'bar'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400" b="0" i="0" u="none" strike="noStrike" baseline="0" dirty="0" err="1">
                <a:solidFill>
                  <a:srgbClr val="CD3300"/>
                </a:solidFill>
              </a:rPr>
              <a:t>book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’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]}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Puede hacerse con un método del modulo de colecciones (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defaultdict</a:t>
            </a:r>
            <a:r>
              <a:rPr lang="es-MX" sz="2400" dirty="0">
                <a:solidFill>
                  <a:srgbClr val="000000"/>
                </a:solidFill>
              </a:rPr>
              <a:t>)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</a:p>
          <a:p>
            <a:pPr marL="0" indent="0" algn="l">
              <a:buNone/>
            </a:pP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from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1" i="0" u="none" strike="noStrike" baseline="0" dirty="0" err="1">
                <a:solidFill>
                  <a:srgbClr val="00CDFF"/>
                </a:solidFill>
              </a:rPr>
              <a:t>collections</a:t>
            </a:r>
            <a:r>
              <a:rPr lang="es-MX" sz="2000" b="1" i="0" u="none" strike="noStrike" baseline="0" dirty="0">
                <a:solidFill>
                  <a:srgbClr val="00CDFF"/>
                </a:solidFill>
              </a:rPr>
              <a:t>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import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defaultdict</a:t>
            </a:r>
            <a:endParaRPr lang="es-MX" sz="2000" b="0" i="0" u="none" strike="noStrike" baseline="0" dirty="0">
              <a:solidFill>
                <a:srgbClr val="000089"/>
              </a:solidFill>
            </a:endParaRPr>
          </a:p>
          <a:p>
            <a:pPr marL="0" indent="0" algn="l">
              <a:buNone/>
            </a:pP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defaultdict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 err="1">
                <a:solidFill>
                  <a:srgbClr val="336666"/>
                </a:solidFill>
              </a:rPr>
              <a:t>list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words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000089"/>
                </a:solidFill>
              </a:rPr>
              <a:t>  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by_letter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]]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word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</a:t>
            </a: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DD9E5-959A-4383-BC8A-8DE75A13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024"/>
            <a:ext cx="10515600" cy="5968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5. Sets y compresión de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F4763-00AE-468B-B937-7BC3D1BF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12106275" cy="6419850"/>
          </a:xfrm>
        </p:spPr>
        <p:txBody>
          <a:bodyPr>
            <a:normAutofit fontScale="92500" lnSpcReduction="20000"/>
          </a:bodyPr>
          <a:lstStyle/>
          <a:p>
            <a:r>
              <a:rPr lang="es-MX" sz="2200" dirty="0"/>
              <a:t>Es una colección no ordenada de elementos únicos, se usa un set o { } con llaves</a:t>
            </a:r>
          </a:p>
          <a:p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336666"/>
                </a:solidFill>
              </a:rPr>
              <a:t>set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]) ;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r>
              <a:rPr lang="es-MX" sz="2200" dirty="0">
                <a:solidFill>
                  <a:srgbClr val="000000"/>
                </a:solidFill>
              </a:rPr>
              <a:t>Pueden hacerse operaciones de conjuntos:</a:t>
            </a:r>
            <a:endParaRPr lang="es-MX" sz="2200" dirty="0"/>
          </a:p>
          <a:p>
            <a:pPr algn="l"/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 ;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b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8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</a:t>
            </a:r>
            <a:r>
              <a:rPr lang="es-MX" sz="2200" dirty="0"/>
              <a:t>  ;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s-MX" sz="22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union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) ;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s-MX" sz="22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intersection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00"/>
                </a:solidFill>
              </a:rPr>
              <a:t>La comprensión de listas permite crear una lista a partir de filtros en una colección.</a:t>
            </a:r>
          </a:p>
          <a:p>
            <a:pPr algn="l"/>
            <a:r>
              <a:rPr lang="es-MX" sz="2200" dirty="0" err="1">
                <a:solidFill>
                  <a:srgbClr val="000000"/>
                </a:solidFill>
              </a:rPr>
              <a:t>Sintáxis</a:t>
            </a:r>
            <a:r>
              <a:rPr lang="es-MX" sz="220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/>
              <a:t>[</a:t>
            </a:r>
            <a:r>
              <a:rPr lang="es-MX" sz="2200" b="0" i="1" u="none" strike="noStrike" baseline="0" dirty="0" err="1"/>
              <a:t>expr</a:t>
            </a:r>
            <a:r>
              <a:rPr lang="es-MX" sz="2200" b="0" i="1" u="none" strike="noStrike" baseline="0" dirty="0"/>
              <a:t> </a:t>
            </a:r>
            <a:r>
              <a:rPr lang="es-MX" sz="2200" b="0" i="0" u="none" strike="noStrike" baseline="0" dirty="0" err="1"/>
              <a:t>for</a:t>
            </a:r>
            <a:r>
              <a:rPr lang="es-MX" sz="2200" b="0" i="0" u="none" strike="noStrike" baseline="0" dirty="0"/>
              <a:t> val in </a:t>
            </a:r>
            <a:r>
              <a:rPr lang="es-MX" sz="2200" b="0" i="0" u="none" strike="noStrike" baseline="0" dirty="0" err="1"/>
              <a:t>collection</a:t>
            </a:r>
            <a:r>
              <a:rPr lang="es-MX" sz="2200" b="0" i="0" u="none" strike="noStrike" baseline="0" dirty="0"/>
              <a:t> </a:t>
            </a:r>
            <a:r>
              <a:rPr lang="es-MX" sz="2200" b="0" i="0" u="none" strike="noStrike" baseline="0" dirty="0" err="1"/>
              <a:t>if</a:t>
            </a:r>
            <a:r>
              <a:rPr lang="es-MX" sz="2200" b="0" i="0" u="none" strike="noStrike" baseline="0" dirty="0"/>
              <a:t> </a:t>
            </a:r>
            <a:r>
              <a:rPr lang="es-MX" sz="2200" b="0" i="1" u="none" strike="noStrike" baseline="0" dirty="0" err="1"/>
              <a:t>condition</a:t>
            </a:r>
            <a:r>
              <a:rPr lang="es-MX" sz="2200" b="0" i="0" u="none" strike="noStrike" baseline="0" dirty="0"/>
              <a:t>]    # </a:t>
            </a:r>
            <a:r>
              <a:rPr lang="es-MX" sz="2200" b="0" i="0" u="none" strike="noStrike" baseline="0" dirty="0" err="1"/>
              <a:t>expr</a:t>
            </a:r>
            <a:r>
              <a:rPr lang="es-MX" sz="2200" b="0" i="0" u="none" strike="noStrike" baseline="0" dirty="0"/>
              <a:t> es una operación</a:t>
            </a:r>
          </a:p>
          <a:p>
            <a:pPr algn="l"/>
            <a:r>
              <a:rPr lang="es-MX" sz="2200" dirty="0"/>
              <a:t>Equivale al siguiente </a:t>
            </a:r>
            <a:r>
              <a:rPr lang="es-MX" sz="2200" dirty="0" err="1"/>
              <a:t>loop</a:t>
            </a:r>
            <a:r>
              <a:rPr lang="es-MX" sz="2200" dirty="0"/>
              <a:t>:</a:t>
            </a:r>
          </a:p>
          <a:p>
            <a:pPr marL="0" indent="0" algn="l">
              <a:buNone/>
            </a:pPr>
            <a:r>
              <a:rPr lang="es-MX" sz="2200" b="0" i="0" u="none" strike="noStrike" baseline="0" dirty="0" err="1"/>
              <a:t>result</a:t>
            </a:r>
            <a:r>
              <a:rPr lang="es-MX" sz="2200" b="0" i="0" u="none" strike="noStrike" baseline="0" dirty="0"/>
              <a:t> = []</a:t>
            </a:r>
          </a:p>
          <a:p>
            <a:pPr marL="0" indent="0" algn="l">
              <a:buNone/>
            </a:pPr>
            <a:r>
              <a:rPr lang="es-MX" sz="2200" b="0" i="0" u="none" strike="noStrike" baseline="0" dirty="0" err="1"/>
              <a:t>for</a:t>
            </a:r>
            <a:r>
              <a:rPr lang="es-MX" sz="2200" b="0" i="0" u="none" strike="noStrike" baseline="0" dirty="0"/>
              <a:t> val in </a:t>
            </a:r>
            <a:r>
              <a:rPr lang="es-MX" sz="2200" b="0" i="0" u="none" strike="noStrike" baseline="0" dirty="0" err="1"/>
              <a:t>collection</a:t>
            </a:r>
            <a:r>
              <a:rPr lang="es-MX" sz="2200" b="0" i="0" u="none" strike="noStrike" baseline="0" dirty="0"/>
              <a:t>:</a:t>
            </a:r>
          </a:p>
          <a:p>
            <a:pPr marL="0" indent="0" algn="l">
              <a:buNone/>
            </a:pPr>
            <a:r>
              <a:rPr lang="es-MX" sz="2200" b="0" i="0" u="none" strike="noStrike" baseline="0" dirty="0"/>
              <a:t>    </a:t>
            </a:r>
            <a:r>
              <a:rPr lang="es-MX" sz="2200" b="0" i="0" u="none" strike="noStrike" baseline="0" dirty="0" err="1"/>
              <a:t>if</a:t>
            </a:r>
            <a:r>
              <a:rPr lang="es-MX" sz="2200" b="0" i="0" u="none" strike="noStrike" baseline="0" dirty="0"/>
              <a:t> </a:t>
            </a:r>
            <a:r>
              <a:rPr lang="es-MX" sz="2200" b="0" i="1" u="none" strike="noStrike" baseline="0" dirty="0" err="1"/>
              <a:t>condition</a:t>
            </a:r>
            <a:r>
              <a:rPr lang="es-MX" sz="2200" b="0" i="0" u="none" strike="noStrike" baseline="0" dirty="0"/>
              <a:t>:				# la condición es el filtro</a:t>
            </a:r>
          </a:p>
          <a:p>
            <a:pPr marL="0" indent="0" algn="l">
              <a:buNone/>
            </a:pPr>
            <a:r>
              <a:rPr lang="es-MX" sz="2200" b="0" i="0" u="none" strike="noStrike" baseline="0" dirty="0"/>
              <a:t>       </a:t>
            </a:r>
            <a:r>
              <a:rPr lang="es-MX" sz="2200" b="0" i="0" u="none" strike="noStrike" baseline="0" dirty="0" err="1"/>
              <a:t>result.append</a:t>
            </a:r>
            <a:r>
              <a:rPr lang="es-MX" sz="2200" b="0" i="0" u="none" strike="noStrike" baseline="0" dirty="0"/>
              <a:t>(</a:t>
            </a:r>
            <a:r>
              <a:rPr lang="es-MX" sz="2200" b="0" i="1" u="none" strike="noStrike" baseline="0" dirty="0" err="1"/>
              <a:t>expr</a:t>
            </a:r>
            <a:r>
              <a:rPr lang="es-MX" sz="2200" b="0" i="0" u="none" strike="noStrike" baseline="0" dirty="0"/>
              <a:t>)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strings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'as'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'bat'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'car'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dove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python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   # se crea la lista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x</a:t>
            </a:r>
            <a:r>
              <a:rPr lang="es-MX" sz="22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upper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s-MX" sz="22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2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2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strings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200" b="1" i="0" u="none" strike="noStrike" baseline="0" dirty="0" err="1">
                <a:solidFill>
                  <a:srgbClr val="00669A"/>
                </a:solidFill>
              </a:rPr>
              <a:t>if</a:t>
            </a:r>
            <a:r>
              <a:rPr lang="es-MX" sz="22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336666"/>
                </a:solidFill>
              </a:rPr>
              <a:t>len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&gt;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  # la operación es poner mayúsculas en las palabras;  </a:t>
            </a:r>
          </a:p>
          <a:p>
            <a:pPr algn="l"/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'BAT'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'CAR'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'DOVE'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'PYTHON’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s-MX" sz="2200" dirty="0">
                <a:solidFill>
                  <a:srgbClr val="000000"/>
                </a:solidFill>
              </a:rPr>
              <a:t>Puede aplicarse con sets: 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unique_lengths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200" b="0" i="0" u="none" strike="noStrike" baseline="0" dirty="0" err="1">
                <a:solidFill>
                  <a:srgbClr val="336666"/>
                </a:solidFill>
              </a:rPr>
              <a:t>len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s-MX" sz="22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2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2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strings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};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pPr algn="l"/>
            <a:r>
              <a:rPr lang="es-MX" sz="2200" dirty="0">
                <a:solidFill>
                  <a:srgbClr val="000000"/>
                </a:solidFill>
              </a:rPr>
              <a:t>Y en diccionarios: </a:t>
            </a:r>
          </a:p>
          <a:p>
            <a:pPr algn="l"/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loc_mapping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2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val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index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2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2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index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val </a:t>
            </a:r>
            <a:r>
              <a:rPr lang="es-MX" sz="22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200" b="0" i="0" u="none" strike="noStrike" baseline="0" dirty="0" err="1">
                <a:solidFill>
                  <a:srgbClr val="336666"/>
                </a:solidFill>
              </a:rPr>
              <a:t>enumerate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strings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)} ; </a:t>
            </a:r>
            <a:r>
              <a:rPr lang="es-MX" sz="22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loc_mapping</a:t>
            </a:r>
            <a:endParaRPr lang="es-MX" sz="2200" b="0" i="0" u="none" strike="noStrike" baseline="0" dirty="0">
              <a:solidFill>
                <a:srgbClr val="000089"/>
              </a:solidFill>
            </a:endParaRPr>
          </a:p>
          <a:p>
            <a:pPr algn="l"/>
            <a:r>
              <a:rPr lang="es-MX" sz="22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'as'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'bat'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'car'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dove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 err="1">
                <a:solidFill>
                  <a:srgbClr val="CD3300"/>
                </a:solidFill>
              </a:rPr>
              <a:t>python</a:t>
            </a:r>
            <a:r>
              <a:rPr lang="es-MX" sz="22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2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22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2409</Words>
  <Application>Microsoft Office PowerPoint</Application>
  <PresentationFormat>Panorámica</PresentationFormat>
  <Paragraphs>139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UbuntuMono-Regular</vt:lpstr>
      <vt:lpstr>Tema de Office</vt:lpstr>
      <vt:lpstr>Introducción a la Ciencia de los Datos  Lección P.3: Estructuras de datos simples</vt:lpstr>
      <vt:lpstr>1. Tuplas</vt:lpstr>
      <vt:lpstr>Presentación de PowerPoint</vt:lpstr>
      <vt:lpstr>2. Listas</vt:lpstr>
      <vt:lpstr>Presentación de PowerPoint</vt:lpstr>
      <vt:lpstr>3. Funciones de secuencias auto-construidas </vt:lpstr>
      <vt:lpstr>4. Diccionarios</vt:lpstr>
      <vt:lpstr>Presentación de PowerPoint</vt:lpstr>
      <vt:lpstr>5. Sets y compresión de 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P.3: Python, Estructura de Datos</dc:title>
  <dc:creator>Gonzalo castaneda</dc:creator>
  <cp:lastModifiedBy>Gonzalo castaneda</cp:lastModifiedBy>
  <cp:revision>20</cp:revision>
  <dcterms:created xsi:type="dcterms:W3CDTF">2022-02-23T18:35:09Z</dcterms:created>
  <dcterms:modified xsi:type="dcterms:W3CDTF">2022-02-24T22:45:32Z</dcterms:modified>
</cp:coreProperties>
</file>