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5CDF1-CF1C-48C4-8E2B-563FE1882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033A8-4228-4278-B6AC-65199E799D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865F-A7B5-4C39-8F7B-B7E5D553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5B8FB-78BE-408A-B55A-D38B10373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BA7C5-105C-4737-8864-77FBD2EA2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EE0A1-A214-4F7D-A6E8-17C4529D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B7FF2-248E-4D86-948E-D4502C51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586CD-5A20-4C29-8B84-D5470974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17EBC-5C45-4426-92CB-3897E7B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413E7-C81E-4C3C-AE19-8F805E875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846FD-FFE4-4E7D-ACD3-5F3EEE15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DC0BA-426E-40BC-9CB5-0BC7A1D2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D7072A-F156-4CDC-B5F9-82BF6897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F53480-4F24-4E5E-BBA4-1498E4089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3AC842-B370-414A-8225-33600FAC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5B08E-FF1A-4CDF-8B24-90F3541D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45407-FA05-4907-9766-3B53918D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5D749-3CCC-4193-9748-757DB598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CDF02-72E9-4BD1-BBAD-CEC141D7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65FCC-6EF7-4DCB-8053-E007F1EB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7F000-A02C-406A-BE2D-B84DBFB0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DE3E4-9073-4894-9B8F-3AC83773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5134E-83E3-42DD-B5A0-28DB814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9CAD-72C6-44BB-BA70-07535108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5C84BA-5163-4876-95E8-8B418F98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53843-4770-4168-904E-82C734AE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344B2-FC2C-4C02-B425-5DF9655B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B4E4E-E237-4C8F-AE48-F6156CCE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4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91212-0E01-44D8-93CF-5F990D1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C68BF-1A14-476E-B4E3-D69052787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B7414-FF89-4AAA-AB03-585481FE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B1C29-93CF-45B8-A7D0-936B4845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E608C-FB6B-458C-8238-AA5A8D33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11C465-4CC4-4EF3-B020-F0A745AB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F8D7-9144-46D7-8F07-5AA61921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CA3E9-986C-41F9-8831-8A39B4D6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C7BF2-E310-454D-857A-CD3C9E1D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BBA8A-95DF-4E10-A194-0FDEE138E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768EFD-200F-4D4B-9667-568904AEA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E6F352-4C99-4CFF-A703-F131BD92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B448BD-49F8-46E3-872A-E41179D6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644CE4-0C01-44CE-9CC0-F63ABDD4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5D25-D29D-454C-900A-93082146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DC5FCA-21B3-4BCB-93EA-028B82DD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4AFD49-017F-46AD-8F57-1084610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286384-15BA-4BE0-8897-8DCEF400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CC3AEF-07FB-4CBF-BD0B-6E5212D3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6C6EA2-E228-452A-9661-5CEC84F1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5E808C-057E-4C14-8140-92614DB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DEF7E-7A16-47B0-B4EA-24EDF65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66E03-7032-408F-8B90-E472970A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D902D-79CE-438D-8BB5-F9C9CB03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5382DF-CAAC-4BF8-BF23-7DFA68D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55AC9-EB93-417A-8293-7DFC010B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97BE7B-7B79-4D5B-ADC5-90DC4D7E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24FA5-BED2-4331-A9BB-2E08843C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FCAB02-60D7-4289-83B2-BA784C520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79BF-C830-4B18-A348-1E12D14F7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33FB9-2F06-4E63-8F8F-42CA021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7A0C36-724A-4DC6-B4C8-A60CEE1F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D4765-CA62-4783-863A-359C16DB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9054BC-2E33-48D6-9272-9E53AE3F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40AD11-83D1-4696-BA61-D14E8A0D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AC828-FB71-4AB6-AFC7-DB2652A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FDF5-F4BC-457F-8700-79E77030B8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E5D35-4E02-4DFA-B9D9-82A6F358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39BE8-AEA8-4DEC-A0BC-2AA616D7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5831-87B7-495F-B11A-CABF5F3DCE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423D-2280-4637-AB15-6B4BD892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651" y="460343"/>
            <a:ext cx="9536349" cy="24367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4400" dirty="0"/>
              <a:t>Introducción a la Ciencia de los Datos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Lección P.4: Funciones y Archivos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31478-DD7A-49AE-A9BE-9D650C36E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436778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1600" dirty="0"/>
          </a:p>
          <a:p>
            <a:pPr algn="l"/>
            <a:r>
              <a:rPr lang="en-US" sz="1800" b="1" dirty="0" err="1"/>
              <a:t>Basado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dirty="0"/>
              <a:t>: McKinney, Wes. 2018. “Python for Data Analysis. Data Wrangling with Pandas, NumPy, and </a:t>
            </a:r>
            <a:r>
              <a:rPr lang="en-US" sz="1800" dirty="0" err="1"/>
              <a:t>IPython</a:t>
            </a:r>
            <a:r>
              <a:rPr lang="en-US" sz="1800" dirty="0"/>
              <a:t>”, 2a </a:t>
            </a:r>
            <a:r>
              <a:rPr lang="en-US" sz="1800" dirty="0" err="1"/>
              <a:t>edición</a:t>
            </a:r>
            <a:r>
              <a:rPr lang="en-US" sz="1800" dirty="0"/>
              <a:t>, California USA: O’Reilly Media, Inc..</a:t>
            </a:r>
          </a:p>
          <a:p>
            <a:pPr algn="l"/>
            <a:r>
              <a:rPr lang="en-US" sz="1800" dirty="0"/>
              <a:t>Cap. 3. </a:t>
            </a:r>
            <a:r>
              <a:rPr lang="en-US" sz="1800" dirty="0" err="1"/>
              <a:t>Secciones</a:t>
            </a:r>
            <a:r>
              <a:rPr lang="en-US" sz="1800" dirty="0"/>
              <a:t> 3.2 y 3.3  </a:t>
            </a:r>
          </a:p>
        </p:txBody>
      </p:sp>
    </p:spTree>
    <p:extLst>
      <p:ext uri="{BB962C8B-B14F-4D97-AF65-F5344CB8AC3E}">
        <p14:creationId xmlns:p14="http://schemas.microsoft.com/office/powerpoint/2010/main" val="418313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663A1-D7D3-4F29-B261-60F382C8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>
                <a:latin typeface="+mn-lt"/>
              </a:rPr>
              <a:t>8. Lectura y escritura de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379D3-4402-4A47-AF2B-A06860E5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8408"/>
            <a:ext cx="12101209" cy="5729591"/>
          </a:xfrm>
        </p:spPr>
        <p:txBody>
          <a:bodyPr>
            <a:normAutofit/>
          </a:bodyPr>
          <a:lstStyle/>
          <a:p>
            <a:r>
              <a:rPr lang="es-MX" sz="2400" dirty="0"/>
              <a:t>¿Cómo trabajar con archivos en </a:t>
            </a:r>
            <a:r>
              <a:rPr lang="es-MX" sz="2400" dirty="0" err="1"/>
              <a:t>Phyton</a:t>
            </a:r>
            <a:r>
              <a:rPr lang="es-MX" sz="2400" dirty="0"/>
              <a:t>?</a:t>
            </a:r>
          </a:p>
          <a:p>
            <a:r>
              <a:rPr lang="es-MX" sz="2400" dirty="0"/>
              <a:t>Si queremos abrir un archivo para su lectura y posterior escritura, primero hay que establecer en Spyder la dirección en la que se ubica el archivo</a:t>
            </a:r>
          </a:p>
          <a:p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Path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: C:\Users\socio\Dropbox\Mi PC (LAPTOP-ORBBPDK7)\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Documents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\TEC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respado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2019-20202\2022 CIDE curso primavera\Scripts y files Python</a:t>
            </a:r>
          </a:p>
          <a:p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f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336666"/>
                </a:solidFill>
              </a:rPr>
              <a:t>open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('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segismundo.txt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 ', </a:t>
            </a:r>
            <a:r>
              <a:rPr lang="es-MX" sz="2400" b="0" i="0" u="none" strike="noStrike" baseline="0" dirty="0" err="1">
                <a:solidFill>
                  <a:srgbClr val="000000"/>
                </a:solidFill>
              </a:rPr>
              <a:t>encoding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='utf-8'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)</a:t>
            </a: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Por default, el archive abre en modo de lectura ‘r’, podemos iterar sobre las líneas de f</a:t>
            </a:r>
          </a:p>
          <a:p>
            <a:pPr marL="0" indent="0" algn="l">
              <a:buNone/>
            </a:pP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line </a:t>
            </a:r>
            <a:r>
              <a:rPr lang="es-MX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f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s-MX" sz="2400" b="1" i="0" u="none" strike="noStrike" baseline="0" dirty="0">
                <a:solidFill>
                  <a:srgbClr val="00669A"/>
                </a:solidFill>
              </a:rPr>
              <a:t>    </a:t>
            </a: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print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(line)			</a:t>
            </a:r>
            <a:r>
              <a:rPr lang="es-MX" sz="2400" i="0" u="none" strike="noStrike" baseline="0" dirty="0"/>
              <a:t># imprime línea por línea</a:t>
            </a:r>
            <a:endParaRPr lang="es-MX" sz="2400" dirty="0">
              <a:solidFill>
                <a:srgbClr val="000000"/>
              </a:solidFill>
            </a:endParaRPr>
          </a:p>
          <a:p>
            <a:pPr algn="l"/>
            <a:r>
              <a:rPr lang="es-MX" sz="2400" dirty="0">
                <a:solidFill>
                  <a:srgbClr val="000000"/>
                </a:solidFill>
              </a:rPr>
              <a:t>Si quiero poner las líneas como un argumento de una lista: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lines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x</a:t>
            </a:r>
            <a:r>
              <a:rPr lang="es-MX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rstrip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s-MX" sz="24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4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s-MX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336666"/>
                </a:solidFill>
              </a:rPr>
              <a:t>open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('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segismundo.txt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', </a:t>
            </a:r>
            <a:r>
              <a:rPr lang="es-MX" sz="2400" b="0" i="0" u="none" strike="noStrike" baseline="0" dirty="0" err="1">
                <a:solidFill>
                  <a:srgbClr val="000000"/>
                </a:solidFill>
              </a:rPr>
              <a:t>encoding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='utf-8')]   ;   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lines</a:t>
            </a:r>
            <a:endParaRPr lang="es-MX" sz="2400" b="0" i="0" u="none" strike="noStrike" baseline="0" dirty="0">
              <a:solidFill>
                <a:srgbClr val="000089"/>
              </a:solidFill>
            </a:endParaRPr>
          </a:p>
          <a:p>
            <a:pPr algn="l"/>
            <a:r>
              <a:rPr lang="es-MX" sz="2400" dirty="0">
                <a:solidFill>
                  <a:srgbClr val="000089"/>
                </a:solidFill>
              </a:rPr>
              <a:t>Siempre conviene cerrar el archivo una vez que se extrae la información deseada</a:t>
            </a:r>
          </a:p>
          <a:p>
            <a:pPr algn="l"/>
            <a:r>
              <a:rPr lang="es-MX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400" dirty="0" err="1">
                <a:solidFill>
                  <a:srgbClr val="000089"/>
                </a:solidFill>
              </a:rPr>
              <a:t>f.close</a:t>
            </a:r>
            <a:r>
              <a:rPr lang="es-MX" sz="2400" dirty="0">
                <a:solidFill>
                  <a:srgbClr val="000089"/>
                </a:solidFill>
              </a:rPr>
              <a:t>()</a:t>
            </a:r>
            <a:endParaRPr lang="es-MX" sz="2400" dirty="0">
              <a:solidFill>
                <a:srgbClr val="000000"/>
              </a:solidFill>
            </a:endParaRPr>
          </a:p>
          <a:p>
            <a:pPr algn="l"/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5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C4BF7-9E76-4D8D-B94B-C0DE1042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732"/>
            <a:ext cx="12295762" cy="6741268"/>
          </a:xfrm>
        </p:spPr>
        <p:txBody>
          <a:bodyPr>
            <a:normAutofit fontScale="70000" lnSpcReduction="20000"/>
          </a:bodyPr>
          <a:lstStyle/>
          <a:p>
            <a:r>
              <a:rPr lang="es-MX" sz="3600" dirty="0">
                <a:solidFill>
                  <a:schemeClr val="accent1"/>
                </a:solidFill>
              </a:rPr>
              <a:t>(i) Si se quiere modificar el archivo, conviene abrirlo con el modo de escritura ‘w’</a:t>
            </a:r>
          </a:p>
          <a:p>
            <a:r>
              <a:rPr lang="en-US" sz="3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600" b="0" i="0" u="none" strike="noStrike" baseline="0" dirty="0"/>
              <a:t>f = open(</a:t>
            </a:r>
            <a:r>
              <a:rPr lang="es-MX" sz="3600" b="0" i="0" u="none" strike="noStrike" baseline="0" dirty="0">
                <a:solidFill>
                  <a:srgbClr val="000000"/>
                </a:solidFill>
              </a:rPr>
              <a:t>'</a:t>
            </a:r>
            <a:r>
              <a:rPr lang="es-MX" sz="3600" b="0" i="0" u="none" strike="noStrike" baseline="0" dirty="0">
                <a:solidFill>
                  <a:srgbClr val="CD3300"/>
                </a:solidFill>
              </a:rPr>
              <a:t>segismundo.txt</a:t>
            </a:r>
            <a:r>
              <a:rPr lang="es-MX" sz="3600" b="0" i="0" u="none" strike="noStrike" baseline="0" dirty="0">
                <a:solidFill>
                  <a:srgbClr val="000000"/>
                </a:solidFill>
              </a:rPr>
              <a:t>', '</a:t>
            </a:r>
            <a:r>
              <a:rPr lang="en-US" sz="3600" b="0" i="0" u="none" strike="noStrike" baseline="0" dirty="0"/>
              <a:t>w</a:t>
            </a:r>
            <a:r>
              <a:rPr lang="es-MX" sz="3600" b="0" i="0" u="none" strike="noStrike" baseline="0" dirty="0">
                <a:solidFill>
                  <a:srgbClr val="000000"/>
                </a:solidFill>
              </a:rPr>
              <a:t>'</a:t>
            </a:r>
            <a:r>
              <a:rPr lang="en-US" sz="3600" b="0" i="0" u="none" strike="noStrike" baseline="0" dirty="0"/>
              <a:t>, </a:t>
            </a:r>
            <a:r>
              <a:rPr lang="es-MX" sz="3600" b="0" i="0" u="none" strike="noStrike" baseline="0" dirty="0" err="1">
                <a:solidFill>
                  <a:srgbClr val="000000"/>
                </a:solidFill>
              </a:rPr>
              <a:t>encoding</a:t>
            </a:r>
            <a:r>
              <a:rPr lang="es-MX" sz="3600" b="0" i="0" u="none" strike="noStrike" baseline="0" dirty="0">
                <a:solidFill>
                  <a:srgbClr val="000000"/>
                </a:solidFill>
              </a:rPr>
              <a:t>='utf-8')   # Cuidado ! Modifica el archivo 									  original</a:t>
            </a:r>
            <a:endParaRPr lang="es-MX" sz="3600" dirty="0"/>
          </a:p>
          <a:p>
            <a:r>
              <a:rPr lang="es-MX" sz="3600" dirty="0">
                <a:solidFill>
                  <a:schemeClr val="accent1"/>
                </a:solidFill>
              </a:rPr>
              <a:t>(</a:t>
            </a:r>
            <a:r>
              <a:rPr lang="es-MX" sz="3600" dirty="0" err="1">
                <a:solidFill>
                  <a:schemeClr val="accent1"/>
                </a:solidFill>
              </a:rPr>
              <a:t>ii</a:t>
            </a:r>
            <a:r>
              <a:rPr lang="es-MX" sz="3600" dirty="0">
                <a:solidFill>
                  <a:schemeClr val="accent1"/>
                </a:solidFill>
              </a:rPr>
              <a:t>) Algunos métodos de lectura de un archivo: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600" b="0" i="0" u="none" strike="noStrike" baseline="0" dirty="0">
                <a:solidFill>
                  <a:srgbClr val="000089"/>
                </a:solidFill>
              </a:rPr>
              <a:t>f </a:t>
            </a:r>
            <a:r>
              <a:rPr lang="en-US" sz="3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3600" b="0" i="0" u="none" strike="noStrike" baseline="0" dirty="0">
                <a:solidFill>
                  <a:srgbClr val="336666"/>
                </a:solidFill>
              </a:rPr>
              <a:t>open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3600" b="0" i="0" u="none" strike="noStrike" baseline="0" dirty="0">
                <a:solidFill>
                  <a:schemeClr val="accent2"/>
                </a:solidFill>
              </a:rPr>
              <a:t>'segis</a:t>
            </a:r>
            <a:r>
              <a:rPr lang="es-MX" sz="3600" b="0" i="0" u="none" strike="noStrike" baseline="0" dirty="0">
                <a:solidFill>
                  <a:srgbClr val="CD3300"/>
                </a:solidFill>
              </a:rPr>
              <a:t>mundo.txt</a:t>
            </a:r>
            <a:r>
              <a:rPr lang="es-MX" sz="3600" b="0" i="0" u="none" strike="noStrike" baseline="0" dirty="0">
                <a:solidFill>
                  <a:srgbClr val="000000"/>
                </a:solidFill>
              </a:rPr>
              <a:t>', </a:t>
            </a:r>
            <a:r>
              <a:rPr lang="es-MX" sz="3600" b="0" i="0" u="none" strike="noStrike" baseline="0" dirty="0" err="1">
                <a:solidFill>
                  <a:srgbClr val="000000"/>
                </a:solidFill>
              </a:rPr>
              <a:t>encoding</a:t>
            </a:r>
            <a:r>
              <a:rPr lang="es-MX" sz="3600" b="0" i="0" u="none" strike="noStrike" baseline="0" dirty="0">
                <a:solidFill>
                  <a:srgbClr val="000000"/>
                </a:solidFill>
              </a:rPr>
              <a:t>='utf-8'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dirty="0">
                <a:solidFill>
                  <a:srgbClr val="FF6600"/>
                </a:solidFill>
              </a:rPr>
              <a:t>3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600" b="0" i="0" u="none" strike="noStrike" baseline="0" dirty="0" err="1">
                <a:solidFill>
                  <a:srgbClr val="000089"/>
                </a:solidFill>
              </a:rPr>
              <a:t>f</a:t>
            </a:r>
            <a:r>
              <a:rPr lang="en-US" sz="3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3600" b="0" i="0" u="none" strike="noStrike" baseline="0" dirty="0" err="1">
                <a:solidFill>
                  <a:srgbClr val="000089"/>
                </a:solidFill>
              </a:rPr>
              <a:t>read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)      #lee los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diez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caracteres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a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partir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del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apuntador</a:t>
            </a:r>
            <a:r>
              <a:rPr lang="en-US" sz="3600" dirty="0">
                <a:solidFill>
                  <a:srgbClr val="000000"/>
                </a:solidFill>
              </a:rPr>
              <a:t>     ;  </a:t>
            </a:r>
            <a:r>
              <a:rPr lang="es-ES" sz="36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E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ES" sz="36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E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ES" sz="3600" b="0" i="0" u="none" strike="noStrike" baseline="0" dirty="0">
                <a:solidFill>
                  <a:srgbClr val="CD3300"/>
                </a:solidFill>
              </a:rPr>
              <a:t>'Sueña el r’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600" b="0" i="0" u="none" strike="noStrike" baseline="0" dirty="0" err="1">
                <a:solidFill>
                  <a:srgbClr val="000089"/>
                </a:solidFill>
              </a:rPr>
              <a:t>f</a:t>
            </a:r>
            <a:r>
              <a:rPr lang="en-US" sz="3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3600" b="0" i="0" u="none" strike="noStrike" baseline="0" dirty="0" err="1">
                <a:solidFill>
                  <a:srgbClr val="000089"/>
                </a:solidFill>
              </a:rPr>
              <a:t>tell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()        #te dice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en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que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caracter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te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600" b="0" i="0" u="none" strike="noStrike" baseline="0" dirty="0" err="1">
                <a:solidFill>
                  <a:srgbClr val="000000"/>
                </a:solidFill>
              </a:rPr>
              <a:t>posicionas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   ; </a:t>
            </a:r>
            <a:r>
              <a:rPr lang="en-US" sz="3600" dirty="0">
                <a:solidFill>
                  <a:srgbClr val="000000"/>
                </a:solidFill>
              </a:rPr>
              <a:t>    </a:t>
            </a:r>
            <a:r>
              <a:rPr lang="en-US" sz="36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11</a:t>
            </a:r>
            <a:endParaRPr lang="es-MX" sz="3600" dirty="0"/>
          </a:p>
          <a:p>
            <a:r>
              <a:rPr lang="en-US" sz="3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600" dirty="0" err="1"/>
              <a:t>f.seek</a:t>
            </a:r>
            <a:r>
              <a:rPr lang="en-US" sz="3600" dirty="0"/>
              <a:t>(3)   ; </a:t>
            </a:r>
            <a:r>
              <a:rPr lang="en-US" sz="3600" b="0" i="0" u="none" strike="noStrike" baseline="0" dirty="0">
                <a:solidFill>
                  <a:srgbClr val="000089"/>
                </a:solidFill>
              </a:rPr>
              <a:t>Out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</a:t>
            </a:r>
            <a:r>
              <a:rPr lang="en-US" sz="3600" dirty="0"/>
              <a:t>  3     #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ubica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un </a:t>
            </a:r>
            <a:r>
              <a:rPr lang="en-US" sz="3600" dirty="0" err="1"/>
              <a:t>caracter</a:t>
            </a:r>
            <a:r>
              <a:rPr lang="en-US" sz="3600" dirty="0"/>
              <a:t>    </a:t>
            </a:r>
          </a:p>
          <a:p>
            <a:r>
              <a:rPr lang="en-US" sz="3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3600" dirty="0" err="1"/>
              <a:t>f.read</a:t>
            </a:r>
            <a:r>
              <a:rPr lang="en-US" sz="3600" dirty="0"/>
              <a:t>(1)    ; </a:t>
            </a:r>
            <a:r>
              <a:rPr lang="en-US" sz="3600" b="0" i="0" u="none" strike="noStrike" baseline="0" dirty="0">
                <a:solidFill>
                  <a:srgbClr val="000089"/>
                </a:solidFill>
              </a:rPr>
              <a:t>Out 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36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3600" b="0" i="0" u="none" strike="noStrike" baseline="0" dirty="0">
                <a:solidFill>
                  <a:srgbClr val="000000"/>
                </a:solidFill>
              </a:rPr>
              <a:t>]:</a:t>
            </a:r>
            <a:r>
              <a:rPr lang="en-US" sz="3600" dirty="0"/>
              <a:t>  ‘ñ’   # lee </a:t>
            </a:r>
            <a:r>
              <a:rPr lang="en-US" sz="3600" dirty="0" err="1"/>
              <a:t>el</a:t>
            </a:r>
            <a:r>
              <a:rPr lang="en-US" sz="3600" dirty="0"/>
              <a:t> </a:t>
            </a:r>
            <a:r>
              <a:rPr lang="en-US" sz="3600" dirty="0" err="1"/>
              <a:t>siguiente</a:t>
            </a:r>
            <a:r>
              <a:rPr lang="en-US" sz="3600" dirty="0"/>
              <a:t> </a:t>
            </a:r>
            <a:r>
              <a:rPr lang="en-US" sz="3600" dirty="0" err="1"/>
              <a:t>caracter</a:t>
            </a:r>
            <a:endParaRPr lang="en-US" sz="3600" dirty="0"/>
          </a:p>
          <a:p>
            <a:r>
              <a:rPr lang="es-MX" sz="3600" dirty="0">
                <a:solidFill>
                  <a:schemeClr val="accent1"/>
                </a:solidFill>
              </a:rPr>
              <a:t>(</a:t>
            </a:r>
            <a:r>
              <a:rPr lang="es-MX" sz="3600" dirty="0" err="1">
                <a:solidFill>
                  <a:schemeClr val="accent1"/>
                </a:solidFill>
              </a:rPr>
              <a:t>iii</a:t>
            </a:r>
            <a:r>
              <a:rPr lang="es-MX" sz="3600" dirty="0">
                <a:solidFill>
                  <a:schemeClr val="accent1"/>
                </a:solidFill>
              </a:rPr>
              <a:t>) Tomamos información de un archivo y la usamos para crear otro:</a:t>
            </a:r>
          </a:p>
          <a:p>
            <a:pPr marL="0" indent="0">
              <a:buNone/>
            </a:pPr>
            <a:r>
              <a:rPr lang="es-MX" sz="3600" dirty="0" err="1">
                <a:solidFill>
                  <a:schemeClr val="accent1"/>
                </a:solidFill>
              </a:rPr>
              <a:t>with</a:t>
            </a:r>
            <a:r>
              <a:rPr lang="es-MX" sz="3600" dirty="0">
                <a:solidFill>
                  <a:schemeClr val="accent1"/>
                </a:solidFill>
              </a:rPr>
              <a:t> open</a:t>
            </a:r>
            <a:r>
              <a:rPr lang="es-MX" sz="3600" dirty="0"/>
              <a:t>(</a:t>
            </a:r>
            <a:r>
              <a:rPr lang="es-MX" sz="3600" dirty="0">
                <a:solidFill>
                  <a:schemeClr val="accent2"/>
                </a:solidFill>
              </a:rPr>
              <a:t>'tmp.txt', 'w') </a:t>
            </a:r>
            <a:r>
              <a:rPr lang="es-MX" sz="3600" dirty="0">
                <a:solidFill>
                  <a:schemeClr val="accent1"/>
                </a:solidFill>
              </a:rPr>
              <a:t>as</a:t>
            </a:r>
            <a:r>
              <a:rPr lang="es-MX" sz="3600" dirty="0"/>
              <a:t> </a:t>
            </a:r>
            <a:r>
              <a:rPr lang="es-MX" sz="3600" dirty="0" err="1"/>
              <a:t>handle</a:t>
            </a:r>
            <a:r>
              <a:rPr lang="es-MX" sz="3600" dirty="0"/>
              <a:t>:           #aquí creamos el nuevo archivo</a:t>
            </a:r>
          </a:p>
          <a:p>
            <a:pPr marL="0" indent="0">
              <a:buNone/>
            </a:pPr>
            <a:r>
              <a:rPr lang="es-MX" sz="3600" dirty="0"/>
              <a:t>   </a:t>
            </a:r>
            <a:r>
              <a:rPr lang="es-MX" sz="3600" dirty="0" err="1"/>
              <a:t>handle.</a:t>
            </a:r>
            <a:r>
              <a:rPr lang="es-MX" sz="3600" dirty="0" err="1">
                <a:solidFill>
                  <a:schemeClr val="accent1"/>
                </a:solidFill>
              </a:rPr>
              <a:t>writelines</a:t>
            </a:r>
            <a:r>
              <a:rPr lang="es-MX" sz="3600" dirty="0"/>
              <a:t>(x </a:t>
            </a:r>
            <a:r>
              <a:rPr lang="es-MX" sz="3600" dirty="0" err="1">
                <a:solidFill>
                  <a:schemeClr val="accent1"/>
                </a:solidFill>
              </a:rPr>
              <a:t>for</a:t>
            </a:r>
            <a:r>
              <a:rPr lang="es-MX" sz="3600" dirty="0"/>
              <a:t> x in </a:t>
            </a:r>
            <a:r>
              <a:rPr lang="es-MX" sz="3600" dirty="0">
                <a:solidFill>
                  <a:schemeClr val="accent1"/>
                </a:solidFill>
              </a:rPr>
              <a:t>open</a:t>
            </a:r>
            <a:r>
              <a:rPr lang="es-MX" sz="3600" dirty="0"/>
              <a:t>('segismundo.txt', </a:t>
            </a:r>
            <a:r>
              <a:rPr lang="es-MX" sz="3600" dirty="0" err="1">
                <a:solidFill>
                  <a:schemeClr val="accent1"/>
                </a:solidFill>
              </a:rPr>
              <a:t>encoding</a:t>
            </a:r>
            <a:r>
              <a:rPr lang="es-MX" sz="3600" dirty="0"/>
              <a:t>='utf-8'))</a:t>
            </a:r>
          </a:p>
          <a:p>
            <a:pPr marL="1371600" lvl="3" indent="0">
              <a:buNone/>
            </a:pPr>
            <a:r>
              <a:rPr lang="es-MX" sz="3600" dirty="0"/>
              <a:t>#writelines es un método de escritura de línea 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(</a:t>
            </a:r>
            <a:r>
              <a:rPr lang="es-MX" sz="3600" dirty="0" err="1">
                <a:solidFill>
                  <a:schemeClr val="accent1"/>
                </a:solidFill>
              </a:rPr>
              <a:t>iv</a:t>
            </a:r>
            <a:r>
              <a:rPr lang="es-MX" sz="3600" dirty="0">
                <a:solidFill>
                  <a:schemeClr val="accent1"/>
                </a:solidFill>
              </a:rPr>
              <a:t>) Ahora imprimimos la línea del nuevo archivo   </a:t>
            </a:r>
            <a:r>
              <a:rPr lang="es-MX" sz="3600" dirty="0"/>
              <a:t>#ojo aquí no es necesario cerrar el archivo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with open</a:t>
            </a:r>
            <a:r>
              <a:rPr lang="en-US" sz="3600" dirty="0"/>
              <a:t>('tmp.txt') </a:t>
            </a:r>
            <a:r>
              <a:rPr lang="en-US" sz="3600" dirty="0">
                <a:solidFill>
                  <a:schemeClr val="accent1"/>
                </a:solidFill>
              </a:rPr>
              <a:t>as</a:t>
            </a:r>
            <a:r>
              <a:rPr lang="en-US" sz="3600" dirty="0"/>
              <a:t> f:</a:t>
            </a:r>
          </a:p>
          <a:p>
            <a:pPr marL="0" indent="0">
              <a:buNone/>
            </a:pPr>
            <a:r>
              <a:rPr lang="en-US" sz="3600" dirty="0"/>
              <a:t>        lines = </a:t>
            </a:r>
            <a:r>
              <a:rPr lang="en-US" sz="3600" dirty="0" err="1"/>
              <a:t>f.</a:t>
            </a:r>
            <a:r>
              <a:rPr lang="en-US" sz="3600" dirty="0" err="1">
                <a:solidFill>
                  <a:schemeClr val="accent1"/>
                </a:solidFill>
              </a:rPr>
              <a:t>readlines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print</a:t>
            </a:r>
            <a:r>
              <a:rPr lang="en-US" sz="3600" dirty="0"/>
              <a:t>(lines)</a:t>
            </a:r>
            <a:endParaRPr lang="es-MX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4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65163-1F82-4C54-B013-E444288F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669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1.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90917-9F70-4925-BF3F-C0D9D22F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6230"/>
            <a:ext cx="12192000" cy="5633514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Muy convenientes cuando un conjunto de instrucciones se repiten varias veces en un Código</a:t>
            </a:r>
          </a:p>
          <a:p>
            <a:r>
              <a:rPr lang="es-MX" dirty="0"/>
              <a:t>Ejemplo:</a:t>
            </a:r>
          </a:p>
          <a:p>
            <a:pPr marL="0" indent="0" algn="l">
              <a:buNone/>
            </a:pPr>
            <a:r>
              <a:rPr lang="es-MX" sz="2400" b="1" i="0" u="none" strike="noStrike" baseline="0" dirty="0" err="1">
                <a:solidFill>
                  <a:srgbClr val="00669A"/>
                </a:solidFill>
                <a:latin typeface="UbuntuMono-Bold"/>
              </a:rPr>
              <a:t>def</a:t>
            </a: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s-MX" sz="2400" b="0" i="0" u="none" strike="noStrike" baseline="0" dirty="0" err="1">
                <a:solidFill>
                  <a:srgbClr val="CD00FF"/>
                </a:solidFill>
                <a:latin typeface="UbuntuMono-Regular"/>
              </a:rPr>
              <a:t>my_function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z</a:t>
            </a:r>
            <a:r>
              <a:rPr lang="es-MX" sz="2400" b="0" i="0" u="none" strike="noStrike" baseline="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s-MX" sz="2400" b="0" i="0" u="none" strike="noStrike" baseline="0" dirty="0">
                <a:solidFill>
                  <a:srgbClr val="FF6600"/>
                </a:solidFill>
                <a:latin typeface="UbuntuMono-Regular"/>
              </a:rPr>
              <a:t>1.5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):          #los dos primeros argumentos son posicionales, </a:t>
            </a:r>
          </a:p>
          <a:p>
            <a:pPr marL="0" indent="0" algn="l">
              <a:buNone/>
            </a:pP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    </a:t>
            </a:r>
            <a:r>
              <a:rPr lang="es-MX" sz="2400" b="1" i="0" u="none" strike="noStrike" baseline="0" dirty="0" err="1">
                <a:solidFill>
                  <a:srgbClr val="00669A"/>
                </a:solidFill>
                <a:latin typeface="UbuntuMono-Bold"/>
              </a:rPr>
              <a:t>if</a:t>
            </a: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z </a:t>
            </a:r>
            <a:r>
              <a:rPr lang="es-MX" sz="2400" b="0" i="0" u="none" strike="noStrike" baseline="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s-MX" sz="24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:			    # el tercer argumento es una palabra clave (tiene un valor, van al final)</a:t>
            </a:r>
          </a:p>
          <a:p>
            <a:pPr marL="0" indent="0" algn="l">
              <a:buNone/>
            </a:pP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         </a:t>
            </a:r>
            <a:r>
              <a:rPr lang="es-MX" sz="2400" b="1" i="0" u="none" strike="noStrike" baseline="0" dirty="0" err="1">
                <a:solidFill>
                  <a:srgbClr val="00669A"/>
                </a:solidFill>
                <a:latin typeface="UbuntuMono-Bold"/>
              </a:rPr>
              <a:t>return</a:t>
            </a: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z </a:t>
            </a:r>
            <a:r>
              <a:rPr lang="es-MX" sz="2400" b="0" i="0" u="none" strike="noStrike" baseline="0" dirty="0">
                <a:solidFill>
                  <a:srgbClr val="555555"/>
                </a:solidFill>
                <a:latin typeface="UbuntuMono-Regular"/>
              </a:rPr>
              <a:t>* 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s-MX" sz="2400" b="0" i="0" u="none" strike="noStrike" baseline="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 algn="l">
              <a:buNone/>
            </a:pP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     </a:t>
            </a:r>
            <a:r>
              <a:rPr lang="es-MX" sz="2400" b="1" i="0" u="none" strike="noStrike" baseline="0" dirty="0" err="1">
                <a:solidFill>
                  <a:srgbClr val="00669A"/>
                </a:solidFill>
                <a:latin typeface="UbuntuMono-Bold"/>
              </a:rPr>
              <a:t>else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marL="0" indent="0" algn="l">
              <a:buNone/>
            </a:pP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         </a:t>
            </a:r>
            <a:r>
              <a:rPr lang="es-MX" sz="2400" b="1" i="0" u="none" strike="noStrike" baseline="0" dirty="0" err="1">
                <a:solidFill>
                  <a:srgbClr val="00669A"/>
                </a:solidFill>
                <a:latin typeface="UbuntuMono-Bold"/>
              </a:rPr>
              <a:t>return</a:t>
            </a:r>
            <a:r>
              <a:rPr lang="es-MX" sz="2400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z </a:t>
            </a:r>
            <a:r>
              <a:rPr lang="es-MX" sz="2400" b="0" i="0" u="none" strike="noStrike" baseline="0" dirty="0">
                <a:solidFill>
                  <a:srgbClr val="555555"/>
                </a:solidFill>
                <a:latin typeface="UbuntuMono-Regular"/>
              </a:rPr>
              <a:t>/ 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s-MX" sz="2400" b="0" i="0" u="none" strike="noStrike" baseline="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s-MX" sz="2400" b="0" i="0" u="none" strike="noStrike" baseline="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)		    # Si no se define un ‘</a:t>
            </a:r>
            <a:r>
              <a:rPr lang="es-MX" sz="2400" b="0" i="0" u="none" strike="noStrike" baseline="0" dirty="0" err="1">
                <a:solidFill>
                  <a:srgbClr val="000000"/>
                </a:solidFill>
                <a:latin typeface="UbuntuMono-Regular"/>
              </a:rPr>
              <a:t>return</a:t>
            </a:r>
            <a:r>
              <a:rPr lang="es-MX" sz="2400" b="0" i="0" u="none" strike="noStrike" baseline="0" dirty="0">
                <a:solidFill>
                  <a:srgbClr val="000000"/>
                </a:solidFill>
                <a:latin typeface="UbuntuMono-Regular"/>
              </a:rPr>
              <a:t>’, la función regresa </a:t>
            </a:r>
            <a:r>
              <a:rPr lang="es-MX" sz="24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UbuntuMono-Regular"/>
              </a:rPr>
              <a:t>None</a:t>
            </a:r>
            <a:endParaRPr lang="es-MX" sz="2400" b="0" i="0" u="none" strike="noStrike" baseline="0" dirty="0">
              <a:solidFill>
                <a:schemeClr val="accent2">
                  <a:lumMod val="75000"/>
                </a:schemeClr>
              </a:solidFill>
              <a:latin typeface="UbuntuMono-Regular"/>
            </a:endParaRPr>
          </a:p>
          <a:p>
            <a:pPr marL="0" indent="0" algn="l">
              <a:buNone/>
            </a:pPr>
            <a:endParaRPr lang="es-MX" sz="2400" b="0" i="0" u="none" strike="noStrike" baseline="0" dirty="0">
              <a:solidFill>
                <a:schemeClr val="accent2">
                  <a:lumMod val="75000"/>
                </a:schemeClr>
              </a:solidFill>
              <a:latin typeface="UbuntuMono-Regular"/>
            </a:endParaRPr>
          </a:p>
          <a:p>
            <a:pPr algn="l"/>
            <a:r>
              <a:rPr lang="es-MX" sz="2600" dirty="0">
                <a:solidFill>
                  <a:srgbClr val="000000"/>
                </a:solidFill>
              </a:rPr>
              <a:t>Formas de invocar la función:</a:t>
            </a:r>
          </a:p>
          <a:p>
            <a:pPr algn="l"/>
            <a:r>
              <a:rPr lang="es-MX" sz="2600" dirty="0">
                <a:solidFill>
                  <a:srgbClr val="000000"/>
                </a:solidFill>
              </a:rPr>
              <a:t>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my_function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z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0.7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  </a:t>
            </a:r>
          </a:p>
          <a:p>
            <a:pPr algn="l"/>
            <a:r>
              <a:rPr lang="en-US" sz="26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my_function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3.14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3.5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    </a:t>
            </a:r>
          </a:p>
          <a:p>
            <a:pPr algn="l"/>
            <a:r>
              <a:rPr lang="en-US" sz="26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my_function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20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0" u="none" strike="noStrike" baseline="0" dirty="0" err="1">
                <a:solidFill>
                  <a:srgbClr val="000089"/>
                </a:solidFill>
              </a:rPr>
              <a:t>my_function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y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z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)</a:t>
            </a:r>
            <a:endParaRPr lang="es-MX" sz="26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s-MX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8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FA558-3414-4D0B-9D30-80EACBB3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4478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2. Alcance de las funciones: Local vs 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58E47-1C92-495B-94E3-F97D484A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681"/>
            <a:ext cx="12192000" cy="5721064"/>
          </a:xfrm>
        </p:spPr>
        <p:txBody>
          <a:bodyPr>
            <a:normAutofit fontScale="25000" lnSpcReduction="20000"/>
          </a:bodyPr>
          <a:lstStyle/>
          <a:p>
            <a:r>
              <a:rPr lang="es-MX" sz="9600" dirty="0"/>
              <a:t>Las variables que se definen dentro de una función solo tienen alcance local</a:t>
            </a:r>
          </a:p>
          <a:p>
            <a:r>
              <a:rPr lang="es-MX" sz="9600" dirty="0"/>
              <a:t>Cuando las instrucciones de la función terminan, su valor se extingue</a:t>
            </a:r>
          </a:p>
          <a:p>
            <a:pPr marL="0" indent="0" algn="l">
              <a:buNone/>
            </a:pPr>
            <a:r>
              <a:rPr lang="es-MX" sz="9600" b="1" i="0" u="none" strike="noStrike" baseline="0" dirty="0" err="1">
                <a:solidFill>
                  <a:srgbClr val="00669A"/>
                </a:solidFill>
              </a:rPr>
              <a:t>def</a:t>
            </a:r>
            <a:r>
              <a:rPr lang="es-MX" sz="96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9600" b="0" i="0" u="none" strike="noStrike" baseline="0" dirty="0" err="1">
                <a:solidFill>
                  <a:srgbClr val="CD00FF"/>
                </a:solidFill>
              </a:rPr>
              <a:t>func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():</a:t>
            </a:r>
          </a:p>
          <a:p>
            <a:pPr marL="0" indent="0" algn="l">
              <a:buNone/>
            </a:pPr>
            <a:r>
              <a:rPr lang="es-MX" sz="9600" b="0" i="0" u="none" strike="noStrike" baseline="0" dirty="0">
                <a:solidFill>
                  <a:srgbClr val="000089"/>
                </a:solidFill>
              </a:rPr>
              <a:t>      a </a:t>
            </a:r>
            <a:r>
              <a:rPr lang="es-MX" sz="9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[]		#se crea una lista y se le asignan números consecutivos:  ‘a’ es local</a:t>
            </a:r>
          </a:p>
          <a:p>
            <a:pPr marL="0" indent="0" algn="l">
              <a:buNone/>
            </a:pPr>
            <a:r>
              <a:rPr lang="es-MX" sz="9600" b="1" i="0" u="none" strike="noStrike" baseline="0" dirty="0">
                <a:solidFill>
                  <a:srgbClr val="00669A"/>
                </a:solidFill>
              </a:rPr>
              <a:t>      </a:t>
            </a:r>
            <a:r>
              <a:rPr lang="es-MX" sz="96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96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9600" b="0" i="0" u="none" strike="noStrike" baseline="0" dirty="0">
                <a:solidFill>
                  <a:srgbClr val="000089"/>
                </a:solidFill>
              </a:rPr>
              <a:t>i </a:t>
            </a:r>
            <a:r>
              <a:rPr lang="es-MX" sz="96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9600" b="0" i="0" u="none" strike="noStrike" baseline="0" dirty="0" err="1">
                <a:solidFill>
                  <a:srgbClr val="336666"/>
                </a:solidFill>
              </a:rPr>
              <a:t>range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9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s-MX" sz="9600" b="0" i="0" u="none" strike="noStrike" baseline="0" dirty="0">
                <a:solidFill>
                  <a:srgbClr val="000089"/>
                </a:solidFill>
              </a:rPr>
              <a:t>        </a:t>
            </a:r>
            <a:r>
              <a:rPr lang="es-MX" sz="9600" b="0" i="0" u="none" strike="noStrike" baseline="0" dirty="0" err="1">
                <a:solidFill>
                  <a:srgbClr val="000089"/>
                </a:solidFill>
              </a:rPr>
              <a:t>a</a:t>
            </a:r>
            <a:r>
              <a:rPr lang="es-MX" sz="9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9600" b="0" i="0" u="none" strike="noStrike" baseline="0" dirty="0" err="1">
                <a:solidFill>
                  <a:srgbClr val="000089"/>
                </a:solidFill>
              </a:rPr>
              <a:t>append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9600" b="0" i="0" u="none" strike="noStrike" baseline="0" dirty="0">
                <a:solidFill>
                  <a:srgbClr val="000089"/>
                </a:solidFill>
              </a:rPr>
              <a:t>i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s-MX" sz="9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9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96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]:  </a:t>
            </a:r>
            <a:r>
              <a:rPr lang="es-MX" sz="9600" b="0" i="0" u="none" strike="noStrike" baseline="0" dirty="0" err="1">
                <a:solidFill>
                  <a:srgbClr val="000000"/>
                </a:solidFill>
              </a:rPr>
              <a:t>func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 (); </a:t>
            </a:r>
            <a:r>
              <a:rPr lang="en-US" sz="9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96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96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9600" dirty="0">
                <a:solidFill>
                  <a:srgbClr val="555555"/>
                </a:solidFill>
              </a:rPr>
              <a:t>;  </a:t>
            </a:r>
            <a:r>
              <a:rPr lang="en-US" sz="9600" b="0" i="0" u="none" strike="noStrike" baseline="0" dirty="0">
                <a:solidFill>
                  <a:srgbClr val="000089"/>
                </a:solidFill>
              </a:rPr>
              <a:t>Out 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96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9600" b="0" i="0" u="none" strike="noStrike" baseline="0" dirty="0" err="1">
                <a:solidFill>
                  <a:srgbClr val="336666"/>
                </a:solidFill>
              </a:rPr>
              <a:t>NameError</a:t>
            </a:r>
            <a:r>
              <a:rPr lang="en-US" sz="9600" b="0" i="0" u="none" strike="noStrike" baseline="0" dirty="0">
                <a:solidFill>
                  <a:srgbClr val="336666"/>
                </a:solidFill>
              </a:rPr>
              <a:t>: name 'a' is not defined          </a:t>
            </a:r>
            <a:r>
              <a:rPr lang="es-MX" sz="9600" b="0" i="0" u="none" strike="noStrike" baseline="0" dirty="0"/>
              <a:t># el valor no aparece</a:t>
            </a:r>
          </a:p>
          <a:p>
            <a:pPr marL="0" indent="0" algn="l">
              <a:buNone/>
            </a:pPr>
            <a:endParaRPr lang="es-MX" sz="9600" b="0" i="0" u="none" strike="noStrike" baseline="0" dirty="0"/>
          </a:p>
          <a:p>
            <a:pPr marL="0" indent="0" algn="l">
              <a:buNone/>
            </a:pPr>
            <a:r>
              <a:rPr lang="es-MX" sz="96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s-MX" sz="9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[]			#como ‘a’ está fuera de la función su valor es global, no se destruye</a:t>
            </a:r>
          </a:p>
          <a:p>
            <a:pPr marL="0" indent="0" algn="l">
              <a:buNone/>
            </a:pPr>
            <a:r>
              <a:rPr lang="en-US" sz="9600" b="1" i="0" u="none" strike="noStrike" baseline="0" dirty="0">
                <a:solidFill>
                  <a:srgbClr val="00669A"/>
                </a:solidFill>
              </a:rPr>
              <a:t>def </a:t>
            </a:r>
            <a:r>
              <a:rPr lang="en-US" sz="9600" b="0" i="0" u="none" strike="noStrike" baseline="0" dirty="0" err="1">
                <a:solidFill>
                  <a:srgbClr val="CD00FF"/>
                </a:solidFill>
              </a:rPr>
              <a:t>func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():</a:t>
            </a:r>
          </a:p>
          <a:p>
            <a:pPr marL="0" indent="0" algn="l">
              <a:buNone/>
            </a:pPr>
            <a:r>
              <a:rPr lang="en-US" sz="9600" b="1" i="0" u="none" strike="noStrike" baseline="0" dirty="0">
                <a:solidFill>
                  <a:srgbClr val="00669A"/>
                </a:solidFill>
              </a:rPr>
              <a:t>    for </a:t>
            </a:r>
            <a:r>
              <a:rPr lang="en-US" sz="9600" b="0" i="0" u="none" strike="noStrike" baseline="0" dirty="0" err="1">
                <a:solidFill>
                  <a:srgbClr val="000089"/>
                </a:solidFill>
              </a:rPr>
              <a:t>i</a:t>
            </a:r>
            <a:r>
              <a:rPr lang="en-US" sz="96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96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96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96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n-US" sz="9600" b="0" i="0" u="none" strike="noStrike" baseline="0" dirty="0">
                <a:solidFill>
                  <a:srgbClr val="000089"/>
                </a:solidFill>
              </a:rPr>
              <a:t>       </a:t>
            </a:r>
            <a:r>
              <a:rPr lang="en-US" sz="9600" b="0" i="0" u="none" strike="noStrike" baseline="0" dirty="0" err="1">
                <a:solidFill>
                  <a:srgbClr val="000089"/>
                </a:solidFill>
              </a:rPr>
              <a:t>a</a:t>
            </a:r>
            <a:r>
              <a:rPr lang="en-US" sz="96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9600" b="0" i="0" u="none" strike="noStrike" baseline="0" dirty="0" err="1">
                <a:solidFill>
                  <a:srgbClr val="000089"/>
                </a:solidFill>
              </a:rPr>
              <a:t>append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9600" b="0" i="0" u="none" strike="noStrike" baseline="0" dirty="0" err="1">
                <a:solidFill>
                  <a:srgbClr val="000089"/>
                </a:solidFill>
              </a:rPr>
              <a:t>i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sz="96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96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9600" dirty="0" err="1">
                <a:solidFill>
                  <a:srgbClr val="000089"/>
                </a:solidFill>
              </a:rPr>
              <a:t>f</a:t>
            </a:r>
            <a:r>
              <a:rPr lang="en-US" sz="9600" b="0" i="0" u="none" strike="noStrike" baseline="0" dirty="0" err="1">
                <a:solidFill>
                  <a:srgbClr val="000089"/>
                </a:solidFill>
              </a:rPr>
              <a:t>unc</a:t>
            </a:r>
            <a:r>
              <a:rPr lang="en-US" sz="9600" b="0" i="0" u="none" strike="noStrike" baseline="0" dirty="0">
                <a:solidFill>
                  <a:srgbClr val="000089"/>
                </a:solidFill>
              </a:rPr>
              <a:t>(); In 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9600" dirty="0">
                <a:solidFill>
                  <a:srgbClr val="FF6600"/>
                </a:solidFill>
              </a:rPr>
              <a:t>3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9600" b="0" i="0" u="none" strike="noStrike" baseline="0" dirty="0">
                <a:solidFill>
                  <a:srgbClr val="000089"/>
                </a:solidFill>
              </a:rPr>
              <a:t>a   ; Out 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96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9600" b="0" i="0" u="none" strike="noStrike" baseline="0" dirty="0">
                <a:solidFill>
                  <a:srgbClr val="000000"/>
                </a:solidFill>
              </a:rPr>
              <a:t>]: [0, 1, 2, 3, 4]</a:t>
            </a:r>
            <a:r>
              <a:rPr lang="en-US" sz="9600" dirty="0">
                <a:solidFill>
                  <a:srgbClr val="555555"/>
                </a:solidFill>
              </a:rPr>
              <a:t> </a:t>
            </a:r>
          </a:p>
          <a:p>
            <a:pPr marL="0" indent="0">
              <a:buNone/>
            </a:pPr>
            <a:r>
              <a:rPr lang="es-MX" sz="9600" b="0" i="0" u="none" strike="noStrike" baseline="0" dirty="0">
                <a:solidFill>
                  <a:schemeClr val="accent1"/>
                </a:solidFill>
              </a:rPr>
              <a:t>Una variable puede definirse como global en una función con ‘global a’ antes de invocarla</a:t>
            </a:r>
          </a:p>
          <a:p>
            <a:pPr marL="0" indent="0">
              <a:buNone/>
            </a:pPr>
            <a:r>
              <a:rPr lang="es-MX" sz="9600" dirty="0">
                <a:solidFill>
                  <a:srgbClr val="000000"/>
                </a:solidFill>
              </a:rPr>
              <a:t>En general, no es conveniente usar muchas variables globales</a:t>
            </a:r>
            <a:r>
              <a:rPr lang="es-MX" sz="9600" b="0" i="0" u="none" strike="noStrike" baseline="0" dirty="0">
                <a:solidFill>
                  <a:srgbClr val="000000"/>
                </a:solidFill>
              </a:rPr>
              <a:t> </a:t>
            </a:r>
            <a:endParaRPr lang="es-MX" sz="9600" dirty="0">
              <a:solidFill>
                <a:srgbClr val="000000"/>
              </a:solidFill>
            </a:endParaRPr>
          </a:p>
          <a:p>
            <a:endParaRPr lang="es-MX" sz="2400" b="0" i="0" u="none" strike="noStrike" baseline="0" dirty="0">
              <a:solidFill>
                <a:srgbClr val="000000"/>
              </a:solidFill>
            </a:endParaRPr>
          </a:p>
          <a:p>
            <a:endParaRPr lang="es-MX" sz="2400" dirty="0">
              <a:solidFill>
                <a:srgbClr val="000000"/>
              </a:solidFill>
            </a:endParaRPr>
          </a:p>
          <a:p>
            <a:endParaRPr lang="es-MX" sz="2400" b="0" i="0" u="none" strike="noStrike" baseline="0" dirty="0">
              <a:solidFill>
                <a:srgbClr val="000000"/>
              </a:solidFill>
            </a:endParaRPr>
          </a:p>
          <a:p>
            <a:endParaRPr lang="es-MX" sz="2400" dirty="0">
              <a:solidFill>
                <a:srgbClr val="000000"/>
              </a:solidFill>
            </a:endParaRPr>
          </a:p>
          <a:p>
            <a:endParaRPr lang="es-MX" sz="2400" b="0" i="0" u="none" strike="noStrike" baseline="0" dirty="0">
              <a:solidFill>
                <a:srgbClr val="000000"/>
              </a:solidFill>
            </a:endParaRPr>
          </a:p>
          <a:p>
            <a:endParaRPr lang="es-MX" sz="2400" dirty="0">
              <a:solidFill>
                <a:srgbClr val="00000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T</a:t>
            </a:r>
          </a:p>
          <a:p>
            <a:pPr algn="l"/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3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6BF2F-8CA1-4D52-A3C0-C6B1DE32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5995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3. Regresar varias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0917F-A759-4587-AF04-D5E6CFD1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766"/>
            <a:ext cx="12192000" cy="5866978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 En una función se pueden regresar distintas variables al mismo tiempo</a:t>
            </a:r>
          </a:p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def </a:t>
            </a:r>
            <a:r>
              <a:rPr lang="en-US" sz="2400" b="0" i="0" u="none" strike="noStrike" baseline="0" dirty="0">
                <a:solidFill>
                  <a:srgbClr val="CD00FF"/>
                </a:solidFill>
              </a:rPr>
              <a:t>f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():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     a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     b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     c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     return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c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c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f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()       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# en realidad lo que se regresa es una tupla que se desempaca en tres variable</a:t>
            </a:r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Si se quiere regresar como diccionario, habría que escribir</a:t>
            </a:r>
          </a:p>
          <a:p>
            <a:pPr marL="0" indent="0" algn="l">
              <a:buNone/>
            </a:pPr>
            <a:r>
              <a:rPr lang="en-US" sz="2600" b="1" i="0" u="none" strike="noStrike" baseline="0" dirty="0">
                <a:solidFill>
                  <a:srgbClr val="00669A"/>
                </a:solidFill>
              </a:rPr>
              <a:t>def </a:t>
            </a:r>
            <a:r>
              <a:rPr lang="en-US" sz="2600" b="0" i="0" u="none" strike="noStrike" baseline="0" dirty="0">
                <a:solidFill>
                  <a:srgbClr val="CD00FF"/>
                </a:solidFill>
              </a:rPr>
              <a:t>f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():</a:t>
            </a:r>
          </a:p>
          <a:p>
            <a:pPr marL="0" indent="0" algn="l">
              <a:buNone/>
            </a:pPr>
            <a:r>
              <a:rPr lang="en-US" sz="2600" b="0" i="0" u="none" strike="noStrike" baseline="0" dirty="0">
                <a:solidFill>
                  <a:srgbClr val="000089"/>
                </a:solidFill>
              </a:rPr>
              <a:t>    a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5</a:t>
            </a:r>
          </a:p>
          <a:p>
            <a:pPr marL="0" indent="0" algn="l">
              <a:buNone/>
            </a:pPr>
            <a:r>
              <a:rPr lang="en-US" sz="2600" b="0" i="0" u="none" strike="noStrike" baseline="0" dirty="0">
                <a:solidFill>
                  <a:srgbClr val="000089"/>
                </a:solidFill>
              </a:rPr>
              <a:t>    b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6</a:t>
            </a:r>
          </a:p>
          <a:p>
            <a:pPr marL="0" indent="0" algn="l">
              <a:buNone/>
            </a:pPr>
            <a:r>
              <a:rPr lang="en-US" sz="2600" b="0" i="0" u="none" strike="noStrike" baseline="0" dirty="0">
                <a:solidFill>
                  <a:srgbClr val="000089"/>
                </a:solidFill>
              </a:rPr>
              <a:t>    c </a:t>
            </a:r>
            <a:r>
              <a:rPr lang="en-US" sz="26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600" b="0" i="0" u="none" strike="noStrike" baseline="0" dirty="0">
                <a:solidFill>
                  <a:srgbClr val="FF6600"/>
                </a:solidFill>
              </a:rPr>
              <a:t>7</a:t>
            </a:r>
          </a:p>
          <a:p>
            <a:pPr marL="0" indent="0" algn="l">
              <a:buNone/>
            </a:pPr>
            <a:r>
              <a:rPr lang="en-US" sz="2600" b="1" i="0" u="none" strike="noStrike" baseline="0" dirty="0">
                <a:solidFill>
                  <a:srgbClr val="00669A"/>
                </a:solidFill>
              </a:rPr>
              <a:t>    return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en-US" sz="2600" b="0" i="0" u="none" strike="noStrike" baseline="0" dirty="0">
                <a:solidFill>
                  <a:srgbClr val="CD3300"/>
                </a:solidFill>
              </a:rPr>
              <a:t>'a'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a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CD3300"/>
                </a:solidFill>
              </a:rPr>
              <a:t>'b'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b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600" b="0" i="0" u="none" strike="noStrike" baseline="0" dirty="0">
                <a:solidFill>
                  <a:srgbClr val="CD3300"/>
                </a:solidFill>
              </a:rPr>
              <a:t>'c' 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600" b="0" i="0" u="none" strike="noStrike" baseline="0" dirty="0">
                <a:solidFill>
                  <a:srgbClr val="000089"/>
                </a:solidFill>
              </a:rPr>
              <a:t>c</a:t>
            </a:r>
            <a:r>
              <a:rPr lang="en-US" sz="2600" b="0" i="0" u="none" strike="noStrike" baseline="0" dirty="0">
                <a:solidFill>
                  <a:srgbClr val="000000"/>
                </a:solidFill>
              </a:rPr>
              <a:t>}</a:t>
            </a:r>
            <a:endParaRPr lang="es-MX" sz="2600" dirty="0"/>
          </a:p>
          <a:p>
            <a:r>
              <a:rPr lang="en-US" sz="28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8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]: f()   ;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Out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8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]:  {</a:t>
            </a:r>
            <a:r>
              <a:rPr lang="en-US" sz="2800" b="0" i="0" u="none" strike="noStrike" baseline="0" dirty="0">
                <a:solidFill>
                  <a:srgbClr val="CD3300"/>
                </a:solidFill>
              </a:rPr>
              <a:t>'a’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5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800" b="0" i="0" u="none" strike="noStrike" baseline="0" dirty="0">
                <a:solidFill>
                  <a:srgbClr val="CD3300"/>
                </a:solidFill>
              </a:rPr>
              <a:t>'b’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6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800" b="0" i="0" u="none" strike="noStrike" baseline="0" dirty="0">
                <a:solidFill>
                  <a:srgbClr val="CD3300"/>
                </a:solidFill>
              </a:rPr>
              <a:t>'c’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7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}</a:t>
            </a:r>
          </a:p>
          <a:p>
            <a:r>
              <a:rPr lang="en-US" sz="28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8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]: T = f()   ;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8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]: T 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Out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8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]:  {</a:t>
            </a:r>
            <a:r>
              <a:rPr lang="en-US" sz="2800" b="0" i="0" u="none" strike="noStrike" baseline="0" dirty="0">
                <a:solidFill>
                  <a:srgbClr val="CD3300"/>
                </a:solidFill>
              </a:rPr>
              <a:t>'a’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5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800" b="0" i="0" u="none" strike="noStrike" baseline="0" dirty="0">
                <a:solidFill>
                  <a:srgbClr val="CD3300"/>
                </a:solidFill>
              </a:rPr>
              <a:t>'b’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6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800" b="0" i="0" u="none" strike="noStrike" baseline="0" dirty="0">
                <a:solidFill>
                  <a:srgbClr val="CD3300"/>
                </a:solidFill>
              </a:rPr>
              <a:t>'c’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800" b="0" i="0" u="none" strike="noStrike" baseline="0" dirty="0">
                <a:solidFill>
                  <a:srgbClr val="000089"/>
                </a:solidFill>
              </a:rPr>
              <a:t>7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}</a:t>
            </a:r>
            <a:endParaRPr lang="es-MX" sz="2800" dirty="0"/>
          </a:p>
          <a:p>
            <a:endParaRPr lang="es-MX" sz="28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04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40334-787F-4E9C-933A-18132F41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05" y="0"/>
            <a:ext cx="10515600" cy="49611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4. Las funciones como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AC55F-9122-4D0C-8EB7-5144E328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6111"/>
            <a:ext cx="12192000" cy="636189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A las funciones de les da un tratamiento de objetos, como a las estructuras de datos </a:t>
            </a:r>
          </a:p>
          <a:p>
            <a:r>
              <a:rPr lang="es-MX" dirty="0"/>
              <a:t>Supón que queremos limpiar una lista de </a:t>
            </a:r>
            <a:r>
              <a:rPr lang="es-MX" dirty="0" err="1"/>
              <a:t>strings</a:t>
            </a:r>
            <a:r>
              <a:rPr lang="es-MX" dirty="0"/>
              <a:t> que presenta </a:t>
            </a:r>
            <a:r>
              <a:rPr lang="es-MX" dirty="0" err="1"/>
              <a:t>typos</a:t>
            </a:r>
            <a:r>
              <a:rPr lang="es-MX" dirty="0"/>
              <a:t>: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states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‘  Alabama 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'Georgia!'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'Georgia'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georgia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FlOrIda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'south 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carolina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##'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'West 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virginia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? 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  <a:r>
              <a:rPr lang="es-MX" sz="2400" dirty="0"/>
              <a:t> </a:t>
            </a:r>
          </a:p>
          <a:p>
            <a:r>
              <a:rPr lang="es-MX" dirty="0"/>
              <a:t>En este caso conviene importar métodos de la librería de </a:t>
            </a:r>
            <a:r>
              <a:rPr lang="es-MX" dirty="0">
                <a:solidFill>
                  <a:schemeClr val="accent2"/>
                </a:solidFill>
              </a:rPr>
              <a:t>expresiones regulares </a:t>
            </a:r>
            <a:r>
              <a:rPr lang="es-MX" dirty="0"/>
              <a:t>que ayuda a trabajar con textos.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import </a:t>
            </a:r>
            <a:r>
              <a:rPr lang="en-US" sz="2400" b="1" i="0" u="none" strike="noStrike" baseline="0" dirty="0">
                <a:solidFill>
                  <a:srgbClr val="00CDFF"/>
                </a:solidFill>
              </a:rPr>
              <a:t>re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def </a:t>
            </a:r>
            <a:r>
              <a:rPr lang="en-US" sz="2400" b="0" i="0" u="none" strike="noStrike" baseline="0" dirty="0" err="1">
                <a:solidFill>
                  <a:srgbClr val="CD00FF"/>
                </a:solidFill>
              </a:rPr>
              <a:t>clean_strings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strings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         result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[]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         for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value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strings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              value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n-US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strip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()			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#quita espacios en blanco</a:t>
            </a:r>
          </a:p>
          <a:p>
            <a:pPr marL="0" indent="0" algn="l">
              <a:buNone/>
            </a:pPr>
            <a:r>
              <a:rPr lang="es-MX" sz="2400" b="0" i="0" u="none" strike="noStrike" baseline="0" dirty="0">
                <a:solidFill>
                  <a:srgbClr val="000089"/>
                </a:solidFill>
              </a:rPr>
              <a:t>           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re</a:t>
            </a:r>
            <a:r>
              <a:rPr lang="es-MX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sub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'[!#?]'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>
                <a:solidFill>
                  <a:srgbClr val="CD3300"/>
                </a:solidFill>
              </a:rPr>
              <a:t>''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)                   #remueve símbolos raros</a:t>
            </a:r>
          </a:p>
          <a:p>
            <a:pPr marL="0" indent="0" algn="l">
              <a:buNone/>
            </a:pPr>
            <a:r>
              <a:rPr lang="es-MX" sz="2400" b="0" i="0" u="none" strike="noStrike" baseline="0" dirty="0">
                <a:solidFill>
                  <a:srgbClr val="000089"/>
                </a:solidFill>
              </a:rPr>
              <a:t>             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s-MX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value</a:t>
            </a:r>
            <a:r>
              <a:rPr lang="es-MX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s-MX" sz="2400" b="0" i="0" u="none" strike="noStrike" baseline="0" dirty="0" err="1">
                <a:solidFill>
                  <a:srgbClr val="000089"/>
                </a:solidFill>
              </a:rPr>
              <a:t>title</a:t>
            </a:r>
            <a:r>
              <a:rPr lang="es-MX" sz="2400" b="0" i="0" u="none" strike="noStrike" baseline="0" dirty="0">
                <a:solidFill>
                  <a:srgbClr val="000000"/>
                </a:solidFill>
              </a:rPr>
              <a:t>()			#usa formato de título, primera letra con mayúscula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89"/>
                </a:solidFill>
              </a:rPr>
              <a:t>             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result</a:t>
            </a:r>
            <a:r>
              <a:rPr lang="en-US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append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value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669A"/>
                </a:solidFill>
              </a:rPr>
              <a:t>          return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result</a:t>
            </a:r>
            <a:endParaRPr lang="es-MX" sz="2400" dirty="0"/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clean_strings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states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  ;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'Alabama’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'Georgia’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'Georgia’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'Georgia’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'Florida’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'South 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Carolina'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,</a:t>
            </a:r>
            <a:r>
              <a:rPr lang="en-US" sz="2400" b="0" i="0" u="none" strike="noStrike" baseline="0" dirty="0" err="1">
                <a:solidFill>
                  <a:srgbClr val="CD3300"/>
                </a:solidFill>
              </a:rPr>
              <a:t>'West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 Virginia'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554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01D6-AC91-478B-9A2C-EF2D329B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5. Funciones anónimas (lambda)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36F3B-B943-4E86-AF66-B0D7A9FD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854"/>
            <a:ext cx="12192000" cy="580741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Forma de construir funciones en una sola línea usando comando </a:t>
            </a:r>
            <a:r>
              <a:rPr lang="es-MX" dirty="0">
                <a:solidFill>
                  <a:schemeClr val="accent2"/>
                </a:solidFill>
              </a:rPr>
              <a:t>lambda</a:t>
            </a:r>
          </a:p>
          <a:p>
            <a:r>
              <a:rPr lang="es-MX" dirty="0"/>
              <a:t>Se tiene que especificar la variable a la que se regresa el valor: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669A"/>
                </a:solidFill>
              </a:rPr>
              <a:t>def </a:t>
            </a:r>
            <a:r>
              <a:rPr lang="en-US" b="0" i="0" u="none" strike="noStrike" baseline="0" dirty="0" err="1">
                <a:solidFill>
                  <a:srgbClr val="CD00FF"/>
                </a:solidFill>
              </a:rPr>
              <a:t>short_function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669A"/>
                </a:solidFill>
              </a:rPr>
              <a:t>  return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n-US" b="0" i="0" u="none" strike="noStrike" baseline="0" dirty="0">
                <a:solidFill>
                  <a:srgbClr val="555555"/>
                </a:solidFill>
              </a:rPr>
              <a:t>* 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2</a:t>
            </a:r>
            <a:endParaRPr lang="es-MX" dirty="0"/>
          </a:p>
          <a:p>
            <a:pPr algn="l"/>
            <a:r>
              <a:rPr lang="es-MX" dirty="0"/>
              <a:t>Puede reescribirse:  	 #se llama anónima porque a la función no se le da un 					   nombre</a:t>
            </a:r>
          </a:p>
          <a:p>
            <a:pPr marL="0" indent="0" algn="l">
              <a:buNone/>
            </a:pPr>
            <a:r>
              <a:rPr lang="es-MX" dirty="0">
                <a:solidFill>
                  <a:schemeClr val="accent1"/>
                </a:solidFill>
              </a:rPr>
              <a:t>In[</a:t>
            </a:r>
            <a:r>
              <a:rPr lang="es-MX" dirty="0">
                <a:solidFill>
                  <a:schemeClr val="accent2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]:</a:t>
            </a:r>
            <a:r>
              <a:rPr lang="es-MX" dirty="0"/>
              <a:t> </a:t>
            </a:r>
            <a:r>
              <a:rPr lang="it-IT" b="0" i="0" u="none" strike="noStrike" baseline="0" dirty="0">
                <a:solidFill>
                  <a:srgbClr val="000089"/>
                </a:solidFill>
              </a:rPr>
              <a:t>equiv_anon </a:t>
            </a:r>
            <a:r>
              <a:rPr lang="it-IT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it-IT" b="1" i="0" u="none" strike="noStrike" baseline="0" dirty="0">
                <a:solidFill>
                  <a:srgbClr val="00669A"/>
                </a:solidFill>
              </a:rPr>
              <a:t>lambda </a:t>
            </a:r>
            <a:r>
              <a:rPr lang="it-IT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it-IT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it-IT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it-IT" b="0" i="0" u="none" strike="noStrike" baseline="0" dirty="0">
                <a:solidFill>
                  <a:srgbClr val="555555"/>
                </a:solidFill>
              </a:rPr>
              <a:t>* </a:t>
            </a:r>
            <a:r>
              <a:rPr lang="es-MX" b="0" i="0" u="none" strike="noStrike" baseline="0" dirty="0">
                <a:solidFill>
                  <a:srgbClr val="FF6600"/>
                </a:solidFill>
              </a:rPr>
              <a:t>2     </a:t>
            </a:r>
            <a:r>
              <a:rPr lang="es-MX" b="0" i="0" u="none" strike="noStrike" baseline="0" dirty="0"/>
              <a:t>#se especifica la variable a la que se aplica la 						operación</a:t>
            </a:r>
          </a:p>
          <a:p>
            <a:pPr marL="0" indent="0" algn="l">
              <a:buNone/>
            </a:pPr>
            <a:r>
              <a:rPr lang="es-MX" dirty="0">
                <a:solidFill>
                  <a:schemeClr val="accent1"/>
                </a:solidFill>
              </a:rPr>
              <a:t>In[</a:t>
            </a:r>
            <a:r>
              <a:rPr lang="es-MX" dirty="0">
                <a:solidFill>
                  <a:schemeClr val="accent2"/>
                </a:solidFill>
              </a:rPr>
              <a:t>2</a:t>
            </a:r>
            <a:r>
              <a:rPr lang="es-MX" dirty="0">
                <a:solidFill>
                  <a:schemeClr val="accent1"/>
                </a:solidFill>
              </a:rPr>
              <a:t>]:</a:t>
            </a:r>
            <a:r>
              <a:rPr lang="es-MX" dirty="0"/>
              <a:t> </a:t>
            </a:r>
            <a:r>
              <a:rPr lang="it-IT" b="0" i="0" u="none" strike="noStrike" baseline="0" dirty="0">
                <a:solidFill>
                  <a:srgbClr val="000089"/>
                </a:solidFill>
              </a:rPr>
              <a:t>equiv_anon(3)   ; </a:t>
            </a:r>
            <a:r>
              <a:rPr lang="es-MX" dirty="0" err="1">
                <a:solidFill>
                  <a:schemeClr val="accent1"/>
                </a:solidFill>
              </a:rPr>
              <a:t>Out</a:t>
            </a:r>
            <a:r>
              <a:rPr lang="es-MX" dirty="0">
                <a:solidFill>
                  <a:schemeClr val="accent1"/>
                </a:solidFill>
              </a:rPr>
              <a:t>[</a:t>
            </a:r>
            <a:r>
              <a:rPr lang="es-MX" dirty="0">
                <a:solidFill>
                  <a:schemeClr val="accent2"/>
                </a:solidFill>
              </a:rPr>
              <a:t>2</a:t>
            </a:r>
            <a:r>
              <a:rPr lang="es-MX" dirty="0">
                <a:solidFill>
                  <a:schemeClr val="accent1"/>
                </a:solidFill>
              </a:rPr>
              <a:t>]:</a:t>
            </a:r>
            <a:r>
              <a:rPr lang="es-MX" dirty="0"/>
              <a:t> 6             # se pueden usar varios argumentos</a:t>
            </a:r>
          </a:p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Ejemplo 2</a:t>
            </a:r>
            <a:r>
              <a:rPr lang="es-MX" dirty="0"/>
              <a:t>: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fr-FR" b="0" i="0" u="none" strike="noStrike" baseline="0" dirty="0" err="1">
                <a:solidFill>
                  <a:srgbClr val="000089"/>
                </a:solidFill>
              </a:rPr>
              <a:t>ints</a:t>
            </a:r>
            <a:r>
              <a:rPr lang="fr-FR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fr-FR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fr-FR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fr-FR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fr-F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fr-FR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fr-F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fr-FR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fr-F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fr-FR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fr-FR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fr-FR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fr-FR" b="0" i="0" u="none" strike="noStrike" baseline="0" dirty="0">
                <a:solidFill>
                  <a:srgbClr val="000000"/>
                </a:solidFill>
              </a:rPr>
              <a:t>]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al_cuadrado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=</a:t>
            </a:r>
            <a:r>
              <a:rPr lang="en-US" b="0" i="0" u="none" strike="noStrike" baseline="0" dirty="0">
                <a:solidFill>
                  <a:schemeClr val="accent1"/>
                </a:solidFill>
              </a:rPr>
              <a:t> lambda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x: [x * </a:t>
            </a:r>
            <a:r>
              <a:rPr lang="en-US" b="0" i="0" u="none" strike="noStrike" baseline="0" dirty="0">
                <a:solidFill>
                  <a:schemeClr val="accent2"/>
                </a:solidFill>
              </a:rPr>
              <a:t>2 </a:t>
            </a:r>
            <a:r>
              <a:rPr lang="en-US" i="0" u="none" strike="noStrike" baseline="0" dirty="0"/>
              <a:t>for x in </a:t>
            </a:r>
            <a:r>
              <a:rPr lang="en-US" i="0" u="none" strike="noStrike" baseline="0" dirty="0" err="1"/>
              <a:t>ints</a:t>
            </a:r>
            <a:r>
              <a:rPr lang="en-US" i="0" u="none" strike="noStrike" baseline="0" dirty="0"/>
              <a:t>]</a:t>
            </a:r>
          </a:p>
          <a:p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result =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al_cuadrado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ints</a:t>
            </a:r>
            <a:r>
              <a:rPr lang="en-US" dirty="0">
                <a:solidFill>
                  <a:srgbClr val="000000"/>
                </a:solidFill>
              </a:rPr>
              <a:t>)  ; </a:t>
            </a:r>
            <a:r>
              <a:rPr lang="en-US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]: result ; </a:t>
            </a:r>
            <a:r>
              <a:rPr lang="en-US" dirty="0">
                <a:solidFill>
                  <a:srgbClr val="000000"/>
                </a:solidFill>
              </a:rPr>
              <a:t>[8, 0, 2, 10, 12]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11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37CB-9045-4A63-9A41-D287A951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3501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6. Generadores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01604-1159-4FED-BFAB-A6BC9A9C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5021"/>
            <a:ext cx="12101209" cy="6322977"/>
          </a:xfrm>
        </p:spPr>
        <p:txBody>
          <a:bodyPr>
            <a:noAutofit/>
          </a:bodyPr>
          <a:lstStyle/>
          <a:p>
            <a:r>
              <a:rPr lang="es-MX" sz="2000" dirty="0"/>
              <a:t>En Python existe un protocolo para iterar sobre secuencias (objetos en lista, líneas en un archivo)</a:t>
            </a:r>
          </a:p>
          <a:p>
            <a:pPr marL="0" indent="0">
              <a:buNone/>
            </a:pP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some_dict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'a'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'b'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'c'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}   </a:t>
            </a:r>
          </a:p>
          <a:p>
            <a:pPr marL="0" indent="0">
              <a:buNone/>
            </a:pP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key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some_dict</a:t>
            </a:r>
            <a:r>
              <a:rPr lang="es-MX" sz="2000" dirty="0">
                <a:solidFill>
                  <a:srgbClr val="000000"/>
                </a:solidFill>
              </a:rPr>
              <a:t>:</a:t>
            </a:r>
            <a:endParaRPr lang="es-MX" sz="20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s-MX" sz="2000" dirty="0">
                <a:solidFill>
                  <a:srgbClr val="555555"/>
                </a:solidFill>
              </a:rPr>
              <a:t>        </a:t>
            </a: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print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key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s-MX" sz="20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dict_iterator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000" b="0" i="0" u="none" strike="noStrike" baseline="0" dirty="0" err="1">
                <a:solidFill>
                  <a:srgbClr val="336666"/>
                </a:solidFill>
              </a:rPr>
              <a:t>iter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some_dict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  ;                  # los </a:t>
            </a:r>
            <a:r>
              <a:rPr lang="es-MX" sz="2000" b="0" i="0" u="none" strike="noStrike" baseline="0" dirty="0" err="1">
                <a:solidFill>
                  <a:srgbClr val="000000"/>
                </a:solidFill>
              </a:rPr>
              <a:t>key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 son los iteradores de un diccionario</a:t>
            </a:r>
          </a:p>
          <a:p>
            <a:pPr marL="0" indent="0" algn="l">
              <a:buNone/>
            </a:pPr>
            <a:r>
              <a:rPr lang="es-MX" sz="20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s-MX" sz="2000" b="0" i="0" u="none" strike="noStrike" baseline="0" dirty="0" err="1">
                <a:solidFill>
                  <a:srgbClr val="336666"/>
                </a:solidFill>
              </a:rPr>
              <a:t>list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dict_iterator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   ;  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Out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]: [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'a'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'b'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'c’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]     # los definimos en una lista</a:t>
            </a:r>
            <a:endParaRPr lang="es-MX" sz="2000" dirty="0"/>
          </a:p>
          <a:p>
            <a:r>
              <a:rPr lang="es-MX" sz="2000" dirty="0"/>
              <a:t>Un generador es una forma concise de obtener un objeto iterable, mediante el comando: </a:t>
            </a:r>
            <a:r>
              <a:rPr lang="es-MX" sz="2000" dirty="0" err="1">
                <a:solidFill>
                  <a:schemeClr val="accent2"/>
                </a:solidFill>
              </a:rPr>
              <a:t>yield</a:t>
            </a:r>
            <a:endParaRPr lang="es-MX" sz="2000" dirty="0">
              <a:solidFill>
                <a:schemeClr val="accent2"/>
              </a:solidFill>
            </a:endParaRPr>
          </a:p>
          <a:p>
            <a:pPr marL="0" indent="0" algn="l">
              <a:buNone/>
            </a:pP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def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 err="1">
                <a:solidFill>
                  <a:srgbClr val="CD00FF"/>
                </a:solidFill>
              </a:rPr>
              <a:t>squares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n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10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s-MX" sz="2000" b="1" i="0" u="none" strike="noStrike" baseline="0" dirty="0">
                <a:solidFill>
                  <a:srgbClr val="00669A"/>
                </a:solidFill>
              </a:rPr>
              <a:t>      </a:t>
            </a: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print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</a:t>
            </a:r>
            <a:r>
              <a:rPr lang="es-MX" sz="2000" b="0" i="0" u="none" strike="noStrike" baseline="0" dirty="0" err="1">
                <a:solidFill>
                  <a:srgbClr val="CD3300"/>
                </a:solidFill>
              </a:rPr>
              <a:t>Generating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 </a:t>
            </a:r>
            <a:r>
              <a:rPr lang="es-MX" sz="2000" b="0" i="0" u="none" strike="noStrike" baseline="0" dirty="0" err="1">
                <a:solidFill>
                  <a:srgbClr val="CD3300"/>
                </a:solidFill>
              </a:rPr>
              <a:t>squares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 </a:t>
            </a:r>
            <a:r>
              <a:rPr lang="es-MX" sz="2000" b="0" i="0" u="none" strike="noStrike" baseline="0" dirty="0" err="1">
                <a:solidFill>
                  <a:srgbClr val="CD3300"/>
                </a:solidFill>
              </a:rPr>
              <a:t>from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 1 </a:t>
            </a:r>
            <a:r>
              <a:rPr lang="es-MX" sz="2000" b="0" i="0" u="none" strike="noStrike" baseline="0" dirty="0" err="1">
                <a:solidFill>
                  <a:srgbClr val="CD3300"/>
                </a:solidFill>
              </a:rPr>
              <a:t>to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 {0}'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.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format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n 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**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))     #linea no se imprime cuando sea crea el iterador</a:t>
            </a:r>
          </a:p>
          <a:p>
            <a:pPr marL="0" indent="0" algn="l">
              <a:buNone/>
            </a:pPr>
            <a:r>
              <a:rPr lang="es-MX" sz="2000" b="1" i="0" u="none" strike="noStrike" baseline="0" dirty="0">
                <a:solidFill>
                  <a:srgbClr val="00669A"/>
                </a:solidFill>
              </a:rPr>
              <a:t>      </a:t>
            </a: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i </a:t>
            </a:r>
            <a:r>
              <a:rPr lang="es-MX" sz="20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000" b="0" i="0" u="none" strike="noStrike" baseline="0" dirty="0" err="1">
                <a:solidFill>
                  <a:srgbClr val="336666"/>
                </a:solidFill>
              </a:rPr>
              <a:t>range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dirty="0">
                <a:solidFill>
                  <a:srgbClr val="FF6600"/>
                </a:solidFill>
              </a:rPr>
              <a:t>1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n 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+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0" indent="0" algn="l">
              <a:buNone/>
            </a:pPr>
            <a:r>
              <a:rPr lang="es-MX" sz="2000" b="1" i="0" u="none" strike="noStrike" baseline="0" dirty="0">
                <a:solidFill>
                  <a:srgbClr val="00669A"/>
                </a:solidFill>
              </a:rPr>
              <a:t>          </a:t>
            </a: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yield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i 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**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2			</a:t>
            </a:r>
            <a:endParaRPr lang="es-MX" sz="2000" dirty="0"/>
          </a:p>
          <a:p>
            <a:pPr marL="0" indent="0" algn="l">
              <a:buNone/>
            </a:pPr>
            <a:r>
              <a:rPr lang="es-MX" sz="2000" b="0" i="0" u="none" strike="noStrike" baseline="0" dirty="0">
                <a:solidFill>
                  <a:srgbClr val="000089"/>
                </a:solidFill>
              </a:rPr>
              <a:t>gen 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squares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()   	</a:t>
            </a:r>
            <a:r>
              <a:rPr lang="es-MX" sz="2000" b="0" i="0" u="none" strike="noStrike" baseline="0" dirty="0"/>
              <a:t># el iterador se crea en memoria</a:t>
            </a:r>
            <a:r>
              <a:rPr lang="es-MX" sz="2000" dirty="0"/>
              <a:t>, pero no se usa o imprime hasta que sea invocado</a:t>
            </a:r>
          </a:p>
          <a:p>
            <a:pPr marL="0" indent="0" algn="l">
              <a:buNone/>
            </a:pP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for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s-MX" sz="20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gen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 algn="l">
              <a:buNone/>
            </a:pPr>
            <a:r>
              <a:rPr lang="es-MX" sz="2000" dirty="0">
                <a:solidFill>
                  <a:srgbClr val="000000"/>
                </a:solidFill>
              </a:rPr>
              <a:t>       </a:t>
            </a: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print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end</a:t>
            </a:r>
            <a:r>
              <a:rPr lang="es-MX" sz="2000" b="0" i="0" u="none" strike="noStrike" baseline="0" dirty="0">
                <a:solidFill>
                  <a:srgbClr val="555555"/>
                </a:solidFill>
              </a:rPr>
              <a:t>=</a:t>
            </a:r>
            <a:r>
              <a:rPr lang="es-MX" sz="2000" b="0" i="0" u="none" strike="noStrike" baseline="0" dirty="0">
                <a:solidFill>
                  <a:srgbClr val="CD3300"/>
                </a:solidFill>
              </a:rPr>
              <a:t>' '</a:t>
            </a:r>
            <a:r>
              <a:rPr lang="es-MX" sz="2000" b="0" i="0" u="none" strike="noStrike" baseline="0" dirty="0">
                <a:solidFill>
                  <a:srgbClr val="000000"/>
                </a:solidFill>
              </a:rPr>
              <a:t>)              # el segundo argumento es para imprimir en la misma línea</a:t>
            </a:r>
          </a:p>
          <a:p>
            <a:pPr marL="0" indent="0" algn="l">
              <a:buNone/>
            </a:pP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Generating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squares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1" i="0" u="none" strike="noStrike" baseline="0" dirty="0" err="1">
                <a:solidFill>
                  <a:srgbClr val="00669A"/>
                </a:solidFill>
              </a:rPr>
              <a:t>from</a:t>
            </a:r>
            <a:r>
              <a:rPr lang="es-MX" sz="2000" b="1" i="0" u="none" strike="noStrike" baseline="0" dirty="0">
                <a:solidFill>
                  <a:srgbClr val="00669A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1 </a:t>
            </a:r>
            <a:r>
              <a:rPr lang="es-MX" sz="2000" b="0" i="0" u="none" strike="noStrike" baseline="0" dirty="0" err="1">
                <a:solidFill>
                  <a:srgbClr val="000089"/>
                </a:solidFill>
              </a:rPr>
              <a:t>to</a:t>
            </a:r>
            <a:r>
              <a:rPr lang="es-MX" sz="20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s-MX" sz="2000" b="0" i="0" u="none" strike="noStrike" baseline="0" dirty="0">
                <a:solidFill>
                  <a:srgbClr val="FF6600"/>
                </a:solidFill>
              </a:rPr>
              <a:t>100</a:t>
            </a:r>
          </a:p>
          <a:p>
            <a:pPr marL="0" indent="0" algn="l">
              <a:buNone/>
            </a:pPr>
            <a:r>
              <a:rPr lang="es-MX" sz="2000" b="0" i="0" u="none" strike="noStrike" baseline="0" dirty="0">
                <a:solidFill>
                  <a:srgbClr val="FF6600"/>
                </a:solidFill>
              </a:rPr>
              <a:t>1 4 9 16 25 36 49 64 81 100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03044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15EF5-323B-41F9-BFC5-74235E25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712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6.a Expresiones del generador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C947A-36FE-4A08-8F30-221472AE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1404"/>
            <a:ext cx="12192000" cy="5836596"/>
          </a:xfrm>
        </p:spPr>
        <p:txBody>
          <a:bodyPr>
            <a:normAutofit/>
          </a:bodyPr>
          <a:lstStyle/>
          <a:p>
            <a:r>
              <a:rPr lang="es-MX" dirty="0"/>
              <a:t>Una manera más rápida de obtener generadores sería mediante una </a:t>
            </a:r>
            <a:r>
              <a:rPr lang="es-MX" dirty="0" err="1"/>
              <a:t>expression</a:t>
            </a:r>
            <a:r>
              <a:rPr lang="es-MX" dirty="0"/>
              <a:t>:</a:t>
            </a:r>
          </a:p>
          <a:p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gen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**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for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100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Las </a:t>
            </a:r>
            <a:r>
              <a:rPr lang="en-US" sz="2400" dirty="0" err="1">
                <a:solidFill>
                  <a:srgbClr val="000000"/>
                </a:solidFill>
              </a:rPr>
              <a:t>expresiones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generadores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también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pueden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usarse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compresiones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sum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**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for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100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328350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 err="1">
                <a:solidFill>
                  <a:srgbClr val="336666"/>
                </a:solidFill>
              </a:rPr>
              <a:t>dict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((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**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for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range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Out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{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3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9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16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La </a:t>
            </a:r>
            <a:r>
              <a:rPr lang="en-US" sz="2400" dirty="0" err="1">
                <a:solidFill>
                  <a:srgbClr val="000000"/>
                </a:solidFill>
              </a:rPr>
              <a:t>librería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itertools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tiene</a:t>
            </a:r>
            <a:r>
              <a:rPr lang="en-US" sz="2400" dirty="0">
                <a:solidFill>
                  <a:srgbClr val="000000"/>
                </a:solidFill>
              </a:rPr>
              <a:t> una </a:t>
            </a:r>
            <a:r>
              <a:rPr lang="en-US" sz="2400" dirty="0" err="1">
                <a:solidFill>
                  <a:srgbClr val="000000"/>
                </a:solidFill>
              </a:rPr>
              <a:t>colección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generadores</a:t>
            </a:r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4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import </a:t>
            </a:r>
            <a:r>
              <a:rPr lang="en-US" sz="2400" b="1" i="0" u="none" strike="noStrike" baseline="0" dirty="0" err="1">
                <a:solidFill>
                  <a:srgbClr val="00CDFF"/>
                </a:solidFill>
              </a:rPr>
              <a:t>itertools</a:t>
            </a:r>
            <a:r>
              <a:rPr lang="en-US" sz="2400" b="1" dirty="0">
                <a:solidFill>
                  <a:srgbClr val="00CDFF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In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first_letter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lambda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x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  ;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6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names </a:t>
            </a:r>
            <a:r>
              <a:rPr lang="en-US" sz="2400" b="0" i="0" u="none" strike="noStrike" baseline="0" dirty="0">
                <a:solidFill>
                  <a:srgbClr val="555555"/>
                </a:solidFill>
              </a:rPr>
              <a:t>=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'Alan'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'Adam'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'Wes'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'Will'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 Robert'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 Richard'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In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FF6600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]: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for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letter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names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itertools</a:t>
            </a:r>
            <a:r>
              <a:rPr lang="en-US" sz="2400" b="0" i="0" u="none" strike="noStrike" baseline="0" dirty="0" err="1">
                <a:solidFill>
                  <a:srgbClr val="555555"/>
                </a:solidFill>
              </a:rPr>
              <a:t>.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groupby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names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 err="1">
                <a:solidFill>
                  <a:srgbClr val="000089"/>
                </a:solidFill>
              </a:rPr>
              <a:t>first_letter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algn="l"/>
            <a:r>
              <a:rPr lang="en-US" sz="2400" b="0" i="0" u="none" strike="noStrike" baseline="0" dirty="0">
                <a:solidFill>
                  <a:srgbClr val="555555"/>
                </a:solidFill>
              </a:rPr>
              <a:t>.....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sz="2400" b="1" i="0" u="none" strike="noStrike" baseline="0" dirty="0">
                <a:solidFill>
                  <a:srgbClr val="00669A"/>
                </a:solidFill>
              </a:rPr>
              <a:t>print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letter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336666"/>
                </a:solidFill>
              </a:rPr>
              <a:t>list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names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))        # se le pone list,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ya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que names es un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generador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89"/>
                </a:solidFill>
              </a:rPr>
              <a:t>A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'Alan'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'Adam’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]   ;  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W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'Wes</a:t>
            </a:r>
            <a:r>
              <a:rPr lang="en-US" sz="2400" b="0" i="0" u="none" strike="noStrike" baseline="0">
                <a:solidFill>
                  <a:srgbClr val="CD3300"/>
                </a:solidFill>
              </a:rPr>
              <a:t>'</a:t>
            </a:r>
            <a:r>
              <a:rPr lang="en-US" sz="2400" b="0" i="0" u="none" strike="noStrike" baseline="0">
                <a:solidFill>
                  <a:srgbClr val="000000"/>
                </a:solidFill>
              </a:rPr>
              <a:t>, </a:t>
            </a:r>
            <a:r>
              <a:rPr lang="en-US" sz="2400" b="0" i="0" u="none" strike="noStrike" baseline="0">
                <a:solidFill>
                  <a:srgbClr val="CD3300"/>
                </a:solidFill>
              </a:rPr>
              <a:t>'Will '</a:t>
            </a:r>
            <a:r>
              <a:rPr lang="en-US" sz="2400" b="0" i="0" u="none" strike="noStrike" baseline="0">
                <a:solidFill>
                  <a:srgbClr val="000000"/>
                </a:solidFill>
              </a:rPr>
              <a:t>] 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; </a:t>
            </a:r>
            <a:r>
              <a:rPr lang="en-US" sz="2400" b="0" i="0" u="none" strike="noStrike" baseline="0" dirty="0">
                <a:solidFill>
                  <a:srgbClr val="000089"/>
                </a:solidFill>
              </a:rPr>
              <a:t>R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US" sz="2400" b="0" i="0" u="none" strike="noStrike" baseline="0" dirty="0">
                <a:solidFill>
                  <a:srgbClr val="CD3300"/>
                </a:solidFill>
              </a:rPr>
              <a:t>' Robert ', ' Richard ']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808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5881-5132-4286-80B0-70CD5BF0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25" y="0"/>
            <a:ext cx="10515600" cy="95451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7. Manejo de errores y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AF784-E6F7-45B6-BAFA-1C5762C2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5956"/>
            <a:ext cx="12192000" cy="564204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Cuando hay un error en el Código y no queremos que se detenga hay que usar el esquema de excepciones. Por ejemplo:</a:t>
            </a:r>
          </a:p>
          <a:p>
            <a:pPr marL="0" indent="0" algn="l">
              <a:buNone/>
            </a:pPr>
            <a:r>
              <a:rPr lang="es-MX" b="1" i="0" u="none" strike="noStrike" baseline="0" dirty="0" err="1">
                <a:solidFill>
                  <a:srgbClr val="00669A"/>
                </a:solidFill>
                <a:latin typeface="UbuntuMono-Bold"/>
              </a:rPr>
              <a:t>def</a:t>
            </a:r>
            <a:r>
              <a:rPr lang="es-MX" b="1" i="0" u="none" strike="noStrike" baseline="0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s-MX" b="0" i="0" u="none" strike="noStrike" baseline="0" dirty="0" err="1">
                <a:solidFill>
                  <a:srgbClr val="CD00FF"/>
                </a:solidFill>
                <a:latin typeface="UbuntuMono-Regular"/>
              </a:rPr>
              <a:t>attempt_float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MX" b="0" i="0" u="none" strike="noStrike" baseline="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UbuntuMono-Regular"/>
              </a:rPr>
              <a:t>):      # si se puede poner el valor real hace la operación, de lo 					  contrario lo mantiene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669A"/>
                </a:solidFill>
                <a:latin typeface="UbuntuMono-Bold"/>
              </a:rPr>
              <a:t>     try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669A"/>
                </a:solidFill>
                <a:latin typeface="UbuntuMono-Bold"/>
              </a:rPr>
              <a:t>        return </a:t>
            </a:r>
            <a:r>
              <a:rPr lang="en-US" b="0" i="0" u="none" strike="noStrike" baseline="0" dirty="0">
                <a:solidFill>
                  <a:srgbClr val="336666"/>
                </a:solidFill>
                <a:latin typeface="UbuntuMono-Regular"/>
              </a:rPr>
              <a:t>float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669A"/>
                </a:solidFill>
                <a:latin typeface="UbuntuMono-Bold"/>
              </a:rPr>
              <a:t>     except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669A"/>
                </a:solidFill>
                <a:latin typeface="UbuntuMono-Bold"/>
              </a:rPr>
              <a:t>       return </a:t>
            </a:r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x</a:t>
            </a:r>
            <a:endParaRPr lang="en-US" dirty="0"/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b="0" i="0" u="none" strike="noStrike" baseline="0" dirty="0" err="1">
                <a:solidFill>
                  <a:srgbClr val="000089"/>
                </a:solidFill>
                <a:latin typeface="UbuntuMono-Regular"/>
              </a:rPr>
              <a:t>attempt_float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b="0" i="0" u="none" strike="noStrike" baseline="0" dirty="0">
                <a:solidFill>
                  <a:srgbClr val="CD3300"/>
                </a:solidFill>
                <a:latin typeface="UbuntuMono-Regular"/>
              </a:rPr>
              <a:t>'1.2345’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)       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b="0" i="0" u="none" strike="noStrike" baseline="0" dirty="0">
                <a:solidFill>
                  <a:srgbClr val="FF6600"/>
                </a:solidFill>
                <a:latin typeface="UbuntuMono-Regular"/>
              </a:rPr>
              <a:t>1.2345  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b="0" i="0" u="none" strike="noStrike" baseline="0" dirty="0" err="1">
                <a:solidFill>
                  <a:srgbClr val="000089"/>
                </a:solidFill>
                <a:latin typeface="UbuntuMono-Regular"/>
              </a:rPr>
              <a:t>attempt_float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b="0" i="0" u="none" strike="noStrike" baseline="0" dirty="0">
                <a:solidFill>
                  <a:srgbClr val="CD3300"/>
                </a:solidFill>
                <a:latin typeface="UbuntuMono-Regular"/>
              </a:rPr>
              <a:t>'something’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)   </a:t>
            </a:r>
          </a:p>
          <a:p>
            <a:pPr algn="l"/>
            <a:r>
              <a:rPr lang="en-US" b="0" i="0" u="none" strike="noStrike" baseline="0" dirty="0">
                <a:solidFill>
                  <a:srgbClr val="000089"/>
                </a:solidFill>
                <a:latin typeface="UbuntuMono-Regular"/>
              </a:rPr>
              <a:t>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UbuntuMono-Regular"/>
              </a:rPr>
              <a:t>]: </a:t>
            </a:r>
            <a:r>
              <a:rPr lang="en-US" b="0" i="0" u="none" strike="noStrike" baseline="0" dirty="0">
                <a:solidFill>
                  <a:srgbClr val="CD3300"/>
                </a:solidFill>
                <a:latin typeface="UbuntuMono-Regular"/>
              </a:rPr>
              <a:t>'something'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8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2014</Words>
  <Application>Microsoft Office PowerPoint</Application>
  <PresentationFormat>Panorámica</PresentationFormat>
  <Paragraphs>155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UbuntuMono-Bold</vt:lpstr>
      <vt:lpstr>UbuntuMono-Regular</vt:lpstr>
      <vt:lpstr>Tema de Office</vt:lpstr>
      <vt:lpstr>Introducción a la Ciencia de los Datos  Lección P.4: Funciones y Archivos</vt:lpstr>
      <vt:lpstr>1. Funciones</vt:lpstr>
      <vt:lpstr>2. Alcance de las funciones: Local vs global</vt:lpstr>
      <vt:lpstr>3. Regresar varias variables</vt:lpstr>
      <vt:lpstr>4. Las funciones como objetos</vt:lpstr>
      <vt:lpstr>5. Funciones anónimas (lambda) </vt:lpstr>
      <vt:lpstr>6. Generadores</vt:lpstr>
      <vt:lpstr>6.a Expresiones del generador</vt:lpstr>
      <vt:lpstr>7. Manejo de errores y excepciones</vt:lpstr>
      <vt:lpstr>8. Lectura y escritura de archivos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P.4: Funciones y Archivos</dc:title>
  <dc:creator>Gonzalo castaneda</dc:creator>
  <cp:lastModifiedBy>Gonzalo castaneda</cp:lastModifiedBy>
  <cp:revision>23</cp:revision>
  <dcterms:created xsi:type="dcterms:W3CDTF">2022-03-02T20:58:02Z</dcterms:created>
  <dcterms:modified xsi:type="dcterms:W3CDTF">2022-03-04T15:00:11Z</dcterms:modified>
</cp:coreProperties>
</file>