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8FD66-BBAA-4848-9433-F95BE190E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83630C-7F55-4493-B3A7-B2EF7663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C291D-204A-4F6C-8AE7-DEEA5957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5DE9E-EBC3-4C91-AB1F-29926952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B6FE9-27F6-4E59-9C0D-85AC894E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0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D313C-637F-4EC0-815E-0E67BB16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C3F1D6-16AF-4293-B6F9-73CA9ECF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E0377-9459-48BD-BE36-D5CBD1C1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46616-7F23-4790-B24F-901CA4C9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CCE83A-7D07-4DBF-A5C1-87986B5D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056488-DA7D-4ADB-A2B2-052A6D00C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7371C-24B3-4F32-8477-9C578EB4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4A7C6-BA5A-4077-8B3D-09BD0BCD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695B9-B09F-47D0-BCF5-1ED36CDC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0F0B9-30F9-449E-A07E-B5DAA3CA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9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4B537-508F-4C5B-B66E-F0826A71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C06B9-6C0E-497B-9FAE-3421245C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AC1C6-71ED-48BE-8957-1749E866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5D04A-2BD1-4E29-BCC3-980FA116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DBCCC-8D85-4044-86D9-2A540A3F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5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D244-CE0C-4C07-A2CE-4841768A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5B6A11-8703-4C4E-A510-00B6E1A5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29347-E2E5-4B56-BA37-CB59A304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02A46E-AD0E-4B13-B4A6-64E7D3D4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F3C1B-08DA-4B3E-9ED8-02F4B5B5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5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000EF-9402-43C6-97E2-16ACC7CD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83E20-03E7-4735-BF9E-258DF883D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21259-5802-4EE1-BA91-753BCF814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56B3D8-5891-4FB1-9632-64EB2A3E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AC620B-642F-4853-8171-FC187E9A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35366F-6D42-4A60-AAD5-A286BD2E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0DC69-FFE1-4453-A0D4-9173C43E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714C0E-8207-4A5F-B27F-0BE0C7AE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CC55FE-E980-4444-8A38-B76CA8E6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EFE712-3FF2-473F-A315-B4CC31318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E2708D-47CA-4D14-B90A-99D6A6E7A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559708-E7C8-48BF-80F6-1FA96B23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17E82B-E776-4FBF-B2B9-B7F6605A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53642A-33A0-49B4-8E22-95B18A1A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D5EDF-6A9A-4FE6-AFF1-788539E0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8D45F9-72D5-4F28-8183-7E97BA2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7FFEFB-00FE-4A77-AC5B-2F130C3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FE2AEA-1555-4778-A331-84698F54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FB0362-9158-40B8-9605-5597B530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EE674E-4CB4-43E2-97F9-2C289C24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D65263-5D3D-409B-A25C-0DF44443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F47DF-B7D0-4AA0-B6DB-97DE6632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02B66-B257-4F74-812E-58F1088C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2C20B6-66A9-4A6D-9570-AB228EA73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A732D4-EDD0-48F9-87C6-7DBE9AC8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317588-2C31-49FE-9B74-8762C0A2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579FEB-AE3C-474A-BBF7-0E3ABC13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BDF6E-3519-415C-A8B7-94505E21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633F0B-504F-4734-9BF8-EF5BE9874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8FB5B-0BA0-43EC-A837-A8FC944E2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9A4CA5-E6DE-41AC-B074-FC3AEAB1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208F1-73B9-4D34-9297-F61136C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802BEB-D47E-4C6C-968F-992F33EE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203DFD-A5B0-4BCE-8295-7F03F657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CF50AF-2D21-4D32-A912-ACF323E4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2713E-9569-4930-B5C3-4781445DA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A300-76AB-4934-9FEF-9B25B8654FF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000D1-E970-433B-BC99-2E28179FC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C3329-1E68-42A1-AFF1-34E6DC7E1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5A62-80DA-41B9-A4D4-7F20E520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519" y="697585"/>
            <a:ext cx="10466962" cy="230373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Introducción a la Ciencia de los Datos</a:t>
            </a:r>
            <a:br>
              <a:rPr lang="es-MX" dirty="0"/>
            </a:br>
            <a:br>
              <a:rPr lang="es-MX" dirty="0"/>
            </a:br>
            <a:r>
              <a:rPr lang="es-MX" sz="4400" dirty="0"/>
              <a:t>Lección 1: Ciencias Sociales Computacionales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0ADC75-D1D1-4000-90B1-C0732936D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268" y="3560323"/>
            <a:ext cx="9144000" cy="2378414"/>
          </a:xfrm>
          <a:ln w="285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por </a:t>
            </a:r>
          </a:p>
          <a:p>
            <a:r>
              <a:rPr lang="en-US" sz="3200" b="1" dirty="0"/>
              <a:t>Gonzalo Castañeda, CIDE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Basado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: Zhang, Jun, Wei Wang, Feng Xia, Yu-Ru Lin, y </a:t>
            </a:r>
            <a:r>
              <a:rPr lang="en-US" sz="2000" dirty="0" err="1"/>
              <a:t>Hanghang</a:t>
            </a:r>
            <a:r>
              <a:rPr lang="en-US" sz="2000" dirty="0"/>
              <a:t> Tong. 2020. “Data-driven Computational Social Science: A Survey”, arXiv:2008.12372v1 </a:t>
            </a:r>
          </a:p>
        </p:txBody>
      </p:sp>
    </p:spTree>
    <p:extLst>
      <p:ext uri="{BB962C8B-B14F-4D97-AF65-F5344CB8AC3E}">
        <p14:creationId xmlns:p14="http://schemas.microsoft.com/office/powerpoint/2010/main" val="405083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EABA-6828-4A04-B5AF-B9B2F1A9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25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3.c Los colectivos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3BCA3-DFCC-4AA0-A5E4-63D67F82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2570"/>
            <a:ext cx="12192000" cy="6459165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Para entender el comportamiento humano a cabalidad es necesario estudiarlo desde una perspectiva colectiva (sistémica)</a:t>
            </a:r>
          </a:p>
          <a:p>
            <a:r>
              <a:rPr lang="es-MX" dirty="0"/>
              <a:t>La gente tiende a interactuar con los que comparten intereses, de aquí la importancia de identificar grupos (</a:t>
            </a:r>
            <a:r>
              <a:rPr lang="es-MX" dirty="0" err="1"/>
              <a:t>e.g</a:t>
            </a:r>
            <a:r>
              <a:rPr lang="es-MX" dirty="0"/>
              <a:t>. hacer recomendaciones)</a:t>
            </a:r>
          </a:p>
          <a:p>
            <a:r>
              <a:rPr lang="es-MX" dirty="0">
                <a:solidFill>
                  <a:schemeClr val="accent1"/>
                </a:solidFill>
              </a:rPr>
              <a:t>Una comunidad es un grupo de individuos que están más densamente conectados entre sí que con otros.</a:t>
            </a:r>
          </a:p>
          <a:p>
            <a:r>
              <a:rPr lang="es-MX" dirty="0"/>
              <a:t>Áreas de análisis: </a:t>
            </a:r>
            <a:r>
              <a:rPr lang="es-MX" dirty="0">
                <a:solidFill>
                  <a:schemeClr val="accent2"/>
                </a:solidFill>
              </a:rPr>
              <a:t>detección de comunidades, evolución de comunidades, comportamiento de comunidades</a:t>
            </a:r>
          </a:p>
          <a:p>
            <a:r>
              <a:rPr lang="es-MX" dirty="0">
                <a:solidFill>
                  <a:schemeClr val="accent1"/>
                </a:solidFill>
              </a:rPr>
              <a:t>El conocer la dinámica de una comunidad ayuda a predecir su evolución futura y saber como administrarla</a:t>
            </a:r>
          </a:p>
          <a:p>
            <a:r>
              <a:rPr lang="es-MX" dirty="0"/>
              <a:t>Si no se analizan los comportamientos colectivos no es posible entender los fenómenos sociales</a:t>
            </a:r>
          </a:p>
          <a:p>
            <a:r>
              <a:rPr lang="es-MX" dirty="0">
                <a:solidFill>
                  <a:schemeClr val="accent1"/>
                </a:solidFill>
              </a:rPr>
              <a:t>Dinámica de variables agregadas (precios de activos), patrones de consumo, grado de cooperación y solución de problemas de acción colectiva, problemas de salud pública, tráfico vehicular</a:t>
            </a:r>
          </a:p>
          <a:p>
            <a:r>
              <a:rPr lang="es-MX" dirty="0"/>
              <a:t>La propagación de información (ideas, rumores) y de comportamientos (adquisiciones, opiniones políticas) siguen mecanismos diferentes: lazos débiles versus fuertes y refuerzos múltiples</a:t>
            </a:r>
          </a:p>
        </p:txBody>
      </p:sp>
    </p:spTree>
    <p:extLst>
      <p:ext uri="{BB962C8B-B14F-4D97-AF65-F5344CB8AC3E}">
        <p14:creationId xmlns:p14="http://schemas.microsoft.com/office/powerpoint/2010/main" val="416897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C2E3F-1D7C-48B8-80A2-0CAFF72E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52889" cy="71131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Evolución de comunidades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C3802E-3B3D-40B6-BCCE-0C7FD27A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72" y="914400"/>
            <a:ext cx="5826868" cy="59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3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2C5C4-D945-417B-896A-98C1CC0C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957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4.a Métodos: Manejo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1CB17-0949-4D4B-B799-05E829BE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9498"/>
            <a:ext cx="12192000" cy="576850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El crecimiento exponencial de información no-estructurada hace necesario un trabajo con los datos antes de realizar análisis con ellos </a:t>
            </a:r>
          </a:p>
          <a:p>
            <a:r>
              <a:rPr lang="es-MX" dirty="0"/>
              <a:t>a) </a:t>
            </a:r>
            <a:r>
              <a:rPr lang="es-MX" dirty="0">
                <a:solidFill>
                  <a:schemeClr val="accent2"/>
                </a:solidFill>
              </a:rPr>
              <a:t>Recolección de datos</a:t>
            </a:r>
            <a:r>
              <a:rPr lang="es-MX" dirty="0"/>
              <a:t>: Uso de fuentes diversas (plataformas de internet, rastreadores web, sensores digitales, experimentos en línea: </a:t>
            </a:r>
            <a:r>
              <a:rPr lang="es-MX" dirty="0" err="1"/>
              <a:t>Mechanical</a:t>
            </a:r>
            <a:r>
              <a:rPr lang="es-MX" dirty="0"/>
              <a:t> </a:t>
            </a:r>
            <a:r>
              <a:rPr lang="es-MX" dirty="0" err="1"/>
              <a:t>Turk</a:t>
            </a:r>
            <a:r>
              <a:rPr lang="es-MX" dirty="0"/>
              <a:t>)</a:t>
            </a:r>
          </a:p>
          <a:p>
            <a:r>
              <a:rPr lang="es-MX" dirty="0">
                <a:solidFill>
                  <a:schemeClr val="accent1"/>
                </a:solidFill>
              </a:rPr>
              <a:t>b) </a:t>
            </a:r>
            <a:r>
              <a:rPr lang="es-MX" dirty="0" err="1">
                <a:solidFill>
                  <a:schemeClr val="accent2"/>
                </a:solidFill>
              </a:rPr>
              <a:t>Pre-procesamiento</a:t>
            </a:r>
            <a:r>
              <a:rPr lang="es-MX" dirty="0">
                <a:solidFill>
                  <a:schemeClr val="accent2"/>
                </a:solidFill>
              </a:rPr>
              <a:t> de datos</a:t>
            </a:r>
            <a:r>
              <a:rPr lang="es-MX" dirty="0">
                <a:solidFill>
                  <a:schemeClr val="accent1"/>
                </a:solidFill>
              </a:rPr>
              <a:t>: los datos se deben limpiar,  reducir y reformatear</a:t>
            </a:r>
          </a:p>
          <a:p>
            <a:r>
              <a:rPr lang="es-MX" dirty="0"/>
              <a:t>Los datos burdos suelen tener ruido, información no comparable, omisiones, por lo que pueden distorsionar la calidad del análisis</a:t>
            </a:r>
          </a:p>
          <a:p>
            <a:r>
              <a:rPr lang="es-MX" dirty="0">
                <a:solidFill>
                  <a:schemeClr val="accent1"/>
                </a:solidFill>
              </a:rPr>
              <a:t>Los datos pueden reducirse mediante la reducción de dimensiones (</a:t>
            </a:r>
            <a:r>
              <a:rPr lang="es-MX" dirty="0" err="1">
                <a:solidFill>
                  <a:schemeClr val="accent1"/>
                </a:solidFill>
              </a:rPr>
              <a:t>e.g</a:t>
            </a:r>
            <a:r>
              <a:rPr lang="es-MX" dirty="0">
                <a:solidFill>
                  <a:schemeClr val="accent1"/>
                </a:solidFill>
              </a:rPr>
              <a:t>. componentes principales, extracción de atributos (media, varianza)</a:t>
            </a:r>
          </a:p>
          <a:p>
            <a:r>
              <a:rPr lang="es-MX" dirty="0"/>
              <a:t>Los datos pueden reformatearse para obtener información más confiable o manejable: normalización, suavizamiento, estacionalidad, agregación, discrecionalidad</a:t>
            </a:r>
          </a:p>
        </p:txBody>
      </p:sp>
    </p:spTree>
    <p:extLst>
      <p:ext uri="{BB962C8B-B14F-4D97-AF65-F5344CB8AC3E}">
        <p14:creationId xmlns:p14="http://schemas.microsoft.com/office/powerpoint/2010/main" val="100138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774B8-685F-4DE8-A00C-C027799E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04" y="18256"/>
            <a:ext cx="10941996" cy="5848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Secuencia metodológica en ciencia de los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FC3D94-B357-4FF7-A125-25540565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1" y="603116"/>
            <a:ext cx="4961105" cy="61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4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5DB3E-A357-41CE-9D6E-C59C423B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7"/>
            <a:ext cx="10515600" cy="5556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4.b Métodos: Análisis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CE3F25-57B2-41CD-B8DC-DB2BD7F0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5" y="963039"/>
            <a:ext cx="12123906" cy="6284067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El análisis tradicional en ciencias sociales utiliza métodos estadísticos y econométricos</a:t>
            </a:r>
          </a:p>
          <a:p>
            <a:r>
              <a:rPr lang="es-MX" dirty="0"/>
              <a:t>En la era de los datos masivos no estructurados se ha popularizado el uso del aprendizaje automatizado (Machine </a:t>
            </a:r>
            <a:r>
              <a:rPr lang="es-MX" dirty="0" err="1"/>
              <a:t>learning</a:t>
            </a:r>
            <a:r>
              <a:rPr lang="es-MX" dirty="0"/>
              <a:t>) y las simulaciones (</a:t>
            </a:r>
            <a:r>
              <a:rPr lang="es-MX" dirty="0" err="1"/>
              <a:t>Agent-based</a:t>
            </a:r>
            <a:r>
              <a:rPr lang="es-MX" dirty="0"/>
              <a:t> </a:t>
            </a:r>
            <a:r>
              <a:rPr lang="es-MX" dirty="0" err="1"/>
              <a:t>models</a:t>
            </a:r>
            <a:r>
              <a:rPr lang="es-MX" dirty="0"/>
              <a:t>)</a:t>
            </a:r>
          </a:p>
          <a:p>
            <a:r>
              <a:rPr lang="es-MX" dirty="0">
                <a:solidFill>
                  <a:schemeClr val="accent1"/>
                </a:solidFill>
              </a:rPr>
              <a:t>Conjunto de métodos que de manera automática detectan reglas (patrones) en los datos; se usan para realizar predicciones o decisiones bajo incertidumbre</a:t>
            </a:r>
          </a:p>
          <a:p>
            <a:r>
              <a:rPr lang="es-MX" dirty="0"/>
              <a:t>Categorías. Aprendizaje </a:t>
            </a:r>
            <a:r>
              <a:rPr lang="es-MX" dirty="0">
                <a:solidFill>
                  <a:schemeClr val="accent2"/>
                </a:solidFill>
              </a:rPr>
              <a:t>supervisado, no-supervisado y </a:t>
            </a:r>
            <a:r>
              <a:rPr lang="es-MX" dirty="0" err="1">
                <a:solidFill>
                  <a:schemeClr val="accent2"/>
                </a:solidFill>
              </a:rPr>
              <a:t>semi-supervisado</a:t>
            </a:r>
            <a:endParaRPr lang="es-MX" dirty="0">
              <a:solidFill>
                <a:schemeClr val="accent2"/>
              </a:solidFill>
            </a:endParaRPr>
          </a:p>
          <a:p>
            <a:r>
              <a:rPr lang="es-MX" dirty="0">
                <a:solidFill>
                  <a:schemeClr val="accent2"/>
                </a:solidFill>
              </a:rPr>
              <a:t>Supervisado</a:t>
            </a:r>
            <a:r>
              <a:rPr lang="es-MX" dirty="0">
                <a:solidFill>
                  <a:schemeClr val="accent1"/>
                </a:solidFill>
              </a:rPr>
              <a:t>: necesita de un conjunto de datos etiquetado que se usan como ejemplos para entrenar al modelo.</a:t>
            </a:r>
          </a:p>
          <a:p>
            <a:r>
              <a:rPr lang="es-MX" dirty="0"/>
              <a:t>Se establece una relación funcional entre el input  y una clase de output (etiqueta)</a:t>
            </a:r>
          </a:p>
          <a:p>
            <a:r>
              <a:rPr lang="es-MX" dirty="0">
                <a:solidFill>
                  <a:schemeClr val="accent1"/>
                </a:solidFill>
              </a:rPr>
              <a:t>Se clasifica en esquemas de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clasificación</a:t>
            </a:r>
            <a:r>
              <a:rPr lang="es-MX" dirty="0">
                <a:solidFill>
                  <a:schemeClr val="accent1"/>
                </a:solidFill>
              </a:rPr>
              <a:t> (clase discreta)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regresiones</a:t>
            </a:r>
            <a:r>
              <a:rPr lang="es-MX" dirty="0">
                <a:solidFill>
                  <a:schemeClr val="accent1"/>
                </a:solidFill>
              </a:rPr>
              <a:t> (clase continua)</a:t>
            </a:r>
          </a:p>
          <a:p>
            <a:r>
              <a:rPr lang="es-MX" dirty="0"/>
              <a:t>Ejemplos de clasificadores: arboles de decisión, bayesianos, máquinas de vector de soporte (SVM), redes neuronales artificiales (Deep </a:t>
            </a:r>
            <a:r>
              <a:rPr lang="es-MX" dirty="0" err="1"/>
              <a:t>learning</a:t>
            </a:r>
            <a:r>
              <a:rPr lang="es-MX" dirty="0"/>
              <a:t>)</a:t>
            </a:r>
          </a:p>
          <a:p>
            <a:r>
              <a:rPr lang="es-MX" dirty="0">
                <a:solidFill>
                  <a:schemeClr val="accent2"/>
                </a:solidFill>
              </a:rPr>
              <a:t>No-supervisado</a:t>
            </a:r>
            <a:r>
              <a:rPr lang="es-MX" dirty="0">
                <a:solidFill>
                  <a:schemeClr val="accent1"/>
                </a:solidFill>
              </a:rPr>
              <a:t>: busca encontrar estructuras ocultas e intrínseca en datos no-etiquetados para asignarles clases (métodos de aglutinamiento y de ranqueo)</a:t>
            </a:r>
          </a:p>
          <a:p>
            <a:r>
              <a:rPr lang="es-MX" dirty="0"/>
              <a:t>Hacen uso activo de métodos de validación, al dividir la base entre el conjunto de datos de entrenamiento y los de prueba.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AFAEC-132E-451C-9376-182F9623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57" y="0"/>
            <a:ext cx="11207885" cy="87548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Análisis de datos en CSC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ACB609-0717-4DA9-B9C5-4B0CB10E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83" y="1040861"/>
            <a:ext cx="9036996" cy="58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7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4217F-0681-4616-AB9B-FB806B94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9614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1. </a:t>
            </a:r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0DA15-CDF3-4A04-BB0E-AAFD268F5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1132"/>
            <a:ext cx="12192000" cy="543776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La dinámica humana se lleva a cabo en entornos de interacción social, por lo que se crean huellas digitales que reflejan estos mecanismos</a:t>
            </a:r>
          </a:p>
          <a:p>
            <a:r>
              <a:rPr lang="es-MX" dirty="0"/>
              <a:t>Los fenómenos sociales ahora pueden ser estudiados a través de datos recolectados por tecnologías de información y método de análisis computacional</a:t>
            </a:r>
          </a:p>
          <a:p>
            <a:r>
              <a:rPr lang="es-MX" dirty="0">
                <a:solidFill>
                  <a:schemeClr val="accent1"/>
                </a:solidFill>
              </a:rPr>
              <a:t>Las ciencias sociales computacionales son un conjunto de metodologías basadas en datos que tienen el propósito de explicar dinámicas humanas</a:t>
            </a:r>
          </a:p>
          <a:p>
            <a:r>
              <a:rPr lang="es-MX" dirty="0"/>
              <a:t>La dinámica humana (</a:t>
            </a:r>
            <a:r>
              <a:rPr lang="es-MX" dirty="0" err="1"/>
              <a:t>e.g</a:t>
            </a:r>
            <a:r>
              <a:rPr lang="es-MX" dirty="0"/>
              <a:t>., protestas sociales, mercados) forma parte de las investigaciones en sistemas complejos que parten de la interacción entre agentes</a:t>
            </a:r>
          </a:p>
          <a:p>
            <a:r>
              <a:rPr lang="es-MX" dirty="0">
                <a:solidFill>
                  <a:schemeClr val="accent1"/>
                </a:solidFill>
              </a:rPr>
              <a:t>Los elementos a analizar son los individuos, sus interrelaciones y los colectivos en que se desenvuelven</a:t>
            </a:r>
          </a:p>
          <a:p>
            <a:r>
              <a:rPr lang="es-MX" dirty="0"/>
              <a:t>Cada individuo ejerce un impacto en el desempeño de la colectividad, y éstas a su vez influyen en el comportamiento de los individuos que la constituyen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3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E3D57-2637-4E1C-A040-3C45A136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2. Ciencias sociales computacionales (CSC) y disciplinas asociadas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B0282-98F9-4A4E-964F-942B2E023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0255"/>
            <a:ext cx="12192000" cy="5061558"/>
          </a:xfrm>
        </p:spPr>
        <p:txBody>
          <a:bodyPr>
            <a:normAutofit fontScale="925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Las </a:t>
            </a:r>
            <a:r>
              <a:rPr lang="es-MX" dirty="0" err="1">
                <a:solidFill>
                  <a:schemeClr val="accent1"/>
                </a:solidFill>
              </a:rPr>
              <a:t>disciplias</a:t>
            </a:r>
            <a:r>
              <a:rPr lang="es-MX" dirty="0">
                <a:solidFill>
                  <a:schemeClr val="accent1"/>
                </a:solidFill>
              </a:rPr>
              <a:t> sociales investigan a las sociedades humanas en distintos niveles: individuo, comunidades, organizaciones, sociedades y el mundo entero</a:t>
            </a:r>
          </a:p>
          <a:p>
            <a:r>
              <a:rPr lang="es-MX" dirty="0"/>
              <a:t>Las ‘cinco grandes’: psicología social, antropología, sociología, economía y ciencias políticas</a:t>
            </a:r>
          </a:p>
          <a:p>
            <a:r>
              <a:rPr lang="es-MX" dirty="0">
                <a:solidFill>
                  <a:schemeClr val="accent1"/>
                </a:solidFill>
              </a:rPr>
              <a:t>La CSC data de 1960’s, pero se ha impulsado en años recientes con el desarrollo de los métodos modernos de computación digital</a:t>
            </a:r>
          </a:p>
          <a:p>
            <a:r>
              <a:rPr lang="es-MX" dirty="0"/>
              <a:t>Las nuevas metodologías amplían el horizonte para estudiar hipótesis sociales tradicionales, pero también para plantear muchas nuevas hipótesis</a:t>
            </a:r>
          </a:p>
          <a:p>
            <a:r>
              <a:rPr lang="es-MX" dirty="0">
                <a:solidFill>
                  <a:schemeClr val="accent1"/>
                </a:solidFill>
              </a:rPr>
              <a:t>CSC es un enfoque interdisciplinario que combina métodos de física, matemáticas, estadística y sistemas computacionales con las disciplinas sociales tradicionales</a:t>
            </a:r>
          </a:p>
          <a:p>
            <a:r>
              <a:rPr lang="es-MX" dirty="0"/>
              <a:t>Las tecnologías de información permiten generar datos masivos y, con ellos, explorar un sinnúmero de hipótesis</a:t>
            </a:r>
          </a:p>
        </p:txBody>
      </p:sp>
    </p:spTree>
    <p:extLst>
      <p:ext uri="{BB962C8B-B14F-4D97-AF65-F5344CB8AC3E}">
        <p14:creationId xmlns:p14="http://schemas.microsoft.com/office/powerpoint/2010/main" val="3434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41D-6C57-4243-BA67-F4BEBE06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22" y="18255"/>
            <a:ext cx="10515600" cy="116851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La naturaleza interdisciplinaria de las CSC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011B2A-3430-4328-8B75-00F99279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22" y="1447845"/>
            <a:ext cx="10348608" cy="51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6C389-BB08-49B3-81C6-32751EB5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821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3. Elementos de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5902C-6061-4058-8889-3B9EEB37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50"/>
            <a:ext cx="12192000" cy="4834546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Los componentes fundamentales de una sociedad son: individuos (agentes), interrelaciones (vínculos entre sí) y colectivos (comportamiento macroscópico)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90F162-986A-45DE-8912-1C50650A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83" y="1906721"/>
            <a:ext cx="7733489" cy="48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9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40FA-104B-4167-B47A-5E1AEF26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918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3.a Los </a:t>
            </a:r>
            <a:r>
              <a:rPr lang="es-MX" dirty="0"/>
              <a:t>Individuos</a:t>
            </a:r>
            <a:r>
              <a:rPr lang="en-U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661F7-E845-4887-B713-3868BE04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970" y="924127"/>
            <a:ext cx="12192000" cy="5778229"/>
          </a:xfrm>
        </p:spPr>
        <p:txBody>
          <a:bodyPr>
            <a:normAutofit fontScale="925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Los seres humanos son el elemento básico del entorno o red social</a:t>
            </a:r>
          </a:p>
          <a:p>
            <a:r>
              <a:rPr lang="es-MX" dirty="0"/>
              <a:t>Los individuos presentan: </a:t>
            </a:r>
            <a:r>
              <a:rPr lang="es-MX" dirty="0">
                <a:solidFill>
                  <a:schemeClr val="accent2"/>
                </a:solidFill>
              </a:rPr>
              <a:t>atributos y comportamientos</a:t>
            </a:r>
          </a:p>
          <a:p>
            <a:r>
              <a:rPr lang="es-MX" dirty="0">
                <a:solidFill>
                  <a:schemeClr val="accent1"/>
                </a:solidFill>
              </a:rPr>
              <a:t>Los </a:t>
            </a:r>
            <a:r>
              <a:rPr lang="es-MX" dirty="0">
                <a:solidFill>
                  <a:schemeClr val="accent2"/>
                </a:solidFill>
              </a:rPr>
              <a:t>atributos</a:t>
            </a:r>
            <a:r>
              <a:rPr lang="es-MX" dirty="0">
                <a:solidFill>
                  <a:schemeClr val="accent1"/>
                </a:solidFill>
              </a:rPr>
              <a:t> se refieren a: rasgos personales e influencias, los que pueden ser rastreados explorando el internet e información digitalizada</a:t>
            </a:r>
          </a:p>
          <a:p>
            <a:r>
              <a:rPr lang="es-MX" dirty="0"/>
              <a:t>Los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rasgos personales </a:t>
            </a:r>
            <a:r>
              <a:rPr lang="es-MX" dirty="0"/>
              <a:t>son atributos asociados al sexo, religión, edad, pero también a factores psicológicos (inclinación sexual) y de personalidad (política)</a:t>
            </a:r>
          </a:p>
          <a:p>
            <a:r>
              <a:rPr lang="es-MX" dirty="0">
                <a:solidFill>
                  <a:schemeClr val="accent1"/>
                </a:solidFill>
              </a:rPr>
              <a:t>La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influencia </a:t>
            </a:r>
            <a:r>
              <a:rPr lang="es-MX" dirty="0">
                <a:solidFill>
                  <a:schemeClr val="accent1"/>
                </a:solidFill>
              </a:rPr>
              <a:t>tiene que ver con la posición que ocupa el individuos en una red social y, por ende su capacidad para influir o ser influido (su centralidad</a:t>
            </a:r>
            <a:r>
              <a:rPr lang="es-MX" dirty="0"/>
              <a:t>)</a:t>
            </a:r>
          </a:p>
          <a:p>
            <a:r>
              <a:rPr lang="es-MX" dirty="0"/>
              <a:t>Los </a:t>
            </a:r>
            <a:r>
              <a:rPr lang="es-MX" dirty="0">
                <a:solidFill>
                  <a:schemeClr val="accent2"/>
                </a:solidFill>
              </a:rPr>
              <a:t>comportamientos</a:t>
            </a:r>
            <a:r>
              <a:rPr lang="es-MX" dirty="0"/>
              <a:t> tienen que ver con: la acción humana, factores de influencia, y predicción de comportamientos</a:t>
            </a:r>
          </a:p>
          <a:p>
            <a:r>
              <a:rPr lang="es-MX" dirty="0">
                <a:solidFill>
                  <a:schemeClr val="accent1"/>
                </a:solidFill>
              </a:rPr>
              <a:t>La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acción humana </a:t>
            </a:r>
            <a:r>
              <a:rPr lang="es-MX" dirty="0">
                <a:solidFill>
                  <a:schemeClr val="accent1"/>
                </a:solidFill>
              </a:rPr>
              <a:t>se refiere a las decisiones, rutinas y sentimientos</a:t>
            </a:r>
          </a:p>
          <a:p>
            <a:r>
              <a:rPr lang="es-MX" dirty="0"/>
              <a:t>Los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factores de influencia </a:t>
            </a:r>
            <a:r>
              <a:rPr lang="es-MX" dirty="0"/>
              <a:t>son aspectos del entorno que condicionan el comportamiento</a:t>
            </a:r>
          </a:p>
          <a:p>
            <a:r>
              <a:rPr lang="es-MX" dirty="0">
                <a:solidFill>
                  <a:schemeClr val="accent1"/>
                </a:solidFill>
              </a:rPr>
              <a:t>La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predictibilidad</a:t>
            </a:r>
            <a:r>
              <a:rPr lang="es-MX" dirty="0">
                <a:solidFill>
                  <a:schemeClr val="accent1"/>
                </a:solidFill>
              </a:rPr>
              <a:t> del comportamiento se asocia a la capacidad para describir acciones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8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C8098-63AB-48F1-9777-C4C84026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Incidencia de los atributos en comportamientos individuales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B3C12-CE8C-43DB-AA0B-81EA01C9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49" y="1420238"/>
            <a:ext cx="6206247" cy="5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1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30E41-4069-4400-8C68-C9179BE4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918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3.b  Las interrelaciones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78B49-819A-4E3B-AEB6-97251A06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490"/>
            <a:ext cx="12120664" cy="5964256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Los individuos están insertados en redes sociales y, por lo tanto, vinculados en mayor o menor medida a los vecinos de un grupo</a:t>
            </a:r>
          </a:p>
          <a:p>
            <a:r>
              <a:rPr lang="es-MX" dirty="0"/>
              <a:t>Las relaciones entre individuos evolucionan de manera continua debido a cambios en interacciones y comportamientos</a:t>
            </a:r>
          </a:p>
          <a:p>
            <a:r>
              <a:rPr lang="es-MX" dirty="0">
                <a:solidFill>
                  <a:schemeClr val="accent1"/>
                </a:solidFill>
              </a:rPr>
              <a:t>(i) </a:t>
            </a:r>
            <a:r>
              <a:rPr lang="es-MX" dirty="0">
                <a:solidFill>
                  <a:schemeClr val="accent2"/>
                </a:solidFill>
              </a:rPr>
              <a:t>Identificación de relaciones</a:t>
            </a:r>
            <a:r>
              <a:rPr lang="es-MX" dirty="0">
                <a:solidFill>
                  <a:schemeClr val="accent1"/>
                </a:solidFill>
              </a:rPr>
              <a:t>: de amistad, profesionales, entre familiares, colegas, distantes, cercanas, múltiples</a:t>
            </a:r>
          </a:p>
          <a:p>
            <a:r>
              <a:rPr lang="es-MX" dirty="0"/>
              <a:t>A través de interacciones entre individuos y las estructura de la red</a:t>
            </a:r>
          </a:p>
          <a:p>
            <a:r>
              <a:rPr lang="es-MX" dirty="0">
                <a:solidFill>
                  <a:schemeClr val="accent1"/>
                </a:solidFill>
              </a:rPr>
              <a:t> (</a:t>
            </a:r>
            <a:r>
              <a:rPr lang="es-MX" dirty="0" err="1">
                <a:solidFill>
                  <a:schemeClr val="accent1"/>
                </a:solidFill>
              </a:rPr>
              <a:t>ii</a:t>
            </a:r>
            <a:r>
              <a:rPr lang="es-MX" dirty="0">
                <a:solidFill>
                  <a:schemeClr val="accent1"/>
                </a:solidFill>
              </a:rPr>
              <a:t>) </a:t>
            </a:r>
            <a:r>
              <a:rPr lang="es-MX" dirty="0">
                <a:solidFill>
                  <a:schemeClr val="accent2"/>
                </a:solidFill>
              </a:rPr>
              <a:t>Predicción de relaciones</a:t>
            </a:r>
            <a:r>
              <a:rPr lang="es-MX" dirty="0">
                <a:solidFill>
                  <a:schemeClr val="accent1"/>
                </a:solidFill>
              </a:rPr>
              <a:t>:   relaciones futuras pueden identificarse a través de atributos individuales e información histórica de la red</a:t>
            </a:r>
          </a:p>
          <a:p>
            <a:r>
              <a:rPr lang="es-MX" dirty="0"/>
              <a:t> Métodos de predicción contribuyen a crear recomendaciones, propagación de enfermedades, esquemas publicitarios </a:t>
            </a:r>
          </a:p>
          <a:p>
            <a:r>
              <a:rPr lang="es-MX" dirty="0" err="1">
                <a:solidFill>
                  <a:schemeClr val="accent1"/>
                </a:solidFill>
              </a:rPr>
              <a:t>Homofília</a:t>
            </a:r>
            <a:r>
              <a:rPr lang="es-MX" dirty="0">
                <a:solidFill>
                  <a:schemeClr val="accent1"/>
                </a:solidFill>
              </a:rPr>
              <a:t>: entre más similares son los usuarios, mayor es la posibilidad de que se hagan amigos en el futuro.</a:t>
            </a:r>
          </a:p>
          <a:p>
            <a:r>
              <a:rPr lang="es-MX" dirty="0"/>
              <a:t>La proximidad social también se facilita a través de la interacción continua y variada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75CF7-2B58-40C4-812B-D4C516CC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0515600" cy="6529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Las interrelaciones y su dinámica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06ABCA-B57D-4850-AE12-DCB18C28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63" y="778214"/>
            <a:ext cx="7441658" cy="60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01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1213</Words>
  <Application>Microsoft Office PowerPoint</Application>
  <PresentationFormat>Panorámica</PresentationFormat>
  <Paragraphs>74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Introducción a la Ciencia de los Datos  Lección 1: Ciencias Sociales Computacionales</vt:lpstr>
      <vt:lpstr>1. Introducción</vt:lpstr>
      <vt:lpstr>2. Ciencias sociales computacionales (CSC) y disciplinas asociadas</vt:lpstr>
      <vt:lpstr>La naturaleza interdisciplinaria de las CSC</vt:lpstr>
      <vt:lpstr>3. Elementos de Análisis</vt:lpstr>
      <vt:lpstr>3.a Los Individuos </vt:lpstr>
      <vt:lpstr>Incidencia de los atributos en comportamientos individuales</vt:lpstr>
      <vt:lpstr>3.b  Las interrelaciones</vt:lpstr>
      <vt:lpstr>Las interrelaciones y su dinámica</vt:lpstr>
      <vt:lpstr>3.c Los colectivos</vt:lpstr>
      <vt:lpstr>Evolución de comunidades</vt:lpstr>
      <vt:lpstr>4.a Métodos: Manejo de datos</vt:lpstr>
      <vt:lpstr>Secuencia metodológica en ciencia de los datos</vt:lpstr>
      <vt:lpstr>4.b Métodos: Análisis de datos</vt:lpstr>
      <vt:lpstr>Análisis de datos en CSC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Ciencia de los Datos  Lección 1: Ciencias Sociales Computacionales</dc:title>
  <dc:creator>Gonzalo castaneda</dc:creator>
  <cp:lastModifiedBy>Gonzalo castaneda</cp:lastModifiedBy>
  <cp:revision>22</cp:revision>
  <dcterms:created xsi:type="dcterms:W3CDTF">2022-01-27T22:02:39Z</dcterms:created>
  <dcterms:modified xsi:type="dcterms:W3CDTF">2022-02-01T19:41:25Z</dcterms:modified>
</cp:coreProperties>
</file>