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51129-D654-43E8-BDE4-81A845C64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F1B006-BAE6-4C25-BBE5-9D264E6CF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AB4D48-3EF7-4AF5-99C8-F35FF930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0F7-418E-4AD4-9BEB-17C02AF9474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973BA2-3C81-4F13-9BF6-35BB29F1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2CCC1F-4FB5-40C8-8C53-3BC6111A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A84B-3D59-4068-9F3D-F23D3AFDA7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7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5EBBF-80DA-46BF-AB26-BD16BCE5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EDD126-FCDF-4895-9FC3-699F2765B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407EDB-F41F-4ACF-921D-1807158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0F7-418E-4AD4-9BEB-17C02AF9474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81CC82-FEA4-4A20-88F1-DC0EF19D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46C357-24A7-4640-9679-749CC5BB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A84B-3D59-4068-9F3D-F23D3AFDA7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0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8A6C1C-E48B-48D1-AE9D-F73F8FBA8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7F56DF-55D9-4E84-92F8-5338E996D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9496C1-A3B0-4B47-A776-9EAD9A36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0F7-418E-4AD4-9BEB-17C02AF9474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559275-EA67-4AB7-B66A-96BBBA45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0B8AEE-A6AD-4E07-A5A7-FFD74666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A84B-3D59-4068-9F3D-F23D3AFDA7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9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892CD-1BFF-4077-B0E8-799BA169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51C34D-A20B-4976-BB3A-6064B8361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A89AE3-5B22-4A45-A0B8-402C1821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0F7-418E-4AD4-9BEB-17C02AF9474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B68774-DDE6-4EB5-9012-2DB27719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36DF4-804E-4583-8D30-7BDF8F0C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A84B-3D59-4068-9F3D-F23D3AFDA7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A5C68-BB8E-409A-94DB-65BFB4DF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8BE449-1ABF-4B5E-87C3-4BE7B4740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08649A-7E9E-4A5F-8F25-ACFF315F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0F7-418E-4AD4-9BEB-17C02AF9474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E422F4-7E7B-4C54-B4AA-56B53DB6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1F5283-C493-41EF-BF16-A33DB574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A84B-3D59-4068-9F3D-F23D3AFDA7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4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81E75-5C25-4BDF-9A3E-7CA34AD0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4CAFA7-F0A3-4E04-B135-2A59BEB6F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2CA72B-E75C-40B3-B203-6E20532FE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972828-39A6-418C-81A8-FEBF739E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0F7-418E-4AD4-9BEB-17C02AF9474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371051-1B18-4A86-BF42-11C8E978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E59305-6D31-485D-A2C9-28020DC6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A84B-3D59-4068-9F3D-F23D3AFDA7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3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DE1B1-95BB-4AA3-BCDF-5274506D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4146E0-DD05-4006-AC98-8A0F29EEB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EB6473-EF0A-4463-8F86-222C0DD1B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6B48A1E-51BC-4506-816D-88702B20C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565DD8-C340-407C-B934-ECF7270D2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0DC717-9357-4727-983F-EF006D47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0F7-418E-4AD4-9BEB-17C02AF9474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6DA9DF-2135-4B20-B152-1C5B9151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374056-34F6-4AE1-A9FE-045988B0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A84B-3D59-4068-9F3D-F23D3AFDA7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7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AD8B6-C117-4025-B0C5-7D38D421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ED30FE-C6C4-44C1-83AF-ACC17B67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0F7-418E-4AD4-9BEB-17C02AF9474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3E8511-3E51-4518-9D81-BEF285D7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5D4635-EC46-4D03-B1DE-6D453BFE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A84B-3D59-4068-9F3D-F23D3AFDA7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6940FA-F2EF-4DD1-996D-3883A239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0F7-418E-4AD4-9BEB-17C02AF9474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8FEFFB-F867-41FF-BF92-838189CB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9BF7C3-6D32-4B30-B994-67563816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A84B-3D59-4068-9F3D-F23D3AFDA7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7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22BDD-E50E-4631-AF5B-D0AB3B12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03095C-F22F-4399-877A-53B89C3AA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08AAD0-B12B-4A14-A8D5-77257DE92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DF118A-BC90-444E-8744-04BF0F23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0F7-418E-4AD4-9BEB-17C02AF9474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A54B2B-812F-4E0A-9A01-058D7116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294F70-9855-4B4C-A1AA-748AF3D2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A84B-3D59-4068-9F3D-F23D3AFDA7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9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FF336-4A60-4640-B3E3-8DC87B9C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6CE4F8-F94B-495E-AF68-0A9910A26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E63715-1374-4C47-B01D-BC08F078D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EFD5B4-CA8F-49CE-A21C-CDA94EFF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20F7-418E-4AD4-9BEB-17C02AF9474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A89255-6B98-4A9D-8E69-8A191854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48E581-3641-4856-9FBE-A938ADF6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5A84B-3D59-4068-9F3D-F23D3AFDA7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7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42F025-E645-4F9F-A94D-C652ADC4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E13C38-5185-49C2-AFF3-D14DFCA24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D6E88F-76BA-4367-8035-46CD407BC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D20F7-418E-4AD4-9BEB-17C02AF9474C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D92B14-21A9-4C96-A579-6E3723E7E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EE819D-1E49-4FBA-9AC5-596F2D2FD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5A84B-3D59-4068-9F3D-F23D3AFDA7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6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D5A62-80DA-41B9-A4D4-7F20E520A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519" y="697585"/>
            <a:ext cx="10466962" cy="230373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MX" dirty="0"/>
              <a:t>Introducción a la Ciencia de los Datos</a:t>
            </a:r>
            <a:br>
              <a:rPr lang="es-MX" dirty="0"/>
            </a:br>
            <a:br>
              <a:rPr lang="es-MX" dirty="0"/>
            </a:br>
            <a:r>
              <a:rPr lang="es-MX" sz="4400" dirty="0"/>
              <a:t>Lección T.2: Explicación y Predicción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0ADC75-D1D1-4000-90B1-C0732936D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268" y="3560323"/>
            <a:ext cx="9144000" cy="2378414"/>
          </a:xfrm>
          <a:ln w="28575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por </a:t>
            </a:r>
          </a:p>
          <a:p>
            <a:r>
              <a:rPr lang="en-US" sz="3200" b="1" dirty="0"/>
              <a:t>Gonzalo Castañeda, CIDE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err="1"/>
              <a:t>Basado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: </a:t>
            </a:r>
            <a:r>
              <a:rPr lang="es-MX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Hofman</a:t>
            </a:r>
            <a:r>
              <a:rPr lang="es-MX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Jake M., et al. 2021.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“Integrating Explanation and Prediction in Computational Social Science”, Nature, 595, pp 181-188.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083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FEB05-6BCD-4FAC-9D7D-3B5332EB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Etiquetado en función del tipo de modelación y granularidad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20959D-993C-4B2E-81B5-6C21995FC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5" y="1825625"/>
            <a:ext cx="11207885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ABE47C-3DCF-4488-B419-D24B24FF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66544"/>
            <a:ext cx="12192001" cy="360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4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DFFA0-DBE8-4C3A-A908-B2BFD9501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24" y="1"/>
            <a:ext cx="10515600" cy="73930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FFA82-647E-4CF6-A8B0-F971C345D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39302"/>
            <a:ext cx="12192000" cy="6118698"/>
          </a:xfrm>
        </p:spPr>
        <p:txBody>
          <a:bodyPr>
            <a:normAutofit lnSpcReduction="100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En los últimos 15 años, las ciencias sociales han experimentado una revolución: huellas digitales de la actividad humana vía TI y uso de modelos computacionales</a:t>
            </a:r>
          </a:p>
          <a:p>
            <a:r>
              <a:rPr lang="es-MX" dirty="0"/>
              <a:t>Tensión epistemológica entre científicos sociales tradicionales (explicación e interpretación) y científicos computacionales (capacidad predictiva) </a:t>
            </a:r>
          </a:p>
          <a:p>
            <a:r>
              <a:rPr lang="es-MX" dirty="0">
                <a:solidFill>
                  <a:schemeClr val="accent1"/>
                </a:solidFill>
              </a:rPr>
              <a:t>En las ciencias sociales se prioriza identificar relaciones causales y obtener estimadores insesgados en los parámetros de interés (en la muestra)</a:t>
            </a:r>
          </a:p>
          <a:p>
            <a:r>
              <a:rPr lang="es-MX" dirty="0"/>
              <a:t>Los métodos de aprendizaje automatizado (ML) buscan minimizar el error total en la predicción mediante bases de datos residuales (fuera de la muestra)</a:t>
            </a:r>
          </a:p>
          <a:p>
            <a:r>
              <a:rPr lang="es-MX" dirty="0">
                <a:solidFill>
                  <a:schemeClr val="accent1"/>
                </a:solidFill>
              </a:rPr>
              <a:t>En ciencias sociales los modelos y métodos empíricos deben ser construidos a partir de teorías sustantivas</a:t>
            </a:r>
          </a:p>
          <a:p>
            <a:r>
              <a:rPr lang="es-MX" dirty="0"/>
              <a:t>Costo: problemas de replicación, poca capacidad predictiva, no ofrecen soluciones a problemas reales</a:t>
            </a:r>
          </a:p>
          <a:p>
            <a:r>
              <a:rPr lang="es-MX" dirty="0">
                <a:solidFill>
                  <a:schemeClr val="accent1"/>
                </a:solidFill>
              </a:rPr>
              <a:t>Los científicos de la computación aceptan que los modelos puedan complicarse si ello implica tener una mayor capacidad predictiva </a:t>
            </a:r>
          </a:p>
          <a:p>
            <a:r>
              <a:rPr lang="es-MX" dirty="0"/>
              <a:t>Costo: no interpretables, no son generalizables, no avalan el ‘fin de la teoría?’</a:t>
            </a:r>
          </a:p>
          <a:p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1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765DE-D813-4886-B76B-43A310DD1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712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s-MX" dirty="0"/>
              <a:t>2. Predicción versus explicación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8FA702-86CE-4C69-B4C0-6637E4149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1404"/>
            <a:ext cx="12192000" cy="5836596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accent1"/>
                </a:solidFill>
              </a:rPr>
              <a:t>En métodos empíricos dirigidos a la explicación una práctica común son las pruebas de significancia para rechazar –validar- hipótesis nulas (NHST):</a:t>
            </a:r>
          </a:p>
          <a:p>
            <a:r>
              <a:rPr lang="es-MX" dirty="0"/>
              <a:t>Que un cierto efecto adjudicado por la teoría está ausente (i.e., es cero) con una confiabilidad definida para controlar por magnitud de falsos positivos (</a:t>
            </a:r>
            <a:r>
              <a:rPr lang="es-MX" dirty="0" err="1"/>
              <a:t>e.g</a:t>
            </a:r>
            <a:r>
              <a:rPr lang="es-MX" dirty="0"/>
              <a:t>. 5%)</a:t>
            </a:r>
          </a:p>
          <a:p>
            <a:r>
              <a:rPr lang="es-MX" dirty="0">
                <a:solidFill>
                  <a:schemeClr val="accent1"/>
                </a:solidFill>
              </a:rPr>
              <a:t>Ejemplo: un estudio podría buscar la hipótesis de que el color de la piel de un postulante a un trabajo no incide en la probabilidad de ser rechazado</a:t>
            </a:r>
          </a:p>
          <a:p>
            <a:r>
              <a:rPr lang="es-MX" dirty="0"/>
              <a:t> Pero…..…….tienden a producir una alta tasa de falsos positivos (</a:t>
            </a:r>
            <a:r>
              <a:rPr lang="es-MX" dirty="0" err="1"/>
              <a:t>i.e</a:t>
            </a:r>
            <a:r>
              <a:rPr lang="es-MX" dirty="0"/>
              <a:t> no se rechaza la NH –arroja resultado positivo-, cuando si debería rechazarse –es falso-) </a:t>
            </a:r>
          </a:p>
          <a:p>
            <a:r>
              <a:rPr lang="es-MX" dirty="0">
                <a:solidFill>
                  <a:schemeClr val="accent1"/>
                </a:solidFill>
              </a:rPr>
              <a:t>Esto es así porque se hace una predicción simplona: el efecto hipotético es cero, sin importar su magnitud. </a:t>
            </a:r>
          </a:p>
          <a:p>
            <a:r>
              <a:rPr lang="es-MX" dirty="0"/>
              <a:t>Objetivo es tan solo argumentar que la teoría no es inconsistente con los datos, lo que lleva a usar la teoría como una herramienta de explicación 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819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90E15F-FE49-4153-A687-6A174A2B4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7510"/>
            <a:ext cx="12192000" cy="6322979"/>
          </a:xfrm>
        </p:spPr>
        <p:txBody>
          <a:bodyPr>
            <a:normAutofit lnSpcReduction="10000"/>
          </a:bodyPr>
          <a:lstStyle/>
          <a:p>
            <a:r>
              <a:rPr lang="es-MX" sz="3000" dirty="0">
                <a:solidFill>
                  <a:schemeClr val="accent1"/>
                </a:solidFill>
              </a:rPr>
              <a:t>En la realidad social muchos efecto no son nulos. Por lo tanto, el no rechazo de la teoría a partir de evidencia es una prueba muy débil</a:t>
            </a:r>
          </a:p>
          <a:p>
            <a:r>
              <a:rPr lang="es-MX" sz="3000" dirty="0"/>
              <a:t>Modelos predictivos a partir de asociaciones estadística </a:t>
            </a:r>
            <a:r>
              <a:rPr lang="es-MX" sz="3000"/>
              <a:t>que muestran </a:t>
            </a:r>
            <a:r>
              <a:rPr lang="es-MX" sz="3000" dirty="0"/>
              <a:t>una alta precisión suelen propiciar interpretaciones erróneas del fenómeno a estudiar</a:t>
            </a:r>
          </a:p>
          <a:p>
            <a:r>
              <a:rPr lang="es-MX" sz="3000" dirty="0">
                <a:solidFill>
                  <a:schemeClr val="accent1"/>
                </a:solidFill>
              </a:rPr>
              <a:t>Ejemplo: preguntas en internet sobre influenza en una región están altamente correlacionadas (r = 0.9) con detección de casos dos semanas después</a:t>
            </a:r>
          </a:p>
          <a:p>
            <a:r>
              <a:rPr lang="es-MX" sz="3000" dirty="0"/>
              <a:t>Correlación también muy alta entre casos en semanas previas y casos futuros→ lo que importa no es su desempeño absoluto sino en referencia a una línea base</a:t>
            </a:r>
          </a:p>
          <a:p>
            <a:r>
              <a:rPr lang="es-MX" sz="3000" dirty="0">
                <a:solidFill>
                  <a:schemeClr val="accent1"/>
                </a:solidFill>
              </a:rPr>
              <a:t>También se olvida que las predicciones son evaluadas en contextos estables, tal que las relaciones predictor →  resultado se mantengan inalteradas</a:t>
            </a:r>
          </a:p>
          <a:p>
            <a:r>
              <a:rPr lang="es-MX" sz="3000" dirty="0"/>
              <a:t>Por lo tanto la exactitud de la predicción puede disminuir de manera sustantiva cuando hay una intervención que modifica la relación en cuestión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12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853E5-523D-4BC1-B106-18DFB42C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3. </a:t>
            </a:r>
            <a:r>
              <a:rPr lang="es-MX" dirty="0"/>
              <a:t>El enfoque de la modelación integral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93F22-3AC0-4649-BA0D-B699B6261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8214"/>
            <a:ext cx="12110936" cy="6079786"/>
          </a:xfrm>
        </p:spPr>
        <p:txBody>
          <a:bodyPr>
            <a:normAutofit fontScale="92500" lnSpcReduction="100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Ojo: los comentarios son sobre la modelación empírica, no sobre la modelación teórica (matemática, modelos basados en agentes, cualitativa)</a:t>
            </a:r>
          </a:p>
          <a:p>
            <a:r>
              <a:rPr lang="es-MX" dirty="0"/>
              <a:t>Teoría es necesaria para establecer variables a predecir y predictores potenciales, o bien para definir hipótesis nulas a probar. </a:t>
            </a:r>
          </a:p>
          <a:p>
            <a:r>
              <a:rPr lang="es-MX" dirty="0">
                <a:solidFill>
                  <a:schemeClr val="accent1"/>
                </a:solidFill>
              </a:rPr>
              <a:t>Modelos empíricos: estadísticos, algorítmicos que hacen uso de datos, también se refiere a estudios comparados cualitativos</a:t>
            </a:r>
          </a:p>
          <a:p>
            <a:r>
              <a:rPr lang="es-MX" dirty="0"/>
              <a:t>Dependiendo de dos dimensiones y de dos atributos en cada dimensión pueden establecerse cuatro categorías de modelos empíricos.</a:t>
            </a:r>
          </a:p>
          <a:p>
            <a:r>
              <a:rPr lang="es-MX" dirty="0">
                <a:solidFill>
                  <a:schemeClr val="accent1"/>
                </a:solidFill>
              </a:rPr>
              <a:t>Dimensión horizontal: hay o no intervención, las variables provienen o no de distribuciones diferentes</a:t>
            </a:r>
          </a:p>
          <a:p>
            <a:r>
              <a:rPr lang="es-MX" dirty="0"/>
              <a:t>Dimensión vertical: se enfatiza la existencia de efecto causales ante nuevas circunstancias o la predicción de resultados</a:t>
            </a:r>
          </a:p>
          <a:p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Cuadrante 1. Modelos descriptivos</a:t>
            </a:r>
            <a:r>
              <a:rPr lang="es-MX" dirty="0">
                <a:solidFill>
                  <a:schemeClr val="accent1"/>
                </a:solidFill>
              </a:rPr>
              <a:t>: se establecen relaciones entre variables de interés (</a:t>
            </a:r>
            <a:r>
              <a:rPr lang="es-MX" dirty="0" err="1">
                <a:solidFill>
                  <a:schemeClr val="accent1"/>
                </a:solidFill>
              </a:rPr>
              <a:t>e.g</a:t>
            </a:r>
            <a:r>
              <a:rPr lang="es-MX" dirty="0">
                <a:solidFill>
                  <a:schemeClr val="accent1"/>
                </a:solidFill>
              </a:rPr>
              <a:t>., estadística descriptiva, encuestas de opinión, detección de comunidades en análisis de redes, preponderancia de palabras en textos)</a:t>
            </a:r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315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184166-D6F9-40A4-B44E-20DF51F4D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Cuadrante 2. Modelos explicativos</a:t>
            </a:r>
            <a:r>
              <a:rPr lang="es-MX" dirty="0">
                <a:solidFill>
                  <a:schemeClr val="accent1"/>
                </a:solidFill>
              </a:rPr>
              <a:t>: objetivo es estimar efectos causales ante una intervención. Se consideran un número limitado de atributos que podrían incidir en los resultados </a:t>
            </a:r>
          </a:p>
          <a:p>
            <a:r>
              <a:rPr lang="es-MX" dirty="0"/>
              <a:t>Efecto causal por diseño: modelación econométrica con variables observables y uso de instrumentos, experimentos de laboratorio, experimentos aleatorizados y naturales, regresiones con discontinuidades</a:t>
            </a:r>
          </a:p>
          <a:p>
            <a:r>
              <a:rPr lang="es-MX" dirty="0">
                <a:solidFill>
                  <a:schemeClr val="accent1"/>
                </a:solidFill>
              </a:rPr>
              <a:t>Efecto causal a partir de la teoría: regresiones, análisis cualitativo de datos</a:t>
            </a:r>
          </a:p>
          <a:p>
            <a:r>
              <a:rPr lang="es-MX" dirty="0"/>
              <a:t>Contribuyen al diseño de la política pública</a:t>
            </a:r>
          </a:p>
          <a:p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Cuadrante 3. Modelos predictivos</a:t>
            </a:r>
            <a:r>
              <a:rPr lang="es-MX" dirty="0">
                <a:solidFill>
                  <a:schemeClr val="accent1"/>
                </a:solidFill>
              </a:rPr>
              <a:t>: objetivo es predecir ciertos resultados de la variable de interés sin importar por qué ello ocurre así</a:t>
            </a:r>
          </a:p>
          <a:p>
            <a:r>
              <a:rPr lang="es-MX" dirty="0"/>
              <a:t>Se trata de una predicción fuera de la muestra. Bases de datos de entrenamiento vs bases de datos de prueba provienen del mismo proceso generador de datos </a:t>
            </a:r>
          </a:p>
          <a:p>
            <a:r>
              <a:rPr lang="es-MX" dirty="0">
                <a:solidFill>
                  <a:schemeClr val="accent1"/>
                </a:solidFill>
              </a:rPr>
              <a:t>Metodologías: análisis de regresión, redes neuronales.</a:t>
            </a:r>
          </a:p>
          <a:p>
            <a:r>
              <a:rPr lang="es-MX" dirty="0"/>
              <a:t>También pueden ser útiles para el diseño de política pública. Ejemplo, una acción presente (</a:t>
            </a:r>
            <a:r>
              <a:rPr lang="es-MX" dirty="0" err="1"/>
              <a:t>e.g</a:t>
            </a:r>
            <a:r>
              <a:rPr lang="es-MX" dirty="0"/>
              <a:t>., mal uso de información) generar una consecuencia futura </a:t>
            </a:r>
          </a:p>
        </p:txBody>
      </p:sp>
    </p:spTree>
    <p:extLst>
      <p:ext uri="{BB962C8B-B14F-4D97-AF65-F5344CB8AC3E}">
        <p14:creationId xmlns:p14="http://schemas.microsoft.com/office/powerpoint/2010/main" val="61940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348944-9F75-4D22-B66E-38A4F1615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5855950"/>
          </a:xfrm>
        </p:spPr>
        <p:txBody>
          <a:bodyPr/>
          <a:lstStyle/>
          <a:p>
            <a:r>
              <a:rPr lang="es-MX" dirty="0">
                <a:solidFill>
                  <a:schemeClr val="accent1"/>
                </a:solidFill>
              </a:rPr>
              <a:t>Cuadrante 4. Modelo integral: Métodos que buscan predecir en contextos aún no observados (diferentes distribuciones) en términos de una relación causal </a:t>
            </a:r>
          </a:p>
          <a:p>
            <a:r>
              <a:rPr lang="es-MX" dirty="0"/>
              <a:t>El cambio de distribución puede deberse a un factor no controlado o bien provocado por una intervención (análisis contrafactual).</a:t>
            </a:r>
          </a:p>
          <a:p>
            <a:r>
              <a:rPr lang="es-MX" dirty="0">
                <a:solidFill>
                  <a:schemeClr val="accent1"/>
                </a:solidFill>
              </a:rPr>
              <a:t>Interesa saber que existe una relación causal, pero también predecir el impacto</a:t>
            </a:r>
          </a:p>
          <a:p>
            <a:r>
              <a:rPr lang="es-MX" dirty="0"/>
              <a:t>El resultado del análisis podría ser que la predictibilidad del fenómeno se descarta por tratarse de un sistema complejo o bien por aleatoriedad (i.e. la presencia de factores fortuitos de gran relevancia)</a:t>
            </a:r>
          </a:p>
          <a:p>
            <a:r>
              <a:rPr lang="es-MX" dirty="0">
                <a:solidFill>
                  <a:schemeClr val="accent1"/>
                </a:solidFill>
              </a:rPr>
              <a:t>Las investigaciones en el cuadrante 4 no son muy comunes, pero deberían serlo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E7A05C-CFCF-4BC9-B922-77EA04EF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6707"/>
            <a:ext cx="12052570" cy="281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E943E-6CD7-4432-A64A-7F5C3C99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4. Sugerencia: etiquetado del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DBCC7D-2CE1-4579-9A76-500C86A1A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7668"/>
            <a:ext cx="12192000" cy="6042076"/>
          </a:xfrm>
        </p:spPr>
        <p:txBody>
          <a:bodyPr>
            <a:normAutofit fontScale="92500" lnSpcReduction="100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Es importante etiquetar el tipo de modelación que se lleva a cabo para ofrecer una mayor transparencia en cuanto al alcance de la contribución</a:t>
            </a:r>
          </a:p>
          <a:p>
            <a:r>
              <a:rPr lang="es-MX" dirty="0"/>
              <a:t>Ejemplo: Especificar qué tan rápido se disemina la información en una red (modelo descriptivo) o identificar si el contenido de la información (sentimientos – vs +) tiene un impacto en la generación de cascadas → modelo explicativo</a:t>
            </a:r>
          </a:p>
          <a:p>
            <a:r>
              <a:rPr lang="es-MX" dirty="0">
                <a:solidFill>
                  <a:schemeClr val="accent1"/>
                </a:solidFill>
              </a:rPr>
              <a:t>Si el contenido de la información es manipulado y se busca predecir la dinámica del contagio →  modelación integral </a:t>
            </a:r>
          </a:p>
          <a:p>
            <a:r>
              <a:rPr lang="es-MX" dirty="0"/>
              <a:t> Problema a resolver: qué tanto una estimación causal hecha en un dominio puede transferirse a otro dominio (prueba del modelo fuera de la distribución) </a:t>
            </a:r>
          </a:p>
          <a:p>
            <a:r>
              <a:rPr lang="es-MX" dirty="0">
                <a:solidFill>
                  <a:schemeClr val="accent1"/>
                </a:solidFill>
              </a:rPr>
              <a:t>Métodos que se utilizan en la modelación de un cuadrante (Predicción) podrían ser convenientes en otro cuadrante. </a:t>
            </a:r>
          </a:p>
          <a:p>
            <a:r>
              <a:rPr lang="es-MX" dirty="0"/>
              <a:t>Una vez que se predice mediante ML el valor de una variable de interés se podría analizar que sucedería si ciertos ‘factores causales potenciales’ fueran manipulados</a:t>
            </a:r>
          </a:p>
          <a:p>
            <a:r>
              <a:rPr lang="es-MX" dirty="0">
                <a:solidFill>
                  <a:schemeClr val="accent1"/>
                </a:solidFill>
              </a:rPr>
              <a:t>Otros modelos están diseñados para estudiar ejercicios contrafactuales en el que se predice el impacto de nuevos valores en ciertas variables: ABM, modelación estructural</a:t>
            </a:r>
          </a:p>
        </p:txBody>
      </p:sp>
    </p:spTree>
    <p:extLst>
      <p:ext uri="{BB962C8B-B14F-4D97-AF65-F5344CB8AC3E}">
        <p14:creationId xmlns:p14="http://schemas.microsoft.com/office/powerpoint/2010/main" val="315803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5C7B89-508B-4F30-B9F0-0448CC0A1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"/>
            <a:ext cx="12192000" cy="6858001"/>
          </a:xfrm>
        </p:spPr>
        <p:txBody>
          <a:bodyPr>
            <a:normAutofit fontScale="925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En el proceso de etiquetado, también conviene señalar el grado de granularidad en el que se aplica el análisis y en relación al alcance de los resultados</a:t>
            </a:r>
          </a:p>
          <a:p>
            <a:r>
              <a:rPr lang="es-MX" dirty="0"/>
              <a:t>(i) Se trata de relaciones (o efectos causales) al nivel de atributos individuales o poblacionales (promedio): ‘el ingreso se eleva con la educación’</a:t>
            </a:r>
          </a:p>
          <a:p>
            <a:r>
              <a:rPr lang="es-MX" dirty="0">
                <a:solidFill>
                  <a:schemeClr val="accent1"/>
                </a:solidFill>
              </a:rPr>
              <a:t>(</a:t>
            </a:r>
            <a:r>
              <a:rPr lang="es-MX" dirty="0" err="1">
                <a:solidFill>
                  <a:schemeClr val="accent1"/>
                </a:solidFill>
              </a:rPr>
              <a:t>ii</a:t>
            </a:r>
            <a:r>
              <a:rPr lang="es-MX" dirty="0">
                <a:solidFill>
                  <a:schemeClr val="accent1"/>
                </a:solidFill>
              </a:rPr>
              <a:t>) La naturaleza del efecto: es positivo o negativo, diferente de cero, tiene un tamaño específico </a:t>
            </a:r>
          </a:p>
          <a:p>
            <a:r>
              <a:rPr lang="es-MX" dirty="0"/>
              <a:t>(</a:t>
            </a:r>
            <a:r>
              <a:rPr lang="es-MX" dirty="0" err="1"/>
              <a:t>iii</a:t>
            </a:r>
            <a:r>
              <a:rPr lang="es-MX" dirty="0"/>
              <a:t>) Predicciones que se hacen con mucha antelación a que el evento ocurra o de manera inmediata</a:t>
            </a:r>
          </a:p>
          <a:p>
            <a:r>
              <a:rPr lang="es-MX" dirty="0">
                <a:solidFill>
                  <a:schemeClr val="accent1"/>
                </a:solidFill>
              </a:rPr>
              <a:t>(</a:t>
            </a:r>
            <a:r>
              <a:rPr lang="es-MX" dirty="0" err="1">
                <a:solidFill>
                  <a:schemeClr val="accent1"/>
                </a:solidFill>
              </a:rPr>
              <a:t>iv</a:t>
            </a:r>
            <a:r>
              <a:rPr lang="es-MX" dirty="0">
                <a:solidFill>
                  <a:schemeClr val="accent1"/>
                </a:solidFill>
              </a:rPr>
              <a:t>) Las predicciones se evalúan con o sin línea de base</a:t>
            </a:r>
          </a:p>
          <a:p>
            <a:r>
              <a:rPr lang="es-MX" dirty="0"/>
              <a:t>¿Cómo etiquetar una contribución?  Se apela al modelo de regresión Y =</a:t>
            </a:r>
            <a:r>
              <a:rPr lang="es-MX" dirty="0">
                <a:latin typeface="Symbol" panose="05050102010706020507" pitchFamily="18" charset="2"/>
              </a:rPr>
              <a:t> b </a:t>
            </a:r>
            <a:r>
              <a:rPr lang="es-MX" dirty="0"/>
              <a:t>X</a:t>
            </a:r>
          </a:p>
          <a:p>
            <a:r>
              <a:rPr lang="es-MX" dirty="0">
                <a:solidFill>
                  <a:schemeClr val="accent1"/>
                </a:solidFill>
              </a:rPr>
              <a:t>(a) Cuadrante 1 si se establece una relación entre variables predictivas y de respuesta</a:t>
            </a:r>
          </a:p>
          <a:p>
            <a:r>
              <a:rPr lang="es-MX" dirty="0"/>
              <a:t> (b) Cuadrante 2 si se enfatiza el signo y significancia del parámetro y se apela a teoría o bien se hace un análisis con variables instrumentales</a:t>
            </a:r>
          </a:p>
          <a:p>
            <a:r>
              <a:rPr lang="es-MX" dirty="0">
                <a:solidFill>
                  <a:schemeClr val="accent1"/>
                </a:solidFill>
              </a:rPr>
              <a:t>(c) Cuadrante 3 si se enfatiza el valor de la R</a:t>
            </a:r>
            <a:r>
              <a:rPr lang="es-MX" sz="2600" dirty="0">
                <a:solidFill>
                  <a:schemeClr val="accent1"/>
                </a:solidFill>
              </a:rPr>
              <a:t>2</a:t>
            </a:r>
            <a:r>
              <a:rPr lang="es-MX" dirty="0">
                <a:solidFill>
                  <a:schemeClr val="accent1"/>
                </a:solidFill>
              </a:rPr>
              <a:t> o prueba de exactitud fuera de la muestra</a:t>
            </a:r>
          </a:p>
          <a:p>
            <a:r>
              <a:rPr lang="es-MX" dirty="0"/>
              <a:t>(d) Cuadrante 4 si se compara la capacidad predictiva de diferentes teorías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5957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1393</Words>
  <Application>Microsoft Office PowerPoint</Application>
  <PresentationFormat>Panorámica</PresentationFormat>
  <Paragraphs>70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Tema de Office</vt:lpstr>
      <vt:lpstr>Introducción a la Ciencia de los Datos  Lección T.2: Explicación y Predicción</vt:lpstr>
      <vt:lpstr>1. Introducción</vt:lpstr>
      <vt:lpstr>2. Predicción versus explicación</vt:lpstr>
      <vt:lpstr>Presentación de PowerPoint</vt:lpstr>
      <vt:lpstr>3. El enfoque de la modelación integral </vt:lpstr>
      <vt:lpstr>Presentación de PowerPoint</vt:lpstr>
      <vt:lpstr>Presentación de PowerPoint</vt:lpstr>
      <vt:lpstr>4. Sugerencia: etiquetado del modelo</vt:lpstr>
      <vt:lpstr>Presentación de PowerPoint</vt:lpstr>
      <vt:lpstr>Etiquetado en función del tipo de modelación y granularidad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Ciencia de los Datos  Lección T.2: Explicación y Predicción</dc:title>
  <dc:creator>Gonzalo castaneda</dc:creator>
  <cp:lastModifiedBy>Gonzalo castaneda</cp:lastModifiedBy>
  <cp:revision>7</cp:revision>
  <dcterms:created xsi:type="dcterms:W3CDTF">2022-02-07T17:43:24Z</dcterms:created>
  <dcterms:modified xsi:type="dcterms:W3CDTF">2022-02-08T21:39:05Z</dcterms:modified>
</cp:coreProperties>
</file>