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533B7-AE27-4765-9411-3277ADDE0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906DC-20E9-43FE-9EDB-14829B0B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8129A-6F36-4168-B331-7D638705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D95E3-C1B3-4292-9DF8-D99E4768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65D11-DD8B-451F-8C0E-20F05A13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9DB40-F1A8-4F70-B7B7-8F20494B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E39CC-2A6C-46EC-8172-64E45915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988C6-F17B-4ABF-8C2D-928CC00C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56992-ED2F-4717-8AFC-BA0FCDB1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C5DE6-1A69-4009-8245-24D3429D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BFD9D6-8257-4B51-B1D3-55B64D83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6EA6DD-445C-43BA-A5AF-13705605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B5E26-E2BE-4D34-87FF-5807350B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34D8A-18D9-4EA3-9453-BE825424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17532-793C-4F7C-9733-0B2F9054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F1E1-B5A3-4BD9-981F-939A3F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892B9-7631-479D-825C-93061EA7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71F24-9A4F-4084-B2E7-7CCF427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84952-0EA6-403F-98B6-AA0D6B5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11258A-925F-4670-A5B8-9AC95922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2929-004F-4131-8295-A855D619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4F717-EDDC-47B9-84D0-3F459644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71C46-7622-4F3B-AB69-EAE590A5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89B89-A121-47F3-A142-2A4B5899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42D46-5085-46BE-961F-FD467C3F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8D555-B6AB-4502-93B5-44C2A44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F94D9-3C8C-47F9-B44B-B77FF96AB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59D1D-F2E5-43DD-8701-3245AFCB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00C6FD-6C05-44BC-8633-9A19EEF8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BEE2E-75C2-4971-89F8-7A2D0271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DC7D3-96F8-4848-A260-01734D73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97A6B-F065-4574-8F0A-6D91B292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D9634-97CA-46B8-BE3B-C4050A02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55545-3794-4311-ADE4-16A7729A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863C7-9ED4-4D72-B24A-2ECD02DD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9B6BCC-BE54-4438-99F8-115280C1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4CE2EE-ADA1-43E8-A58B-E7D1D5A3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B468D5-698E-4A92-836B-FEDF2BF0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EFF622-7940-4740-B8EE-C9C5566E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84D-DE48-4F4A-A938-1A5B4470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8EB50A-6918-43D9-B2F4-9D0BDA03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B4B9F6-060A-443F-A19E-0A94E144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643616-D1D1-44AE-9220-19133DBA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42AA01-05CC-40F1-B881-6718A813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61B073-8977-404D-8AB8-95BEB14B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98A04-C546-43F7-B705-F206E53E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4AEE-9C83-4AE0-9ED1-F5E2E118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F69C7-ECC0-4848-BF6F-4484FA12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E541D-DA79-4E56-A4A8-9510C6E9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4D940-05FC-46F9-A294-26ED7EB0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861BD-ED78-4472-B9E2-1B114D3B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608A-857E-4F6F-AE7E-EE2B328F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43E8F-0721-4804-943B-745B7687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93B7B5-8FDC-4722-AC39-14F10AF44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514043-4E4A-489A-8CB9-290553735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3BF29-B733-4890-9FC2-882570B8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C0EDBE-6287-4DE3-B410-320C4E77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72989-8848-4C75-BAD7-4958BC9D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630300-1349-4104-B721-FC9C1072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969DE-F4F9-43F8-9ABC-80D84EAD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6A39C-821A-41B7-9154-F7E310955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E74-D895-4D7C-9F9B-AC3769D061C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70B4E-F949-4B84-9A4E-77BFFEC87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0FA4E-5C45-4BA8-BFB0-80918633E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2C78-5F21-4675-8808-08A2EB9EBD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-complexity.com/" TargetMode="External"/><Relationship Id="rId2" Type="http://schemas.openxmlformats.org/officeDocument/2006/relationships/hyperlink" Target="https://www.amazon.com/s?k=The+Paradigm+of+Social+Complexity+Gonzalo+Casta%C3%B1eda&amp;i=stripbooks&amp;camp=1789&amp;creative=9325&amp;linkCode=ur2&amp;linkId=46039fe93eae5a7b363e2fa0ef0f3747&amp;tag=tavelbooks-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321013"/>
            <a:ext cx="10466962" cy="26803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Lección T.3: La complejidad como un proceso generador de datos (parte 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Castañeda, Gonzalo. 2021.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Paradigm of Social Complexity. Volume I: An Alternative Way of Understanding Societies and their Economies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”, CDMX: CEEY. Cap. 1-3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EAB6-56C0-482E-BA96-0144F610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92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Ejemplo 1: El vuelo sincronizado de una parvada (</a:t>
            </a:r>
            <a:r>
              <a:rPr lang="es-MX" i="1" dirty="0" err="1"/>
              <a:t>NetLogo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4837E-F843-4A59-B118-7B2B38FF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9227"/>
            <a:ext cx="11353800" cy="5077737"/>
          </a:xfrm>
        </p:spPr>
        <p:txBody>
          <a:bodyPr/>
          <a:lstStyle/>
          <a:p>
            <a:r>
              <a:rPr lang="es-MX" sz="3000" dirty="0"/>
              <a:t>Reglas de comportamiento sencillas: a) alineación, b) separación, c) cohesión  (misma velocidad)</a:t>
            </a:r>
          </a:p>
          <a:p>
            <a:r>
              <a:rPr lang="es-MX" sz="3000" dirty="0">
                <a:solidFill>
                  <a:schemeClr val="accent1"/>
                </a:solidFill>
              </a:rPr>
              <a:t>Reglas de limitan a la vecindad</a:t>
            </a:r>
          </a:p>
          <a:p>
            <a:r>
              <a:rPr lang="es-MX" sz="3000" dirty="0"/>
              <a:t>           Condiciones iniciales           			   Vuelo en sincronía  </a:t>
            </a:r>
          </a:p>
          <a:p>
            <a:endParaRPr lang="en-US" dirty="0"/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235CBF98-0076-4AF8-8558-94B7333DF4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" y="3229583"/>
            <a:ext cx="4100542" cy="362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4 Imagen">
            <a:extLst>
              <a:ext uri="{FF2B5EF4-FFF2-40B4-BE49-F238E27FC236}">
                <a16:creationId xmlns:a16="http://schemas.microsoft.com/office/drawing/2014/main" id="{81CBF9CE-E0CE-4155-93A0-167A8E36AA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43" y="3161489"/>
            <a:ext cx="4173166" cy="3628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81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C5512-C5E8-4FC9-8FA4-15244BAA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60" y="0"/>
            <a:ext cx="11828834" cy="11186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Ejemplo 2</a:t>
            </a:r>
            <a:r>
              <a:rPr lang="en-US" dirty="0"/>
              <a:t>: </a:t>
            </a:r>
            <a:r>
              <a:rPr lang="es-MX" dirty="0"/>
              <a:t>Autoorganización de una colonia de hormigas (</a:t>
            </a:r>
            <a:r>
              <a:rPr lang="es-MX" i="1" dirty="0" err="1"/>
              <a:t>NetLogo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CEA3E-EB87-42D7-937E-57E29F3D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8288"/>
            <a:ext cx="12192000" cy="5532436"/>
          </a:xfrm>
        </p:spPr>
        <p:txBody>
          <a:bodyPr/>
          <a:lstStyle/>
          <a:p>
            <a:r>
              <a:rPr lang="es-MX" sz="3200" dirty="0">
                <a:solidFill>
                  <a:schemeClr val="accent1"/>
                </a:solidFill>
              </a:rPr>
              <a:t>Reglas: Movimientos aleatorios, cuando encuentra fuente de alimentos regresa al nido y segrega feromona</a:t>
            </a:r>
          </a:p>
          <a:p>
            <a:r>
              <a:rPr lang="es-MX" sz="3200" dirty="0"/>
              <a:t>Masa crítica: efectos de retroalimentación positiva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        Búsqueda aleatoria			            Segregación</a:t>
            </a:r>
          </a:p>
          <a:p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5A0E5E75-B457-4DED-A39E-879EBFEB9A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9038"/>
            <a:ext cx="3704617" cy="360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>
            <a:extLst>
              <a:ext uri="{FF2B5EF4-FFF2-40B4-BE49-F238E27FC236}">
                <a16:creationId xmlns:a16="http://schemas.microsoft.com/office/drawing/2014/main" id="{684FA1C5-8E90-400F-811A-E0DDC41B52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32" y="3326860"/>
            <a:ext cx="3826737" cy="3482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7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A3657-D0BC-4417-8983-CCBDACA0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1" y="18255"/>
            <a:ext cx="11449455" cy="10226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Los efectos de la interacción en la segregación social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1B8C8-4620-43E5-B1B8-1F3295F1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6230"/>
            <a:ext cx="12192000" cy="5633515"/>
          </a:xfrm>
        </p:spPr>
        <p:txBody>
          <a:bodyPr>
            <a:normAutofit/>
          </a:bodyPr>
          <a:lstStyle/>
          <a:p>
            <a:r>
              <a:rPr lang="es-MX" sz="3200" dirty="0"/>
              <a:t>Trabajo seminal de Schelling (</a:t>
            </a:r>
            <a:r>
              <a:rPr lang="es-MX" sz="3200" dirty="0" err="1"/>
              <a:t>Micromotives</a:t>
            </a:r>
            <a:r>
              <a:rPr lang="es-MX" sz="3200" dirty="0"/>
              <a:t> and </a:t>
            </a:r>
            <a:r>
              <a:rPr lang="es-MX" sz="3200" dirty="0" err="1"/>
              <a:t>macrobehavior</a:t>
            </a:r>
            <a:r>
              <a:rPr lang="es-MX" sz="3200" dirty="0"/>
              <a:t>); primer ABM social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Comportamiento agregado (segregación) no se puede inferir de decisiones individuales (tolerancia)</a:t>
            </a:r>
          </a:p>
          <a:p>
            <a:r>
              <a:rPr lang="es-MX" sz="3200" dirty="0"/>
              <a:t>Los individuos permanecen en el barrio si no se rebasa su nivel de tolerancia (</a:t>
            </a:r>
            <a:r>
              <a:rPr lang="es-MX" sz="3200" dirty="0" err="1"/>
              <a:t>e.g</a:t>
            </a:r>
            <a:r>
              <a:rPr lang="es-MX" sz="3200" dirty="0"/>
              <a:t>. 30% iguales)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Al cambiar de bario incide en las decisiones de otros </a:t>
            </a:r>
            <a:r>
              <a:rPr lang="es-MX" sz="3200" dirty="0">
                <a:solidFill>
                  <a:srgbClr val="FF0000"/>
                </a:solidFill>
              </a:rPr>
              <a:t>→</a:t>
            </a:r>
            <a:r>
              <a:rPr lang="es-MX" sz="3200" dirty="0"/>
              <a:t> </a:t>
            </a:r>
            <a:r>
              <a:rPr lang="es-MX" sz="3200" dirty="0">
                <a:solidFill>
                  <a:schemeClr val="accent1"/>
                </a:solidFill>
              </a:rPr>
              <a:t>efecto de externalidades </a:t>
            </a:r>
          </a:p>
          <a:p>
            <a:r>
              <a:rPr lang="es-MX" sz="3200" dirty="0"/>
              <a:t>Útil para explicar comportamientos de masas: violencia de una turba no implica individuos bélicos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Reglas sencillas con algunos rasgos psicológicos simples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1C3B2-1026-404C-A114-1F63907F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92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Ejemplo 3: La segregación de las comunidades (</a:t>
            </a:r>
            <a:r>
              <a:rPr lang="es-MX" i="1" dirty="0" err="1"/>
              <a:t>NetLogo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6B162-C0E7-448A-95D0-21056ED8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685"/>
            <a:ext cx="11353800" cy="4708086"/>
          </a:xfrm>
        </p:spPr>
        <p:txBody>
          <a:bodyPr/>
          <a:lstStyle/>
          <a:p>
            <a:r>
              <a:rPr lang="es-MX" sz="3200" dirty="0"/>
              <a:t>En interfaz se elige No. de habitantes y umbral de tolerancia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Patrones: (a) equilibrio de segregación; (b) escenario inestable de integración con intolerancia</a:t>
            </a:r>
          </a:p>
          <a:p>
            <a:pPr marL="0" indent="0">
              <a:buNone/>
            </a:pPr>
            <a:r>
              <a:rPr lang="es-MX" sz="3200" dirty="0"/>
              <a:t>            Sembrado inicial 		    equilibrio con tolerancia</a:t>
            </a:r>
          </a:p>
          <a:p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0E79E3C-445C-4886-96AD-15272F10D4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7133"/>
            <a:ext cx="3600400" cy="346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>
            <a:extLst>
              <a:ext uri="{FF2B5EF4-FFF2-40B4-BE49-F238E27FC236}">
                <a16:creationId xmlns:a16="http://schemas.microsoft.com/office/drawing/2014/main" id="{FA7E3CC4-20F7-4505-80E7-D4EAAC9277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1" y="3317133"/>
            <a:ext cx="3760074" cy="352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07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A5D50-A8A7-4A61-88F8-9ACA1A4F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532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El tráfico vehicular como política pública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1570B-9C98-429E-85EE-71D43515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684"/>
            <a:ext cx="12192000" cy="5515583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En ámbito social agentes responden de manera consciente pero conviene uso de reglas sencillas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Tráfico vehicular y los ‘congestionamientos fantasmas’ sin perturbaciones exógenas se producen oleadas de atascamientos</a:t>
            </a:r>
          </a:p>
          <a:p>
            <a:r>
              <a:rPr lang="es-MX" sz="3200" dirty="0"/>
              <a:t>Interacción entre vehículos; aceleran si se abre un espacio  </a:t>
            </a:r>
            <a:r>
              <a:rPr lang="es-MX" sz="3200" dirty="0">
                <a:solidFill>
                  <a:srgbClr val="FF0000"/>
                </a:solidFill>
              </a:rPr>
              <a:t>→</a:t>
            </a:r>
            <a:r>
              <a:rPr lang="es-MX" sz="3200" dirty="0"/>
              <a:t> cambios en densidad es critica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Mayoría de atascamientos se deben a una anomalía: accidentes, tramos empinados, encharcamientos</a:t>
            </a:r>
          </a:p>
          <a:p>
            <a:r>
              <a:rPr lang="es-MX" sz="3200" dirty="0"/>
              <a:t>Efectos serpiente: sincronización inadvertida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No se maneja deductivamente, uso de </a:t>
            </a:r>
            <a:r>
              <a:rPr lang="es-MX" sz="3200" dirty="0" err="1">
                <a:solidFill>
                  <a:schemeClr val="accent1"/>
                </a:solidFill>
              </a:rPr>
              <a:t>Waze</a:t>
            </a:r>
            <a:r>
              <a:rPr lang="es-MX" sz="3200" dirty="0">
                <a:solidFill>
                  <a:schemeClr val="accent1"/>
                </a:solidFill>
              </a:rPr>
              <a:t> para detección de patrones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5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CD28-9756-4C0C-AE22-7FAF3736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Ejemplo 4</a:t>
            </a:r>
            <a:r>
              <a:rPr lang="en-US" dirty="0"/>
              <a:t>: </a:t>
            </a:r>
            <a:r>
              <a:rPr lang="es-MX" dirty="0"/>
              <a:t>Tráfico vehicular en una ciudad (</a:t>
            </a:r>
            <a:r>
              <a:rPr lang="es-MX" i="1" dirty="0" err="1"/>
              <a:t>NetLogo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64192-6000-4F66-8C95-E9638FD9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421"/>
            <a:ext cx="12192000" cy="4727542"/>
          </a:xfrm>
        </p:spPr>
        <p:txBody>
          <a:bodyPr/>
          <a:lstStyle/>
          <a:p>
            <a:r>
              <a:rPr lang="es-MX" sz="3200" dirty="0">
                <a:solidFill>
                  <a:schemeClr val="accent1"/>
                </a:solidFill>
              </a:rPr>
              <a:t>Simulaciones útiles para entender fenómenos pero también para diseñar políticas públicas</a:t>
            </a:r>
          </a:p>
          <a:p>
            <a:r>
              <a:rPr lang="es-MX" sz="3200" dirty="0"/>
              <a:t>Coches aceleran al abrirse un espacio, pero también se detienen en los semáforos; velocidad máxima</a:t>
            </a:r>
          </a:p>
          <a:p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AFB03494-67C1-45DD-A7BA-28CEFC9419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96" y="2986391"/>
            <a:ext cx="4320480" cy="379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3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74430-7DB5-40CB-84B8-399E8F3D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18255"/>
            <a:ext cx="11224098" cy="84750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3. Complejidad, historia y regularidades estadísticas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538BA-C12E-4E19-AFD4-4DFB61B5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2222"/>
            <a:ext cx="12192000" cy="5750247"/>
          </a:xfrm>
        </p:spPr>
        <p:txBody>
          <a:bodyPr>
            <a:normAutofit fontScale="92500" lnSpcReduction="20000"/>
          </a:bodyPr>
          <a:lstStyle/>
          <a:p>
            <a:r>
              <a:rPr lang="es-MX" sz="3500" dirty="0"/>
              <a:t>Principio universal: relevancia de condiciones iniciales y contingencias (ecología y sociedades)</a:t>
            </a:r>
          </a:p>
          <a:p>
            <a:r>
              <a:rPr lang="es-MX" sz="3500" dirty="0">
                <a:solidFill>
                  <a:schemeClr val="accent1"/>
                </a:solidFill>
              </a:rPr>
              <a:t>Fenómenos actuales resultados de contingencias </a:t>
            </a:r>
            <a:r>
              <a:rPr lang="es-MX" sz="3500" dirty="0">
                <a:solidFill>
                  <a:srgbClr val="FF0000"/>
                </a:solidFill>
              </a:rPr>
              <a:t>→</a:t>
            </a:r>
            <a:r>
              <a:rPr lang="es-MX" sz="3500" dirty="0"/>
              <a:t>  </a:t>
            </a:r>
            <a:r>
              <a:rPr lang="es-MX" sz="3500" dirty="0">
                <a:solidFill>
                  <a:schemeClr val="accent1"/>
                </a:solidFill>
              </a:rPr>
              <a:t>ciencias históricas sociales y naturales</a:t>
            </a:r>
          </a:p>
          <a:p>
            <a:r>
              <a:rPr lang="es-MX" sz="3500" dirty="0"/>
              <a:t>Aún así es posible detectar patrones y explicar mecanismos causales (</a:t>
            </a:r>
            <a:r>
              <a:rPr lang="es-MX" sz="3500" dirty="0" err="1"/>
              <a:t>e.g</a:t>
            </a:r>
            <a:r>
              <a:rPr lang="es-MX" sz="3500" dirty="0"/>
              <a:t>. Revolución Mexicana)</a:t>
            </a:r>
          </a:p>
          <a:p>
            <a:r>
              <a:rPr lang="es-MX" sz="3500" dirty="0">
                <a:solidFill>
                  <a:schemeClr val="accent1"/>
                </a:solidFill>
              </a:rPr>
              <a:t>Historia: eventos versus identificación de factores subyacentes que explican dinámica (regularidades)</a:t>
            </a:r>
          </a:p>
          <a:p>
            <a:r>
              <a:rPr lang="es-MX" sz="3500" dirty="0"/>
              <a:t>Hidrología y la configuración de los ríos: La Ley de Horton del orden de los ramales</a:t>
            </a:r>
          </a:p>
          <a:p>
            <a:r>
              <a:rPr lang="es-MX" sz="3500" dirty="0">
                <a:solidFill>
                  <a:schemeClr val="accent1"/>
                </a:solidFill>
              </a:rPr>
              <a:t>Ley de la potencia = </a:t>
            </a:r>
            <a:r>
              <a:rPr lang="es-MX" sz="3500" dirty="0" err="1">
                <a:solidFill>
                  <a:schemeClr val="accent1"/>
                </a:solidFill>
              </a:rPr>
              <a:t>Zipf</a:t>
            </a:r>
            <a:r>
              <a:rPr lang="es-MX" sz="3500" dirty="0">
                <a:solidFill>
                  <a:schemeClr val="accent1"/>
                </a:solidFill>
              </a:rPr>
              <a:t> = Pareto = Horton (no hay una escala característica)</a:t>
            </a:r>
          </a:p>
          <a:p>
            <a:r>
              <a:rPr lang="es-MX" sz="3500" dirty="0"/>
              <a:t>La historia no se repite, pero teoría consiste en explicar lo que pasó y lo que pudo haber pasado (no-elefantes)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1D179-9D13-47F1-9EAE-A7CEA5DE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18256"/>
            <a:ext cx="10515600" cy="9350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* Estructura geométrica de los ríos</a:t>
            </a:r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3519FA69-1379-440B-AD95-495FA2A31D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67" y="1410509"/>
            <a:ext cx="8839811" cy="460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94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C0D81-E87C-47CE-AC77-C52960F5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18256"/>
            <a:ext cx="10515600" cy="76968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La ley de la potencia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13BD-587C-4974-A39A-155B9886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583"/>
            <a:ext cx="12120664" cy="5896161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Ley de la potencia en diversos fenómenos  </a:t>
            </a:r>
            <a:r>
              <a:rPr lang="es-MX" sz="3200" dirty="0">
                <a:solidFill>
                  <a:srgbClr val="FF0000"/>
                </a:solidFill>
              </a:rPr>
              <a:t>→ </a:t>
            </a:r>
            <a:r>
              <a:rPr lang="es-MX" sz="3200" dirty="0"/>
              <a:t>conveniencia de enfoque transdisciplinario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Su universalidad resulta de las interacciones entre los agentes de un sistema</a:t>
            </a:r>
          </a:p>
          <a:p>
            <a:r>
              <a:rPr lang="es-MX" sz="3200" dirty="0"/>
              <a:t>Fenómeno recurrente: WWW, citas de artículos, tamaño de ciudades, estructura del lenguaje, etc.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Los deseos de los agentes no siempre coinciden con objetivos a pesar de sus capacidades cognitivas </a:t>
            </a:r>
          </a:p>
          <a:p>
            <a:r>
              <a:rPr lang="es-MX" sz="3200" dirty="0"/>
              <a:t>Incertidumbre, y </a:t>
            </a:r>
            <a:r>
              <a:rPr lang="es-MX" sz="3200" dirty="0" err="1"/>
              <a:t>aleatoridad</a:t>
            </a:r>
            <a:r>
              <a:rPr lang="es-MX" sz="3200" dirty="0"/>
              <a:t> de decisiones </a:t>
            </a:r>
            <a:r>
              <a:rPr lang="es-MX" sz="3200" dirty="0">
                <a:solidFill>
                  <a:srgbClr val="FF0000"/>
                </a:solidFill>
              </a:rPr>
              <a:t>→</a:t>
            </a:r>
            <a:r>
              <a:rPr lang="es-MX" sz="3200" dirty="0"/>
              <a:t>  propician la ley de la potencia 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Desafía causalidad tradicional: efectos grandes causas grandes. Misma teoría para fenómenos de distinta magnitud (temblores, incendios ciclos, bolsa)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F488D-7656-4600-A4D6-8706D04C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0" y="18255"/>
            <a:ext cx="1155646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Un ejemplo de generación de patrones: </a:t>
            </a:r>
            <a:br>
              <a:rPr lang="es-MX" dirty="0"/>
            </a:br>
            <a:r>
              <a:rPr lang="es-MX" dirty="0"/>
              <a:t>El problema de la aclamación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79529-D67A-476E-AC43-7DF2AB87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5064"/>
            <a:ext cx="12192000" cy="5252936"/>
          </a:xfrm>
        </p:spPr>
        <p:txBody>
          <a:bodyPr>
            <a:normAutofit/>
          </a:bodyPr>
          <a:lstStyle/>
          <a:p>
            <a:r>
              <a:rPr lang="es-MX" sz="3200" dirty="0"/>
              <a:t>¿Cómo se propagan las aclamaciones?  (Schelling) una buena metáfora de cascadas sociales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“Analista neoclásico básico”: agente representativo con choques idiosincráticos, si(q) = q + </a:t>
            </a:r>
            <a:r>
              <a:rPr lang="es-MX" sz="3200" dirty="0" err="1">
                <a:solidFill>
                  <a:schemeClr val="accent1"/>
                </a:solidFill>
              </a:rPr>
              <a:t>ei</a:t>
            </a:r>
            <a:r>
              <a:rPr lang="es-MX" sz="3200" dirty="0">
                <a:solidFill>
                  <a:schemeClr val="accent1"/>
                </a:solidFill>
              </a:rPr>
              <a:t> &gt; T</a:t>
            </a:r>
          </a:p>
          <a:p>
            <a:r>
              <a:rPr lang="es-MX" sz="3200" dirty="0"/>
              <a:t>Predicción pobre: porcentaje ovaciona al unísono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“Analista neoclásico sofisticado”: señal imperfecta, por lo que se apoyan en otros para inferirla ( se paran cuando </a:t>
            </a:r>
            <a:r>
              <a:rPr lang="es-MX" sz="3200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s-MX" sz="3200" dirty="0">
                <a:solidFill>
                  <a:schemeClr val="accent1"/>
                </a:solidFill>
              </a:rPr>
              <a:t> lo hacen)</a:t>
            </a:r>
          </a:p>
          <a:p>
            <a:r>
              <a:rPr lang="es-MX" sz="3200" dirty="0"/>
              <a:t>Predicción mediocre: ovación en desfase; pero equilibrio a lo mas en dos etapas: porcentaje pequeño, o todos lo hacen en no más de dos etapas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8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EEAFA-5E1F-433C-B666-BA31CC7B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60" y="321734"/>
            <a:ext cx="5807729" cy="1135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3600" dirty="0"/>
              <a:t>* </a:t>
            </a:r>
            <a:r>
              <a:rPr lang="es-MX" sz="3600"/>
              <a:t>Novedad editorial </a:t>
            </a:r>
            <a:r>
              <a:rPr lang="en-US" sz="3600" dirty="0"/>
              <a:t>(paperback)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05361-302B-497E-8484-4DBEB8FA8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Disponible </a:t>
            </a:r>
            <a:r>
              <a:rPr lang="en-US" sz="2000" dirty="0" err="1"/>
              <a:t>en</a:t>
            </a:r>
            <a:r>
              <a:rPr lang="en-US" sz="2000" dirty="0"/>
              <a:t> Amazon México:</a:t>
            </a:r>
          </a:p>
          <a:p>
            <a:r>
              <a:rPr lang="en-US" sz="2000" dirty="0">
                <a:hlinkClick r:id="rId2"/>
              </a:rPr>
              <a:t>https://www.amazon.com/s?k=The+Paradigm+of+Social+Complexity+Gonzalo+Casta%C3%B1eda&amp;i=stripbooks&amp;camp=1789&amp;creative=9325&amp;linkCode=ur2&amp;linkId=46039fe93eae5a7b363e2fa0ef0f3747&amp;tag=tavelbooks-20</a:t>
            </a:r>
            <a:endParaRPr lang="en-US" sz="2000" dirty="0"/>
          </a:p>
          <a:p>
            <a:endParaRPr lang="en-US" sz="2000" dirty="0"/>
          </a:p>
          <a:p>
            <a:r>
              <a:rPr lang="es-MX" sz="2000" dirty="0"/>
              <a:t>Volumen 1 Capítulos 1 – 11</a:t>
            </a:r>
          </a:p>
          <a:p>
            <a:r>
              <a:rPr lang="es-MX" sz="2000" dirty="0"/>
              <a:t>Más información en:</a:t>
            </a:r>
          </a:p>
          <a:p>
            <a:r>
              <a:rPr lang="en-US" sz="2000" dirty="0">
                <a:hlinkClick r:id="rId3"/>
              </a:rPr>
              <a:t>https://www.social-complexity.com/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137D2F-766A-48B3-A8E1-13D7FCAAE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811" y="321735"/>
            <a:ext cx="5152734" cy="58231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19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2B7BA-4491-4153-A528-6FC8C53E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Si un “analista converso” supone un CAS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05C9E-CA5B-40F4-A67B-7130340F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5495926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En aclamaciones reales: líderes locales esparcidos, expansión gradual alrededor de líderes, oleadas en las que cambia intensidad y extinción paulatina</a:t>
            </a:r>
          </a:p>
          <a:p>
            <a:r>
              <a:rPr lang="es-MX" dirty="0"/>
              <a:t>Supuestos a considerar:</a:t>
            </a:r>
          </a:p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(i) Heterogeneidad</a:t>
            </a:r>
            <a:r>
              <a:rPr lang="es-MX" dirty="0">
                <a:solidFill>
                  <a:schemeClr val="accent1"/>
                </a:solidFill>
              </a:rPr>
              <a:t>: ubicación, preferencias varían pero correlación transversal</a:t>
            </a:r>
          </a:p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ii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) Vínculos locales</a:t>
            </a:r>
            <a:r>
              <a:rPr lang="es-MX" dirty="0"/>
              <a:t> debido a predisposiciones psicológicas al conformismo</a:t>
            </a:r>
          </a:p>
          <a:p>
            <a:r>
              <a:rPr lang="es-MX" dirty="0">
                <a:solidFill>
                  <a:schemeClr val="accent1"/>
                </a:solidFill>
              </a:rPr>
              <a:t>Decisiones en dos etapas, vecindades cónicas</a:t>
            </a:r>
          </a:p>
          <a:p>
            <a:r>
              <a:rPr lang="es-MX" dirty="0"/>
              <a:t>     periodo 0			    periodo 1			       periodo 2</a:t>
            </a:r>
          </a:p>
          <a:p>
            <a:endParaRPr lang="es-MX" dirty="0"/>
          </a:p>
          <a:p>
            <a:endParaRPr lang="es-MX" dirty="0">
              <a:solidFill>
                <a:schemeClr val="accent1"/>
              </a:solidFill>
            </a:endParaRPr>
          </a:p>
          <a:p>
            <a:r>
              <a:rPr lang="es-MX" dirty="0">
                <a:solidFill>
                  <a:schemeClr val="accent1"/>
                </a:solidFill>
              </a:rPr>
              <a:t>   </a:t>
            </a:r>
          </a:p>
          <a:p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8CC1E50C-6C0A-44CA-AE23-C64B188AD8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" y="4004814"/>
            <a:ext cx="2811294" cy="283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>
            <a:extLst>
              <a:ext uri="{FF2B5EF4-FFF2-40B4-BE49-F238E27FC236}">
                <a16:creationId xmlns:a16="http://schemas.microsoft.com/office/drawing/2014/main" id="{DF458A42-F098-4419-9A92-CF10FC00AC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65" y="4004814"/>
            <a:ext cx="2922679" cy="286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>
            <a:extLst>
              <a:ext uri="{FF2B5EF4-FFF2-40B4-BE49-F238E27FC236}">
                <a16:creationId xmlns:a16="http://schemas.microsoft.com/office/drawing/2014/main" id="{3A4B22EA-FA01-4FD3-A5E7-3C901793FE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11" y="4004814"/>
            <a:ext cx="2664296" cy="286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99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89D1-8273-412D-A697-DB70A1E6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9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4 Capacidad de predicción y </a:t>
            </a:r>
            <a:r>
              <a:rPr lang="es-MX" dirty="0" err="1"/>
              <a:t>tipping</a:t>
            </a:r>
            <a:r>
              <a:rPr lang="es-MX" dirty="0"/>
              <a:t> </a:t>
            </a:r>
            <a:r>
              <a:rPr lang="es-MX" dirty="0" err="1"/>
              <a:t>points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E8A02-D1A5-4F1C-BC07-BE03D269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8953"/>
            <a:ext cx="12192000" cy="5749047"/>
          </a:xfrm>
        </p:spPr>
        <p:txBody>
          <a:bodyPr>
            <a:normAutofit/>
          </a:bodyPr>
          <a:lstStyle/>
          <a:p>
            <a:r>
              <a:rPr lang="es-MX" sz="3200" dirty="0"/>
              <a:t>No linealidad incide en la capacidad de predicción de los modelos socioeconómicos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No es la disponibilidad de datos; retroalimentación positiva impide predicción puntual</a:t>
            </a:r>
          </a:p>
          <a:p>
            <a:r>
              <a:rPr lang="es-MX" sz="3200" dirty="0"/>
              <a:t>Sólo se pude identificar distribución estadística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Ejemplo de las hormigas con fuentes de alimento equidistantes </a:t>
            </a:r>
            <a:r>
              <a:rPr lang="es-MX" sz="3200" dirty="0">
                <a:solidFill>
                  <a:srgbClr val="FF0000"/>
                </a:solidFill>
              </a:rPr>
              <a:t>→   </a:t>
            </a:r>
            <a:r>
              <a:rPr lang="es-MX" sz="3200" dirty="0">
                <a:solidFill>
                  <a:schemeClr val="accent1"/>
                </a:solidFill>
              </a:rPr>
              <a:t>emerge patrón asimétrico</a:t>
            </a:r>
          </a:p>
          <a:p>
            <a:r>
              <a:rPr lang="es-MX" sz="3200" dirty="0"/>
              <a:t>No se puede predecir que fuente explotarán primero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Eventos más recurrentes y existencia de puntos de quiebre (retroalimentación combinada con factores aleatorios)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8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A4895-94F1-4126-8169-AE056E9B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4750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* Dinámica de las hormigas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7A4E8-95E9-4902-872A-3ABBB74E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6230"/>
            <a:ext cx="12192000" cy="4970733"/>
          </a:xfrm>
        </p:spPr>
        <p:txBody>
          <a:bodyPr/>
          <a:lstStyle/>
          <a:p>
            <a:r>
              <a:rPr lang="es-MX" dirty="0"/>
              <a:t>Participación en el tiempo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</a:p>
          <a:p>
            <a:endParaRPr lang="es-MX" dirty="0"/>
          </a:p>
          <a:p>
            <a:r>
              <a:rPr lang="es-MX" dirty="0"/>
              <a:t>Frecuencia relativa en fuente A</a:t>
            </a:r>
          </a:p>
          <a:p>
            <a:endParaRPr lang="en-US" dirty="0"/>
          </a:p>
        </p:txBody>
      </p:sp>
      <p:pic>
        <p:nvPicPr>
          <p:cNvPr id="4" name="4 Imagen">
            <a:extLst>
              <a:ext uri="{FF2B5EF4-FFF2-40B4-BE49-F238E27FC236}">
                <a16:creationId xmlns:a16="http://schemas.microsoft.com/office/drawing/2014/main" id="{4BA6D9A9-1222-4D65-8D75-1133C0C598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90" y="865762"/>
            <a:ext cx="5922997" cy="305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3 Imagen">
            <a:extLst>
              <a:ext uri="{FF2B5EF4-FFF2-40B4-BE49-F238E27FC236}">
                <a16:creationId xmlns:a16="http://schemas.microsoft.com/office/drawing/2014/main" id="{0EBA18CC-2D7B-4102-9CD0-0F8790EAEA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88" y="3920463"/>
            <a:ext cx="6087040" cy="2919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36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B390E-45F8-4C29-AA81-04FBE449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7" y="1"/>
            <a:ext cx="11052243" cy="8657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Dificultad para predecir en un mundo complejo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E98F-27F5-4639-B0BA-A510EF3C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3872"/>
            <a:ext cx="12120664" cy="5684128"/>
          </a:xfrm>
        </p:spPr>
        <p:txBody>
          <a:bodyPr/>
          <a:lstStyle/>
          <a:p>
            <a:r>
              <a:rPr lang="es-MX" sz="3200" dirty="0"/>
              <a:t>Dificultad para identificar tendencias, modas, tecnologías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Expertos fallan ¿cuáles serán los libro exitoso, y las empresa prometedoras?</a:t>
            </a:r>
          </a:p>
          <a:p>
            <a:r>
              <a:rPr lang="es-MX" sz="3200" dirty="0"/>
              <a:t>No existe el mundo ordenado de Laplace, hay que limitarse a identificar distribuciones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En un mundo con incertidumbre cuál es el evento a predecir ¿e-mails en vez de fax ?  </a:t>
            </a:r>
          </a:p>
          <a:p>
            <a:r>
              <a:rPr lang="es-MX" sz="3200" dirty="0"/>
              <a:t>Problemas para identificar cisnes negros: crisis financieras, revoluciones sociales: secuencia de eventos que dan lugar a una ruptura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283A-9438-4BD1-99C3-668C5254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57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Diseño de estrategias en mundo complejo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BDC25-8DF3-49EF-91E4-D97D29D0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1132"/>
            <a:ext cx="12192000" cy="5826867"/>
          </a:xfrm>
        </p:spPr>
        <p:txBody>
          <a:bodyPr>
            <a:normAutofit/>
          </a:bodyPr>
          <a:lstStyle/>
          <a:p>
            <a:r>
              <a:rPr lang="es-MX" sz="3200" dirty="0"/>
              <a:t>Patrón histórica estable y datos:  se puede estimar probabilidad de un evento (</a:t>
            </a:r>
            <a:r>
              <a:rPr lang="es-MX" sz="3200" dirty="0" err="1"/>
              <a:t>e.g</a:t>
            </a:r>
            <a:r>
              <a:rPr lang="es-MX" sz="3200" dirty="0"/>
              <a:t>., pago de créditos)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Información limitada y eventos no frecuentes; se puede usar ‘mercados de predicción’ (política y mercadotecnia)</a:t>
            </a:r>
          </a:p>
          <a:p>
            <a:r>
              <a:rPr lang="es-MX" sz="3200" dirty="0"/>
              <a:t>Puede cambiar la frecuencia de eventos en el tiempo: difícil definir probabilidades en un tiempo en particular (crisis financieras)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Estrategias flexible que se adaptan a circunstancias</a:t>
            </a:r>
          </a:p>
          <a:p>
            <a:r>
              <a:rPr lang="es-MX" sz="3200" dirty="0"/>
              <a:t>Estrategias emergentes que reaccionan con prontitud a cambios; ciclos cortos, muchos usuarios y costos bajos 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Retroalimentación de masas mediante páginas (</a:t>
            </a:r>
            <a:r>
              <a:rPr lang="es-MX" sz="3200" dirty="0" err="1">
                <a:solidFill>
                  <a:schemeClr val="accent1"/>
                </a:solidFill>
              </a:rPr>
              <a:t>Mechanical</a:t>
            </a:r>
            <a:r>
              <a:rPr lang="es-MX" sz="3200" dirty="0">
                <a:solidFill>
                  <a:schemeClr val="accent1"/>
                </a:solidFill>
              </a:rPr>
              <a:t> </a:t>
            </a:r>
            <a:r>
              <a:rPr lang="es-MX" sz="3200" dirty="0" err="1">
                <a:solidFill>
                  <a:schemeClr val="accent1"/>
                </a:solidFill>
              </a:rPr>
              <a:t>turk</a:t>
            </a:r>
            <a:r>
              <a:rPr lang="es-MX" sz="3200" dirty="0">
                <a:solidFill>
                  <a:schemeClr val="accent1"/>
                </a:solidFill>
              </a:rPr>
              <a:t> de </a:t>
            </a:r>
            <a:r>
              <a:rPr lang="es-MX" sz="3200" dirty="0" err="1">
                <a:solidFill>
                  <a:schemeClr val="accent1"/>
                </a:solidFill>
              </a:rPr>
              <a:t>amazon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3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B10BC-EC98-4DAE-B56A-6F75F559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0"/>
            <a:ext cx="11828834" cy="7782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1. La necesidad de paradigmas esclarecedores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7C0D4A56-CFE8-4217-A429-E7C2BF954262}"/>
              </a:ext>
            </a:extLst>
          </p:cNvPr>
          <p:cNvSpPr txBox="1">
            <a:spLocks/>
          </p:cNvSpPr>
          <p:nvPr/>
        </p:nvSpPr>
        <p:spPr>
          <a:xfrm>
            <a:off x="0" y="953310"/>
            <a:ext cx="12192000" cy="590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Teorías sustentadas en equilibrio, problemas para generar conocimiento ya que descartan incertidumbre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Incertidumbre </a:t>
            </a:r>
            <a:r>
              <a:rPr lang="es-MX" sz="3200" dirty="0" err="1">
                <a:solidFill>
                  <a:schemeClr val="accent1"/>
                </a:solidFill>
              </a:rPr>
              <a:t>Knightiana</a:t>
            </a:r>
            <a:r>
              <a:rPr lang="es-MX" sz="3200" dirty="0">
                <a:solidFill>
                  <a:schemeClr val="accent1"/>
                </a:solidFill>
              </a:rPr>
              <a:t> e institucional/ tecnológica </a:t>
            </a:r>
            <a:r>
              <a:rPr lang="es-MX" sz="3200" dirty="0">
                <a:solidFill>
                  <a:srgbClr val="FF0000"/>
                </a:solidFill>
              </a:rPr>
              <a:t>→  </a:t>
            </a:r>
            <a:r>
              <a:rPr lang="es-MX" sz="3200" dirty="0">
                <a:solidFill>
                  <a:schemeClr val="accent1"/>
                </a:solidFill>
              </a:rPr>
              <a:t>desequilibrios endógenos</a:t>
            </a:r>
          </a:p>
          <a:p>
            <a:r>
              <a:rPr lang="es-MX" sz="3200" dirty="0"/>
              <a:t>Ejemplos: dificultad para explicar booms y cracs con teoría neoclásica </a:t>
            </a:r>
            <a:r>
              <a:rPr lang="es-MX" sz="3200" dirty="0">
                <a:solidFill>
                  <a:srgbClr val="FF0000"/>
                </a:solidFill>
              </a:rPr>
              <a:t>→</a:t>
            </a:r>
            <a:r>
              <a:rPr lang="es-MX" sz="3200" dirty="0"/>
              <a:t> precios ≈ fundamentos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Patrón en datos: en evidencia se encuentra distribuciones de rendimientos con colas anchas</a:t>
            </a:r>
          </a:p>
          <a:p>
            <a:r>
              <a:rPr lang="es-MX" sz="3200" dirty="0"/>
              <a:t>Con incertidumbre y desequilibrio </a:t>
            </a:r>
            <a:r>
              <a:rPr lang="es-MX" sz="3200" dirty="0">
                <a:solidFill>
                  <a:srgbClr val="FF0000"/>
                </a:solidFill>
              </a:rPr>
              <a:t>→</a:t>
            </a:r>
            <a:r>
              <a:rPr lang="es-MX" sz="3200" dirty="0"/>
              <a:t>  ecología de reglas para compra/venta de activos (Arthur)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Enfoque esclarecedor cuando premisas se construyen sobre bases realistas </a:t>
            </a:r>
          </a:p>
        </p:txBody>
      </p:sp>
    </p:spTree>
    <p:extLst>
      <p:ext uri="{BB962C8B-B14F-4D97-AF65-F5344CB8AC3E}">
        <p14:creationId xmlns:p14="http://schemas.microsoft.com/office/powerpoint/2010/main" val="42647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BC60E-28F4-43FD-BD97-9714173A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La conveniencia de incorporar técnicas, metáforas y bases de datos novedosas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4DFE3-7B76-40D4-82A7-9C809C64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8" y="1507786"/>
            <a:ext cx="11939081" cy="5282119"/>
          </a:xfrm>
        </p:spPr>
        <p:txBody>
          <a:bodyPr>
            <a:normAutofit/>
          </a:bodyPr>
          <a:lstStyle/>
          <a:p>
            <a:r>
              <a:rPr lang="es-MX" sz="3600" dirty="0"/>
              <a:t>Propician abandono de paradigmas anquilosados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Herramienta (computadora), metáfora (autoorganización), datos (experimentos, TI)</a:t>
            </a:r>
          </a:p>
          <a:p>
            <a:r>
              <a:rPr lang="es-MX" sz="3600" dirty="0"/>
              <a:t>Enfoques analíticos con premisas realistas resultan esclarecedores ya que explican relaciones causales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Un marco teórico inadecuado impide lograr avances en el conocimiento</a:t>
            </a:r>
          </a:p>
          <a:p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(i) Búsqueda en entorno rugoso (muchos óptimos locales)</a:t>
            </a:r>
          </a:p>
          <a:p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MX" sz="3600" dirty="0" err="1">
                <a:solidFill>
                  <a:schemeClr val="accent2">
                    <a:lumMod val="75000"/>
                  </a:schemeClr>
                </a:solidFill>
              </a:rPr>
              <a:t>ii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) Baja probabilidad de hallar ‘verdades posibles’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6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51300-E5FD-47B4-B2EF-4BB1A5C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46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*</a:t>
            </a:r>
            <a:r>
              <a:rPr lang="es-MX" sz="4400" dirty="0"/>
              <a:t> Proceso de exploración con un enfoque opaco</a:t>
            </a:r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34DD9061-B16E-451B-9992-4F90C7C2D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4" y="1138136"/>
            <a:ext cx="9630383" cy="542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1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297EB-8AD0-4482-B2A7-D9C838B9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1" y="18255"/>
            <a:ext cx="11858017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*</a:t>
            </a:r>
            <a:r>
              <a:rPr lang="es-ES" dirty="0"/>
              <a:t> Proceso de exploración con un enfoque esclarecedor</a:t>
            </a:r>
            <a:endParaRPr lang="en-US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5ED5A4C-55DA-45F2-B536-F6A6CFD810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2" y="1484783"/>
            <a:ext cx="9980578" cy="535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7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C3FE-CA0B-4473-B340-EBF32E66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La reflexividad de los sistemas sociales y su modelación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6D5E0-A3CF-47F9-9786-D9793F9E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0238"/>
            <a:ext cx="12192000" cy="5252936"/>
          </a:xfrm>
        </p:spPr>
        <p:txBody>
          <a:bodyPr>
            <a:normAutofit fontScale="92500" lnSpcReduction="10000"/>
          </a:bodyPr>
          <a:lstStyle/>
          <a:p>
            <a:r>
              <a:rPr lang="es-MX" sz="3600" dirty="0"/>
              <a:t>Retroalimentación del sistema (reflexividad) da origen a desequilibrio e incertidumbre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Sistemas computacionalmente irreducibles: no se pueden entender a partir de enunciados obtenidos mediante procesos lógicos (teoremas)</a:t>
            </a:r>
          </a:p>
          <a:p>
            <a:r>
              <a:rPr lang="es-MX" sz="3600" dirty="0"/>
              <a:t>Para descubrir comportamiento colectivo hay que dejar correr el tiempo </a:t>
            </a:r>
            <a:r>
              <a:rPr lang="es-MX" sz="3600" dirty="0">
                <a:solidFill>
                  <a:schemeClr val="accent6">
                    <a:lumMod val="75000"/>
                  </a:schemeClr>
                </a:solidFill>
              </a:rPr>
              <a:t>→</a:t>
            </a:r>
            <a:r>
              <a:rPr lang="es-MX" sz="3600" dirty="0"/>
              <a:t>  tratamiento algorítmico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En consecuencia: complejidad social y ABM ayudan hoy en día a lograr avances en el conocimiento</a:t>
            </a:r>
          </a:p>
          <a:p>
            <a:r>
              <a:rPr lang="es-MX" sz="3600" dirty="0"/>
              <a:t>Limitaciones de los agentes para conocer el mundo se explican por reflexividad de sistemas sociales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335B2-0A8E-4408-B35A-D20CB7C9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276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 La visión descentralizada de la economía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963C1-9959-4A2A-8AC0-1602B229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8136"/>
            <a:ext cx="12192000" cy="5583676"/>
          </a:xfrm>
        </p:spPr>
        <p:txBody>
          <a:bodyPr/>
          <a:lstStyle/>
          <a:p>
            <a:r>
              <a:rPr lang="es-MX" sz="3200" dirty="0"/>
              <a:t>Premisas de un paradigma alternativo: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(i) Interacción social</a:t>
            </a:r>
            <a:r>
              <a:rPr lang="es-MX" sz="3200" dirty="0"/>
              <a:t>: todo &gt; partes </a:t>
            </a:r>
            <a:r>
              <a:rPr lang="es-MX" sz="3200" dirty="0">
                <a:solidFill>
                  <a:srgbClr val="FF0000"/>
                </a:solidFill>
              </a:rPr>
              <a:t>→ </a:t>
            </a:r>
            <a:r>
              <a:rPr lang="es-MX" sz="3200" dirty="0"/>
              <a:t>evitar reduccionismo; inserción social de los agentes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MX" sz="3200" dirty="0" err="1">
                <a:solidFill>
                  <a:schemeClr val="accent2">
                    <a:lumMod val="75000"/>
                  </a:schemeClr>
                </a:solidFill>
              </a:rPr>
              <a:t>ii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) Heterogeneidad</a:t>
            </a:r>
            <a:r>
              <a:rPr lang="es-MX" sz="3200" dirty="0">
                <a:solidFill>
                  <a:schemeClr val="accent1"/>
                </a:solidFill>
              </a:rPr>
              <a:t>: distintas razones (dotaciones, creencias, preferencias, propensiones, ubicación), e interacción local; Falacia de la composición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MX" sz="3200" dirty="0" err="1">
                <a:solidFill>
                  <a:schemeClr val="accent2">
                    <a:lumMod val="75000"/>
                  </a:schemeClr>
                </a:solidFill>
              </a:rPr>
              <a:t>iii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) Incertidumbre</a:t>
            </a:r>
            <a:r>
              <a:rPr lang="es-MX" sz="3200" dirty="0"/>
              <a:t>: fundamental e institucional /tecnológica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MX" sz="3200" dirty="0" err="1">
                <a:solidFill>
                  <a:schemeClr val="accent2">
                    <a:lumMod val="75000"/>
                  </a:schemeClr>
                </a:solidFill>
              </a:rPr>
              <a:t>iv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) Adaptación</a:t>
            </a:r>
            <a:r>
              <a:rPr lang="es-MX" sz="3200" dirty="0">
                <a:solidFill>
                  <a:schemeClr val="accent1"/>
                </a:solidFill>
              </a:rPr>
              <a:t>: ante incertidumbre endémica dado que problemas no están del todo definidos</a:t>
            </a:r>
          </a:p>
          <a:p>
            <a:r>
              <a:rPr lang="es-MX" sz="3200" i="1" dirty="0" err="1"/>
              <a:t>Stasis</a:t>
            </a:r>
            <a:r>
              <a:rPr lang="es-MX" sz="3200" i="1" dirty="0"/>
              <a:t> neoclásica</a:t>
            </a:r>
            <a:r>
              <a:rPr lang="es-MX" sz="3200" dirty="0"/>
              <a:t>: C → E → C </a:t>
            </a:r>
            <a:r>
              <a:rPr lang="es-MX" sz="3200" i="1" dirty="0"/>
              <a:t>versus</a:t>
            </a:r>
            <a:r>
              <a:rPr lang="es-MX" sz="3200" dirty="0"/>
              <a:t> coevolución en sistemas complejos: C → E → C’ → E´…).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49375-1B93-4D53-9F05-8D91B845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Reglas sencillas y autoorganización de los sistemas complejos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319EE-5E8A-4646-9101-D8C8BCA0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07786"/>
            <a:ext cx="12081753" cy="5350213"/>
          </a:xfrm>
        </p:spPr>
        <p:txBody>
          <a:bodyPr>
            <a:normAutofit/>
          </a:bodyPr>
          <a:lstStyle/>
          <a:p>
            <a:r>
              <a:rPr lang="es-MX" dirty="0"/>
              <a:t>CAS obedecen a un orden universal: vuelo parvada, moléculas de objeto, células organismo, tráfico, colonia de hormigas, mercado, aglomerado urbano</a:t>
            </a:r>
          </a:p>
          <a:p>
            <a:r>
              <a:rPr lang="es-MX" dirty="0">
                <a:solidFill>
                  <a:schemeClr val="accent1"/>
                </a:solidFill>
              </a:rPr>
              <a:t>Propiedad emergente: comportamiento colectivo que no se puede inferir del comportamiento de los agentes individuales: se explica de abajo-hacia-arriba</a:t>
            </a:r>
          </a:p>
          <a:p>
            <a:r>
              <a:rPr lang="es-MX" dirty="0"/>
              <a:t>Un sistema es un arreglo de componentes que se asocian para desempeñar alguna tarea</a:t>
            </a:r>
          </a:p>
          <a:p>
            <a:r>
              <a:rPr lang="es-MX" dirty="0">
                <a:solidFill>
                  <a:schemeClr val="accent1"/>
                </a:solidFill>
              </a:rPr>
              <a:t>Simples (álbumes, archivos, cajas de herramientas), complicados (reloj, bicicleta), complejos (ecosistema)</a:t>
            </a:r>
          </a:p>
          <a:p>
            <a:r>
              <a:rPr lang="es-MX" dirty="0"/>
              <a:t>Simples y complicados tienen un diseñador, no hay interdependencia ni adaptación, simples son reducibles, en complicados se requiere entender vínculos; CAS son robustos </a:t>
            </a:r>
          </a:p>
          <a:p>
            <a:r>
              <a:rPr lang="es-MX" dirty="0">
                <a:solidFill>
                  <a:schemeClr val="accent1"/>
                </a:solidFill>
              </a:rPr>
              <a:t>Retroalimentación positiva versus negativa </a:t>
            </a:r>
            <a:r>
              <a:rPr lang="es-MX" dirty="0">
                <a:solidFill>
                  <a:srgbClr val="FF0000"/>
                </a:solidFill>
              </a:rPr>
              <a:t>→</a:t>
            </a:r>
            <a:r>
              <a:rPr lang="es-MX" dirty="0"/>
              <a:t> </a:t>
            </a:r>
            <a:r>
              <a:rPr lang="es-MX" dirty="0">
                <a:solidFill>
                  <a:schemeClr val="accent1"/>
                </a:solidFill>
              </a:rPr>
              <a:t> generación de desequilibrios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64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1699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Tema de Office</vt:lpstr>
      <vt:lpstr>Introducción a la Ciencia de los Datos  Lección T.3: La complejidad como un proceso generador de datos (parte I)</vt:lpstr>
      <vt:lpstr>* Novedad editorial (paperback)</vt:lpstr>
      <vt:lpstr>1. La necesidad de paradigmas esclarecedores</vt:lpstr>
      <vt:lpstr>La conveniencia de incorporar técnicas, metáforas y bases de datos novedosas</vt:lpstr>
      <vt:lpstr>* Proceso de exploración con un enfoque opaco</vt:lpstr>
      <vt:lpstr>* Proceso de exploración con un enfoque esclarecedor</vt:lpstr>
      <vt:lpstr>La reflexividad de los sistemas sociales y su modelación</vt:lpstr>
      <vt:lpstr>2. La visión descentralizada de la economía</vt:lpstr>
      <vt:lpstr>Reglas sencillas y autoorganización de los sistemas complejos</vt:lpstr>
      <vt:lpstr>Ejemplo 1: El vuelo sincronizado de una parvada (NetLogo)</vt:lpstr>
      <vt:lpstr>Ejemplo 2: Autoorganización de una colonia de hormigas (NetLogo)</vt:lpstr>
      <vt:lpstr>Los efectos de la interacción en la segregación social</vt:lpstr>
      <vt:lpstr>Ejemplo 3: La segregación de las comunidades (NetLogo)</vt:lpstr>
      <vt:lpstr>El tráfico vehicular como política pública</vt:lpstr>
      <vt:lpstr>Ejemplo 4: Tráfico vehicular en una ciudad (NetLogo)</vt:lpstr>
      <vt:lpstr>3. Complejidad, historia y regularidades estadísticas</vt:lpstr>
      <vt:lpstr>* Estructura geométrica de los ríos</vt:lpstr>
      <vt:lpstr>La ley de la potencia</vt:lpstr>
      <vt:lpstr>Un ejemplo de generación de patrones:  El problema de la aclamación</vt:lpstr>
      <vt:lpstr>Si un “analista converso” supone un CAS</vt:lpstr>
      <vt:lpstr>4 Capacidad de predicción y tipping points</vt:lpstr>
      <vt:lpstr>* Dinámica de las hormigas</vt:lpstr>
      <vt:lpstr>Dificultad para predecir en un mundo complejo</vt:lpstr>
      <vt:lpstr>Diseño de estrategias en mundo complejo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castaneda</dc:creator>
  <cp:lastModifiedBy>Gonzalo castaneda</cp:lastModifiedBy>
  <cp:revision>10</cp:revision>
  <dcterms:created xsi:type="dcterms:W3CDTF">2022-02-14T14:47:45Z</dcterms:created>
  <dcterms:modified xsi:type="dcterms:W3CDTF">2022-02-14T18:12:16Z</dcterms:modified>
</cp:coreProperties>
</file>