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1" r:id="rId12"/>
    <p:sldId id="273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C0869-F41B-4576-A8C3-F6BA1D2C6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08BDD-52E1-4A32-9EE8-6D346782B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E142B-D1B1-435D-8AFC-8615A201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0C5DA-DF00-465C-9B03-78D6190F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60055-90A3-416E-A960-1B4950D8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33706-C02D-480C-93E2-768AE670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DC69F7-F944-4EEC-B5D0-8617FCD18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9D700F-D088-47F0-8F4F-F0B795E7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B71DB-C17E-4F04-A43A-E799E1E0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7BEA5-CB8F-4109-A714-52012C79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0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8AB786-61DF-48C4-90D6-E061EC5A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510EF1-9149-4101-BDD6-425B3B422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479A8-7FF6-4481-AE08-0BB0E038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68163A-C810-4741-8EA1-5B52C43C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0867E-AC4C-4D7D-B16C-A24C0FB6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0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7F13E5-5FBB-4FC1-BCEF-A40A5573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E999B-8B3B-4D83-AF69-6464A2B8D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5F1308-8149-4740-BEAE-257B49B1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27FDC-2083-42B8-B3C7-0B8C8EC1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7BD56E-D910-43A5-A609-1773768F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9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192CF-CA16-4CE6-8DDC-7198C7F24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7C1B4-81E2-4C5E-92BF-54809664E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C29E4-39DD-4226-BFF6-D91EA53F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787F3D-5A99-428D-A6F8-7B2E53F6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B418F0-C36C-4956-AE53-DE42B979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2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7A579-9090-486B-875C-9374F20A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695F1-60D4-4B9F-AF27-C7B7F2CF2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E4839B-F347-4618-867D-6703DAFA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A00865-FCA1-463F-B103-6FE7A7A0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8613E8-CBFE-4D58-8D2B-68ADDABD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D4AA7-12B1-419F-8FE6-D7E3E339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B700E-BAE8-4885-8D3E-158419AB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4140DF-CDCA-47E1-B2DA-27C262A1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685E7-5B69-4BC6-81BE-E649EAE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8D6F20-6667-4379-9DCC-C92A37C4D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E0231B-838C-4EE3-875A-55D4EEAC3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EFFEB3-927F-4598-B3D7-62FB90BE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23C7BB-5FC9-4E71-AF90-55420E3D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DE5434-4770-47E6-B5F2-EFD6A20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1BB0-1FCA-41FE-9997-6404323C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757D63-7EAD-474E-9A17-8DD4659C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04F8D1-CE74-405F-AA19-DAD5342D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B723C6-8042-48DD-BBF0-633AD63F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E0E8D7-3923-4F38-B76B-A3096298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61201D-861B-4984-B408-4BB539EE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319ED7-EB98-44EC-9DFD-1D0BAD76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8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FB9F0-FCA7-4E96-8BC2-589B6DF8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4419A-99B6-44B6-B8E4-AA13BAF33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EE53F7-A499-4AC8-B06D-C13645434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09CAF4-A2D3-4790-AD38-AC5881BC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B5BE91-C458-419E-BA46-6FEE30CF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AE3B93-78AE-482C-BA13-92F63475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7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A0128-1121-4FDA-8204-72772726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8BE72E-463A-4D1D-B702-285B136F3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8BF339-029D-4EC8-A505-B2D70153D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26E8D0-79BB-4638-AE3B-EF3BEC7D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AF8485-54E1-4711-990C-427FD7D3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DEA3E2-0289-4ADE-8F20-F697E68C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2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EA36F2-572D-4E24-A5E9-EEEBE186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0BC42F-9957-4B83-9B49-7EA54B54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3C1374-6CB7-475D-B7F6-E7721F241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A178-CC3D-4338-81D5-D0403653E90B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61CC6-4F2A-425C-8A95-35F8BE380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B0FA3-B4BA-4F5E-A5BE-DD828FA49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C350-104C-4FE7-A455-BF97568A90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ial-complexity.com/" TargetMode="External"/><Relationship Id="rId2" Type="http://schemas.openxmlformats.org/officeDocument/2006/relationships/hyperlink" Target="https://nam12.safelinks.protection.outlook.com/?url=https%3A%2F%2Fwww.amazon.com.mx%2Fs%3Fme%3DAXNXK50QWTSEZ%26ref%3Dsf_seller_app_share_new&amp;data=04%7C01%7C%7Cf76e87fd1ae44fd6230308d9fb0078ff%7C84df9e7fe9f640afb435aaaaaaaaaaaa%7C1%7C0%7C637816801714685080%7CUnknown%7CTWFpbGZsb3d8eyJWIjoiMC4wLjAwMDAiLCJQIjoiV2luMzIiLCJBTiI6Ik1haWwiLCJXVCI6Mn0%3D%7C3000&amp;sdata=fMThDcqS8bYRMC4RMnThCDZcbYD3%2BPxmutyrQHcWla0%3D&amp;reserved=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D5A62-80DA-41B9-A4D4-7F20E520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519" y="321013"/>
            <a:ext cx="10466962" cy="26803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Introducción a la Ciencia de los Datos</a:t>
            </a:r>
            <a:br>
              <a:rPr lang="es-MX" dirty="0">
                <a:highlight>
                  <a:srgbClr val="FFFF00"/>
                </a:highlight>
              </a:rPr>
            </a:br>
            <a:br>
              <a:rPr lang="es-MX" dirty="0"/>
            </a:br>
            <a:r>
              <a:rPr lang="es-MX" sz="4400" dirty="0"/>
              <a:t>Lección T.4: Modelos computacionales y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0ADC75-D1D1-4000-90B1-C0732936D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268" y="3560323"/>
            <a:ext cx="9144000" cy="2378414"/>
          </a:xfrm>
          <a:ln w="28575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por </a:t>
            </a:r>
          </a:p>
          <a:p>
            <a:r>
              <a:rPr lang="en-US" sz="3200" b="1" dirty="0"/>
              <a:t>Gonzalo Castañeda, CIDE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err="1"/>
              <a:t>Basado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: Castañeda, Gonzalo. 2021.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“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Paradigm of Social Complexity. Volume II: Computational Models, Applications, and Validation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”, CDMX: CEEY. Cap. 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083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359922"/>
            <a:ext cx="12192000" cy="6498077"/>
          </a:xfrm>
        </p:spPr>
        <p:txBody>
          <a:bodyPr>
            <a:normAutofit lnSpcReduction="10000"/>
          </a:bodyPr>
          <a:lstStyle/>
          <a:p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Elementos deductivos en ABM: derivan consecuencias a partir de condiciones iniciales</a:t>
            </a:r>
          </a:p>
          <a:p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Elementos inductivos:  detectan patrones en datos artificiales que se comparan con datos empíricos </a:t>
            </a:r>
          </a:p>
          <a:p>
            <a:r>
              <a:rPr lang="es-MX" sz="3200" dirty="0"/>
              <a:t>Crítica: simulaciones son simples ejemplos. Pero jerarquía científica ‘ejemplos’ vs ‘teoremas’ no es clara dado lo ficticio de supuestos neoclásicos</a:t>
            </a:r>
          </a:p>
          <a:p>
            <a:r>
              <a:rPr lang="es-MX" sz="3200" dirty="0" err="1">
                <a:solidFill>
                  <a:schemeClr val="accent1"/>
                </a:solidFill>
              </a:rPr>
              <a:t>Judd</a:t>
            </a:r>
            <a:r>
              <a:rPr lang="es-MX" sz="3200" dirty="0">
                <a:solidFill>
                  <a:schemeClr val="accent1"/>
                </a:solidFill>
              </a:rPr>
              <a:t>: “</a:t>
            </a:r>
            <a:r>
              <a:rPr lang="es-MX" sz="3200" i="1" dirty="0">
                <a:solidFill>
                  <a:schemeClr val="accent1"/>
                </a:solidFill>
              </a:rPr>
              <a:t>ejemplos producidos con un ABM son con frecuencia mucho más relevantes que la ‘generalidad’ ofrecida por los teoremas</a:t>
            </a:r>
            <a:r>
              <a:rPr lang="es-MX" sz="3200" dirty="0">
                <a:solidFill>
                  <a:schemeClr val="accent1"/>
                </a:solidFill>
              </a:rPr>
              <a:t>” </a:t>
            </a:r>
          </a:p>
          <a:p>
            <a:r>
              <a:rPr lang="es-MX" sz="3200" dirty="0" err="1"/>
              <a:t>Tukey</a:t>
            </a:r>
            <a:r>
              <a:rPr lang="es-MX" sz="3200" dirty="0"/>
              <a:t>: “</a:t>
            </a:r>
            <a:r>
              <a:rPr lang="es-MX" sz="3200" i="1" dirty="0"/>
              <a:t>resulta mucho mejor una respuesta aproximada a la pregunta correcta</a:t>
            </a:r>
            <a:r>
              <a:rPr lang="es-MX" sz="3200" b="1" dirty="0"/>
              <a:t>…</a:t>
            </a:r>
            <a:r>
              <a:rPr lang="es-MX" sz="3200" i="1" dirty="0"/>
              <a:t>.que una respuesta exacta a la pregunta equivocada...” 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ABM es un sistema de funciones recursivas: cambios en variables endógenas no son consecuencia de implicaciones lógicas sino de uso mecánico de funciones recursivas 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87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8. La simulación de los ABM como una ciencia generativa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361872"/>
            <a:ext cx="12192000" cy="5496128"/>
          </a:xfrm>
        </p:spPr>
        <p:txBody>
          <a:bodyPr>
            <a:normAutofit lnSpcReduction="10000"/>
          </a:bodyPr>
          <a:lstStyle/>
          <a:p>
            <a:r>
              <a:rPr lang="es-MX" sz="3200" dirty="0"/>
              <a:t>ABM: ¿puedes explicarlo? implica responder a la pregunta ¿puedes hacerlo crecer? 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Con las simulaciones se busca que haya una  concordancia significativa entre </a:t>
            </a:r>
            <a:r>
              <a:rPr lang="es-MX" sz="3200" i="1" dirty="0">
                <a:solidFill>
                  <a:schemeClr val="accent1"/>
                </a:solidFill>
              </a:rPr>
              <a:t>R</a:t>
            </a:r>
            <a:r>
              <a:rPr lang="es-MX" sz="3200" dirty="0">
                <a:solidFill>
                  <a:schemeClr val="accent1"/>
                </a:solidFill>
              </a:rPr>
              <a:t> y </a:t>
            </a:r>
            <a:r>
              <a:rPr lang="es-MX" sz="3200" i="1" dirty="0">
                <a:solidFill>
                  <a:schemeClr val="accent1"/>
                </a:solidFill>
              </a:rPr>
              <a:t>A</a:t>
            </a:r>
          </a:p>
          <a:p>
            <a:r>
              <a:rPr lang="es-MX" sz="3200" dirty="0"/>
              <a:t>En los modelos computacionales solamente se puede hablar de ‘teoremas de suficiencia’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Epstein hablan del ‘crecimiento’ de sociedades artificiales como forma generativa de hacer ciencia </a:t>
            </a:r>
          </a:p>
          <a:p>
            <a:r>
              <a:rPr lang="es-MX" sz="3200" dirty="0"/>
              <a:t>“Ciencias social generativa”, “ciencia social recursiva” o “ciencia social constructiva”. 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Para elegir entre explicaciones alternativas a partir del realismo o calidad de ajuste  (A ≈  </a:t>
            </a:r>
            <a:r>
              <a:rPr lang="es-MX" sz="3200">
                <a:solidFill>
                  <a:schemeClr val="accent1"/>
                </a:solidFill>
              </a:rPr>
              <a:t>B)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454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544" y="44624"/>
            <a:ext cx="82296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9. Ventajas de los modelos computacionales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342418"/>
            <a:ext cx="12192000" cy="5515582"/>
          </a:xfrm>
        </p:spPr>
        <p:txBody>
          <a:bodyPr>
            <a:normAutofit/>
          </a:bodyPr>
          <a:lstStyle/>
          <a:p>
            <a:r>
              <a:rPr lang="es-MX" sz="3200" dirty="0"/>
              <a:t>Si se pueden usar ecuaciones, el objetivo de ABM es capturar mejor la atención de la audiencia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Si se realizan simulaciones numéricas, incorporar elementos estocásticos mediante Monte Carlo</a:t>
            </a:r>
          </a:p>
          <a:p>
            <a:r>
              <a:rPr lang="es-MX" sz="3200" dirty="0"/>
              <a:t>“</a:t>
            </a:r>
            <a:r>
              <a:rPr lang="es-MX" sz="3200" dirty="0" err="1"/>
              <a:t>agentización</a:t>
            </a:r>
            <a:r>
              <a:rPr lang="es-MX" sz="3200" dirty="0"/>
              <a:t>” para relajar supuestos y analizar sus implicaciones (desequilibrios, racionalidad, si equilibrios son computacionalmente alcanzables)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Cuando el sistema real se concibe como un CAS</a:t>
            </a:r>
          </a:p>
          <a:p>
            <a:r>
              <a:rPr lang="es-MX" sz="3200" dirty="0"/>
              <a:t>Herramienta ideal para relajar lo supuestos ficticios del Homo </a:t>
            </a:r>
            <a:r>
              <a:rPr lang="es-MX" sz="3200" dirty="0" err="1"/>
              <a:t>Economicus</a:t>
            </a:r>
            <a:r>
              <a:rPr lang="es-MX" sz="3200" dirty="0"/>
              <a:t> y describir agentes de software más detallados</a:t>
            </a:r>
          </a:p>
        </p:txBody>
      </p:sp>
    </p:spTree>
    <p:extLst>
      <p:ext uri="{BB962C8B-B14F-4D97-AF65-F5344CB8AC3E}">
        <p14:creationId xmlns:p14="http://schemas.microsoft.com/office/powerpoint/2010/main" val="76608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58B46-64C6-4401-BC8C-37D376A56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13872"/>
            <a:ext cx="4998396" cy="4669276"/>
          </a:xfrm>
          <a:ln w="28575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Disponible </a:t>
            </a:r>
            <a:r>
              <a:rPr lang="en-US" dirty="0" err="1"/>
              <a:t>en</a:t>
            </a:r>
            <a:r>
              <a:rPr lang="en-US" dirty="0"/>
              <a:t> Amazon México</a:t>
            </a:r>
          </a:p>
          <a:p>
            <a:r>
              <a:rPr lang="es-MX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https://www.amazon.com.mx/s?me=AXNXK50QWTSEZ&amp;ref=sf_seller_app_share_new</a:t>
            </a:r>
            <a:r>
              <a:rPr lang="es-MX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s-MX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2800" dirty="0"/>
              <a:t>Volumen 2 Capítulos 12 – 21</a:t>
            </a:r>
          </a:p>
          <a:p>
            <a:endParaRPr lang="es-MX" dirty="0"/>
          </a:p>
          <a:p>
            <a:pPr marL="0" indent="0">
              <a:buNone/>
            </a:pPr>
            <a:endParaRPr lang="es-MX" sz="2800" dirty="0"/>
          </a:p>
          <a:p>
            <a:r>
              <a:rPr lang="es-MX" sz="2800" dirty="0"/>
              <a:t>Más información en:</a:t>
            </a:r>
          </a:p>
          <a:p>
            <a:r>
              <a:rPr lang="en-US" sz="2800" dirty="0">
                <a:hlinkClick r:id="rId3"/>
              </a:rPr>
              <a:t>https://www.social-complexity.com/</a:t>
            </a:r>
            <a:endParaRPr lang="en-US" sz="2800" dirty="0"/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586970-8D46-4093-9E2B-29A04F615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694" y="365125"/>
            <a:ext cx="5182194" cy="611802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C7EEAFA-5E1F-433C-B666-BA31CC7BEC80}"/>
              </a:ext>
            </a:extLst>
          </p:cNvPr>
          <p:cNvSpPr>
            <a:spLocks noGrp="1"/>
          </p:cNvSpPr>
          <p:nvPr/>
        </p:nvSpPr>
        <p:spPr>
          <a:xfrm>
            <a:off x="288271" y="365125"/>
            <a:ext cx="5091125" cy="1135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dirty="0"/>
              <a:t>* </a:t>
            </a:r>
            <a:r>
              <a:rPr lang="es-MX" sz="3600"/>
              <a:t>Novedad editorial </a:t>
            </a:r>
            <a:r>
              <a:rPr lang="en-US" sz="3600" dirty="0"/>
              <a:t>(paperback)</a:t>
            </a:r>
          </a:p>
        </p:txBody>
      </p:sp>
    </p:spTree>
    <p:extLst>
      <p:ext uri="{BB962C8B-B14F-4D97-AF65-F5344CB8AC3E}">
        <p14:creationId xmlns:p14="http://schemas.microsoft.com/office/powerpoint/2010/main" val="393364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2767" y="0"/>
            <a:ext cx="10369684" cy="14176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dirty="0"/>
              <a:t>1 Versatilidad de las herramientas algorítmicas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600200"/>
            <a:ext cx="12192000" cy="5141168"/>
          </a:xfrm>
        </p:spPr>
        <p:txBody>
          <a:bodyPr>
            <a:normAutofit/>
          </a:bodyPr>
          <a:lstStyle/>
          <a:p>
            <a:r>
              <a:rPr lang="es-MX" sz="3600" dirty="0"/>
              <a:t>ABM = sistemas </a:t>
            </a:r>
            <a:r>
              <a:rPr lang="es-MX" sz="3600" dirty="0" err="1"/>
              <a:t>multi</a:t>
            </a:r>
            <a:r>
              <a:rPr lang="es-MX" sz="3600" dirty="0"/>
              <a:t>-agente, se iniciaron en inteligencia artificial distribuida</a:t>
            </a:r>
          </a:p>
          <a:p>
            <a:r>
              <a:rPr lang="es-MX" sz="3600" dirty="0">
                <a:solidFill>
                  <a:schemeClr val="accent1"/>
                </a:solidFill>
              </a:rPr>
              <a:t>Soluciones de problemas reales a partir de redes de agentes dotados de información y capacidades</a:t>
            </a:r>
          </a:p>
          <a:p>
            <a:r>
              <a:rPr lang="es-MX" sz="3600" dirty="0"/>
              <a:t>Interacción entre agentes ofrece soluciones difíciles de encontrar en sistemas centralizados</a:t>
            </a:r>
          </a:p>
          <a:p>
            <a:r>
              <a:rPr lang="es-MX" sz="3600" dirty="0">
                <a:solidFill>
                  <a:schemeClr val="accent1"/>
                </a:solidFill>
              </a:rPr>
              <a:t>Comunidad científica de complejidad hizo rápidamente el puente metodológico con procesos que van de abajo-hacia-arriba (CAS)</a:t>
            </a:r>
          </a:p>
        </p:txBody>
      </p:sp>
    </p:spTree>
    <p:extLst>
      <p:ext uri="{BB962C8B-B14F-4D97-AF65-F5344CB8AC3E}">
        <p14:creationId xmlns:p14="http://schemas.microsoft.com/office/powerpoint/2010/main" val="96640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81200" y="116632"/>
            <a:ext cx="8229600" cy="57606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 2. Variantes de ABM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5915" y="908720"/>
            <a:ext cx="11926111" cy="5616624"/>
          </a:xfrm>
        </p:spPr>
        <p:txBody>
          <a:bodyPr>
            <a:noAutofit/>
          </a:bodyPr>
          <a:lstStyle/>
          <a:p>
            <a:r>
              <a:rPr lang="es-MX" sz="3600" dirty="0">
                <a:solidFill>
                  <a:schemeClr val="accent1"/>
                </a:solidFill>
              </a:rPr>
              <a:t>CA: agentes fijos en sitios, vecindades regulares y reglas homogéneas y locales (posición) </a:t>
            </a:r>
          </a:p>
          <a:p>
            <a:r>
              <a:rPr lang="es-MX" sz="3600" dirty="0"/>
              <a:t>Redes booleanas: agentes fijos, reglas heterogéneas, exploración de la conectividad</a:t>
            </a:r>
          </a:p>
          <a:p>
            <a:r>
              <a:rPr lang="es-MX" sz="3600" dirty="0">
                <a:solidFill>
                  <a:schemeClr val="accent1"/>
                </a:solidFill>
              </a:rPr>
              <a:t>Redes complejas: agentes fijos, pero con flexibilidad estructural (mundos pequeños igualitarios o jerárquicos)</a:t>
            </a:r>
          </a:p>
          <a:p>
            <a:r>
              <a:rPr lang="es-MX" sz="3600" dirty="0"/>
              <a:t>ABM (sociedades virtuales): agentes móviles, decisiones condicionadas por el entorno (físico, social), capacidades heterogéneas.</a:t>
            </a:r>
          </a:p>
          <a:p>
            <a:r>
              <a:rPr lang="es-MX" sz="3600" dirty="0">
                <a:solidFill>
                  <a:schemeClr val="accent1"/>
                </a:solidFill>
              </a:rPr>
              <a:t>Vínculos entre sitios, células o nodos son fijos; nueva generación de ABM incluye aspectos </a:t>
            </a:r>
            <a:r>
              <a:rPr lang="es-MX" sz="3600" dirty="0" err="1">
                <a:solidFill>
                  <a:schemeClr val="accent1"/>
                </a:solidFill>
              </a:rPr>
              <a:t>co</a:t>
            </a:r>
            <a:r>
              <a:rPr lang="es-MX" sz="3600" dirty="0">
                <a:solidFill>
                  <a:schemeClr val="accent1"/>
                </a:solidFill>
              </a:rPr>
              <a:t>-evolutivos</a:t>
            </a:r>
          </a:p>
        </p:txBody>
      </p:sp>
    </p:spTree>
    <p:extLst>
      <p:ext uri="{BB962C8B-B14F-4D97-AF65-F5344CB8AC3E}">
        <p14:creationId xmlns:p14="http://schemas.microsoft.com/office/powerpoint/2010/main" val="333537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146" y="0"/>
            <a:ext cx="8579296" cy="9145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s-MX" dirty="0"/>
              <a:t>3 Simplicidad o realismo de los ABM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264596"/>
            <a:ext cx="12192000" cy="5593404"/>
          </a:xfrm>
        </p:spPr>
        <p:txBody>
          <a:bodyPr>
            <a:normAutofit/>
          </a:bodyPr>
          <a:lstStyle/>
          <a:p>
            <a:r>
              <a:rPr lang="es-MX" dirty="0"/>
              <a:t>En TEA, la agencia se describe mediante el </a:t>
            </a:r>
            <a:r>
              <a:rPr lang="es-MX" i="1" dirty="0"/>
              <a:t>Homo </a:t>
            </a:r>
            <a:r>
              <a:rPr lang="es-MX" i="1" dirty="0" err="1"/>
              <a:t>Socialis</a:t>
            </a:r>
            <a:r>
              <a:rPr lang="es-MX" i="1" dirty="0"/>
              <a:t> </a:t>
            </a:r>
            <a:r>
              <a:rPr lang="es-MX" dirty="0"/>
              <a:t>con un sistema modular del comportamiento</a:t>
            </a:r>
          </a:p>
          <a:p>
            <a:r>
              <a:rPr lang="es-MX" dirty="0">
                <a:solidFill>
                  <a:schemeClr val="accent1"/>
                </a:solidFill>
              </a:rPr>
              <a:t>Su implementación en agentes-objeto requiere simplificar realidad pero sin distorsionarla</a:t>
            </a:r>
          </a:p>
          <a:p>
            <a:r>
              <a:rPr lang="es-MX" dirty="0"/>
              <a:t>Objetivo de sociedades virtuales identificar procesos sociales relevantes, balance entre lo sencillo y lo realista</a:t>
            </a:r>
          </a:p>
          <a:p>
            <a:r>
              <a:rPr lang="es-MX" dirty="0">
                <a:solidFill>
                  <a:schemeClr val="accent1"/>
                </a:solidFill>
              </a:rPr>
              <a:t>Pros de la sencillez: pocos errores de programación, consistencia, comprensión y comunicación</a:t>
            </a:r>
          </a:p>
          <a:p>
            <a:r>
              <a:rPr lang="es-MX" dirty="0"/>
              <a:t>Pros del realismo: más detalle gracias a capacidad de cómputo y mejores datos (TI, experimentales)</a:t>
            </a:r>
          </a:p>
          <a:p>
            <a:r>
              <a:rPr lang="es-MX" dirty="0">
                <a:solidFill>
                  <a:schemeClr val="accent1"/>
                </a:solidFill>
              </a:rPr>
              <a:t>Sencillez no siempre es mejor a capacidad descriptiva</a:t>
            </a:r>
          </a:p>
        </p:txBody>
      </p:sp>
    </p:spTree>
    <p:extLst>
      <p:ext uri="{BB962C8B-B14F-4D97-AF65-F5344CB8AC3E}">
        <p14:creationId xmlns:p14="http://schemas.microsoft.com/office/powerpoint/2010/main" val="165691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544" y="44624"/>
            <a:ext cx="8229600" cy="79208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4. KISS, KIDS y modelación pluralista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052736"/>
            <a:ext cx="12192000" cy="580526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KISS (</a:t>
            </a:r>
            <a:r>
              <a:rPr lang="es-MX" dirty="0" err="1">
                <a:solidFill>
                  <a:schemeClr val="accent1"/>
                </a:solidFill>
              </a:rPr>
              <a:t>Axelrod</a:t>
            </a:r>
            <a:r>
              <a:rPr lang="es-MX" dirty="0">
                <a:solidFill>
                  <a:schemeClr val="accent1"/>
                </a:solidFill>
              </a:rPr>
              <a:t>): modelos sencillos que replican propiedades emergentes (conceptuales), sin calibrar, regla fija y una dinámica de interacción</a:t>
            </a:r>
          </a:p>
          <a:p>
            <a:r>
              <a:rPr lang="es-MX" dirty="0"/>
              <a:t>Ventaja: (i) entender mecanismos sociales, (ii) generalizables. Segregación y Diseminación cultural</a:t>
            </a:r>
          </a:p>
          <a:p>
            <a:r>
              <a:rPr lang="es-MX" dirty="0">
                <a:solidFill>
                  <a:schemeClr val="accent1"/>
                </a:solidFill>
              </a:rPr>
              <a:t>KIDS (</a:t>
            </a:r>
            <a:r>
              <a:rPr lang="es-MX" dirty="0" err="1">
                <a:solidFill>
                  <a:schemeClr val="accent1"/>
                </a:solidFill>
              </a:rPr>
              <a:t>Edmonds</a:t>
            </a:r>
            <a:r>
              <a:rPr lang="es-MX" dirty="0">
                <a:solidFill>
                  <a:schemeClr val="accent1"/>
                </a:solidFill>
              </a:rPr>
              <a:t> y </a:t>
            </a:r>
            <a:r>
              <a:rPr lang="es-MX" dirty="0" err="1">
                <a:solidFill>
                  <a:schemeClr val="accent1"/>
                </a:solidFill>
              </a:rPr>
              <a:t>Moss</a:t>
            </a:r>
            <a:r>
              <a:rPr lang="es-MX" dirty="0">
                <a:solidFill>
                  <a:schemeClr val="accent1"/>
                </a:solidFill>
              </a:rPr>
              <a:t>): premia validez descriptiva, difícil saber que mecanismos explican realidad</a:t>
            </a:r>
          </a:p>
          <a:p>
            <a:r>
              <a:rPr lang="es-MX" dirty="0"/>
              <a:t>Validación externa: calibración y regularidades; imputar influencia de mecanismos sociales</a:t>
            </a:r>
          </a:p>
          <a:p>
            <a:r>
              <a:rPr lang="es-MX" dirty="0">
                <a:solidFill>
                  <a:schemeClr val="accent1"/>
                </a:solidFill>
              </a:rPr>
              <a:t>Modelación pluralista o de amplio espectro</a:t>
            </a:r>
          </a:p>
          <a:p>
            <a:r>
              <a:rPr lang="es-MX" dirty="0"/>
              <a:t>Se exploran varios mecanismos y luego se integran</a:t>
            </a:r>
          </a:p>
          <a:p>
            <a:r>
              <a:rPr lang="es-MX" dirty="0">
                <a:solidFill>
                  <a:schemeClr val="accent1"/>
                </a:solidFill>
              </a:rPr>
              <a:t>“Juicio de las masas”: tomar elementos comunes a modelos que reproducen comportamientos macroscópicos (menos modelos de juguete)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283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63552" y="0"/>
            <a:ext cx="8229600" cy="80739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MX" dirty="0"/>
              <a:t>5. Mecanismos sociales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61156"/>
            <a:ext cx="12192000" cy="6237312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Explicaciones causales: impacto de perturbaciones en t sobre variables endógenas en t + n</a:t>
            </a:r>
          </a:p>
          <a:p>
            <a:r>
              <a:rPr lang="es-MX" dirty="0" err="1"/>
              <a:t>Explanans</a:t>
            </a:r>
            <a:r>
              <a:rPr lang="es-MX" dirty="0"/>
              <a:t> →  </a:t>
            </a:r>
            <a:r>
              <a:rPr lang="es-MX" dirty="0" err="1"/>
              <a:t>Explanandum</a:t>
            </a:r>
            <a:r>
              <a:rPr lang="es-MX" dirty="0"/>
              <a:t> mediante  la concatenación de procesos (intangible): incidencia de norma, influencia de presión social, efecto de retroalimentación en precios </a:t>
            </a:r>
          </a:p>
          <a:p>
            <a:r>
              <a:rPr lang="es-MX" dirty="0"/>
              <a:t>Mecanismos existen al nivel del individuo, pero también a nivel meso o macro </a:t>
            </a:r>
          </a:p>
          <a:p>
            <a:r>
              <a:rPr lang="es-MX" dirty="0">
                <a:solidFill>
                  <a:schemeClr val="accent1"/>
                </a:solidFill>
              </a:rPr>
              <a:t>Si bien acciones vienen de los individuos, propiedades emergentes son constructos sociales: (i) condicionamiento, (ii) autonomía explicativa </a:t>
            </a:r>
          </a:p>
          <a:p>
            <a:r>
              <a:rPr lang="es-MX" dirty="0"/>
              <a:t>Mecanismos sociales abstractos son portables: ‘umbral’, ‘derrame’, ‘contagio’; ‘mejores prácticas’</a:t>
            </a:r>
          </a:p>
          <a:p>
            <a:r>
              <a:rPr lang="es-MX" dirty="0">
                <a:solidFill>
                  <a:schemeClr val="accent1"/>
                </a:solidFill>
              </a:rPr>
              <a:t>Orígenes: </a:t>
            </a:r>
            <a:r>
              <a:rPr lang="es-MX" dirty="0" err="1">
                <a:solidFill>
                  <a:schemeClr val="accent1"/>
                </a:solidFill>
              </a:rPr>
              <a:t>Merton</a:t>
            </a:r>
            <a:r>
              <a:rPr lang="es-MX" dirty="0">
                <a:solidFill>
                  <a:schemeClr val="accent1"/>
                </a:solidFill>
              </a:rPr>
              <a:t> y Sociología analítica: </a:t>
            </a:r>
            <a:r>
              <a:rPr lang="es-MX" dirty="0" err="1">
                <a:solidFill>
                  <a:schemeClr val="accent1"/>
                </a:solidFill>
              </a:rPr>
              <a:t>Elster</a:t>
            </a:r>
            <a:r>
              <a:rPr lang="es-MX" dirty="0">
                <a:solidFill>
                  <a:schemeClr val="accent1"/>
                </a:solidFill>
              </a:rPr>
              <a:t>, Coleman, </a:t>
            </a:r>
            <a:r>
              <a:rPr lang="es-MX" dirty="0" err="1">
                <a:solidFill>
                  <a:schemeClr val="accent1"/>
                </a:solidFill>
              </a:rPr>
              <a:t>Hedström</a:t>
            </a:r>
            <a:endParaRPr lang="es-MX" dirty="0">
              <a:solidFill>
                <a:schemeClr val="accent1"/>
              </a:solidFill>
            </a:endParaRPr>
          </a:p>
          <a:p>
            <a:r>
              <a:rPr lang="es-MX" dirty="0"/>
              <a:t>Atomismo versus </a:t>
            </a:r>
            <a:r>
              <a:rPr lang="es-MX" dirty="0" err="1"/>
              <a:t>sistemismo</a:t>
            </a:r>
            <a:r>
              <a:rPr lang="es-MX" dirty="0"/>
              <a:t> (Bunge)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58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544" y="44624"/>
            <a:ext cx="8229600" cy="100811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6. Asentamientos informales en una ciudad fronteriza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1" y="1052736"/>
            <a:ext cx="12305489" cy="2880320"/>
          </a:xfrm>
        </p:spPr>
        <p:txBody>
          <a:bodyPr>
            <a:normAutofit/>
          </a:bodyPr>
          <a:lstStyle/>
          <a:p>
            <a:r>
              <a:rPr lang="es-MX" dirty="0"/>
              <a:t>Tijuana con población flotante que busca emigrar</a:t>
            </a:r>
          </a:p>
          <a:p>
            <a:r>
              <a:rPr lang="es-MX" dirty="0"/>
              <a:t>Costos de alimentación y servicios según ubicación</a:t>
            </a:r>
          </a:p>
          <a:p>
            <a:r>
              <a:rPr lang="es-MX" dirty="0">
                <a:solidFill>
                  <a:schemeClr val="accent1"/>
                </a:solidFill>
              </a:rPr>
              <a:t>Cada x periodos oleadas migratoria, cada n periodos cruzan, con suficiente ahorro se pueden mover a una mejor zona; asentamientos más grandes tienen mayor peso político → se urbanizan</a:t>
            </a:r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429000"/>
            <a:ext cx="5328592" cy="3384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05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24000" y="0"/>
            <a:ext cx="9108504" cy="64807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s-MX" dirty="0"/>
              <a:t>7.  La simulación como una vía científica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836712"/>
            <a:ext cx="12192000" cy="6021288"/>
          </a:xfrm>
        </p:spPr>
        <p:txBody>
          <a:bodyPr>
            <a:normAutofit/>
          </a:bodyPr>
          <a:lstStyle/>
          <a:p>
            <a:r>
              <a:rPr lang="es-MX" sz="3200" dirty="0"/>
              <a:t>Análisis deductivo = hipótesis se formulan a partir de consecuencias lógicas de axiomas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Análisis inductivo = hipótesis se formulan al detectar patrones y analogías en los datos</a:t>
            </a:r>
          </a:p>
          <a:p>
            <a:r>
              <a:rPr lang="es-MX" sz="3200" dirty="0"/>
              <a:t>Ventajas: resultados generales (deducción); formulación de hipótesis sin teoría precisa (inducción)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Modelos neoclásicos usan teoremas para construir su teoría y econometría para probar hipótesis</a:t>
            </a:r>
          </a:p>
          <a:p>
            <a:r>
              <a:rPr lang="es-MX" sz="3200" dirty="0"/>
              <a:t>En TEA no se pueden construir modelos con puras ecuaciones debido a la características de los CAS</a:t>
            </a:r>
          </a:p>
          <a:p>
            <a:r>
              <a:rPr lang="es-MX" sz="3200" dirty="0">
                <a:solidFill>
                  <a:schemeClr val="accent1"/>
                </a:solidFill>
              </a:rPr>
              <a:t>Simulación es una tercera vía que en determinadas circunstancias resulta la más apropiada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486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1047</Words>
  <Application>Microsoft Office PowerPoint</Application>
  <PresentationFormat>Panorámica</PresentationFormat>
  <Paragraphs>82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de Office</vt:lpstr>
      <vt:lpstr>Introducción a la Ciencia de los Datos  Lección T.4: Modelos computacionales y datos</vt:lpstr>
      <vt:lpstr>Presentación de PowerPoint</vt:lpstr>
      <vt:lpstr>1 Versatilidad de las herramientas algorítmicas</vt:lpstr>
      <vt:lpstr> 2. Variantes de ABM</vt:lpstr>
      <vt:lpstr>3 Simplicidad o realismo de los ABM</vt:lpstr>
      <vt:lpstr>4. KISS, KIDS y modelación pluralista</vt:lpstr>
      <vt:lpstr>5. Mecanismos sociales</vt:lpstr>
      <vt:lpstr>6. Asentamientos informales en una ciudad fronteriza</vt:lpstr>
      <vt:lpstr>7.  La simulación como una vía científica </vt:lpstr>
      <vt:lpstr>Presentación de PowerPoint</vt:lpstr>
      <vt:lpstr>8. La simulación de los ABM como una ciencia generativa</vt:lpstr>
      <vt:lpstr>9. Ventajas de los modelos computacionales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Ciencia de los Datos  Lección T.4: Modelos computacionales y datos</dc:title>
  <dc:creator>Gonzalo castaneda</dc:creator>
  <cp:lastModifiedBy>Gonzalo castaneda</cp:lastModifiedBy>
  <cp:revision>8</cp:revision>
  <dcterms:created xsi:type="dcterms:W3CDTF">2022-02-28T22:46:36Z</dcterms:created>
  <dcterms:modified xsi:type="dcterms:W3CDTF">2022-03-01T21:21:40Z</dcterms:modified>
</cp:coreProperties>
</file>