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2563-A1D8-4C04-8EE4-D607519B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FE397-0954-41A4-A584-FE9809CE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D92D9-6795-424A-B806-E5A1FB27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34C3A6-7D20-4595-864E-F24FF66C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C7067-F581-4D89-88B6-C5DCF1A1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6BC39-C545-414B-A7CC-060DCE8D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5CBD83-83FD-4366-873D-C0A64762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1EBA7E-B5A5-4C82-B4AF-3E3D50D0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27A72-2E18-4FEB-BF0F-54B69A59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92CA1-04CB-4849-B2F5-C726BC00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1AC846-526D-470C-99AF-A089BC809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348391-8B2A-479B-9BBD-155A6159C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41F76-1632-4450-90B9-7F4DDA42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4C343-08A9-4241-9748-AC943E5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1BFD1A-E208-44C7-AE24-14C59560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C46AF-3998-42B7-A2D1-6A2019E2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262AF-6C30-4DA7-AF23-853090EC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FEF4B-FC02-4120-A6B7-C0C94B1A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FE042-54FB-4144-A513-F8D59D4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FC545E-E336-457F-8FFC-7661402A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66F33-CDD0-4FC1-BBB4-7294BD4F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F53743-5623-41CC-B3F8-AFF4F270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9823D-08B1-4F19-9A5D-EC9D0557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392AA-1D7F-4E0E-86F3-ED8DC3BC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A664C-2474-41E1-B600-CD46D3CB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D7C89-9274-4FA5-B1E1-E2C19A16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1425C-BC80-4A55-B9AA-7F476DA07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1F6E17-0CFC-4D36-A6EB-3B05B1928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BE4E56-634F-4B20-B298-10726055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62B43-3963-420D-9843-EC7B22C3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411516-6AE8-45BD-A310-A567D24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9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8841E-15D7-4B42-94F9-BF98656A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E0EDE2-2D8F-46EA-B1A9-42E730EF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BADCBF-EEB9-47C6-8B12-79821B5A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B79725-BA02-482E-A397-19C6DC195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204BED-6AC2-4FE4-AAE6-A79B13EC2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37F0A2-1107-4804-9DB7-85141354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35C9D4-4C0B-4C09-8E27-1F8491BA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DA127E-7DED-4918-92BB-A83CF921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BFC3-554E-405A-9EEE-7F54F08A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94B604-392F-41B0-941C-3D62EDC5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14DF42-4F43-4657-8099-BAB4D713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7A3149-0389-4BC7-845E-6CBAAA65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D02034-72CE-4F29-B010-B6CC5283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45A6EE-0177-4377-960D-46EBCC5F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F2B8F6-CD6D-4C8C-9AA7-E15356BA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2BC9-05D5-4310-8AD5-8D33A5DD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C2B73-25FD-4630-A683-9A6866C2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986AE9-8794-4AEF-B2BA-46858DD61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54FDE0-8BC8-4192-A353-FC5BF646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61E178-4BFF-480A-9DF9-CF7EFFCB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D8C8FB-E17F-4A03-88EB-210307B2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39F1A-9FF7-4DAB-9A4B-19A9D16C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3DFCB1-FF10-439C-96ED-B5DF78CA0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0BCE6-E0BB-4044-B042-E13AF1996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CF54A9-42C7-4615-BB48-493BA49B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A868B6-EB8D-44BB-950F-00BC0178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9E93C-E12C-4A5C-821E-42E27015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994C51-5BE0-4635-98D7-334C411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0B766-695F-48E4-A0EA-EC970BB55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2850E-96D5-464E-B02F-C846068C2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894E6-CDA4-48F8-9A15-545B4BDB05F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3452F-0ED4-4074-B082-8F015DDE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BC5ED-8E96-4285-870E-A76A78EDF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F238-7B56-4938-AD03-C7EFD2D292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5A62-80DA-41B9-A4D4-7F20E520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519" y="321013"/>
            <a:ext cx="10466962" cy="268030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Introducción a la Ciencia de los Datos</a:t>
            </a:r>
            <a:br>
              <a:rPr lang="es-MX" dirty="0">
                <a:highlight>
                  <a:srgbClr val="FFFF00"/>
                </a:highlight>
              </a:rPr>
            </a:br>
            <a:br>
              <a:rPr lang="es-MX" dirty="0"/>
            </a:br>
            <a:r>
              <a:rPr lang="es-MX" sz="4400" dirty="0"/>
              <a:t>Lección T.5: Datos sociales masivos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0ADC75-D1D1-4000-90B1-C0732936D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268" y="3560323"/>
            <a:ext cx="9144000" cy="2378414"/>
          </a:xfrm>
          <a:ln w="28575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por </a:t>
            </a:r>
          </a:p>
          <a:p>
            <a:r>
              <a:rPr lang="en-US" sz="3200" b="1" dirty="0"/>
              <a:t>Gonzalo Castañeda, CIDE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Basado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: </a:t>
            </a:r>
            <a:r>
              <a:rPr lang="en-US" sz="2000" dirty="0" err="1"/>
              <a:t>Gualda</a:t>
            </a:r>
            <a:r>
              <a:rPr lang="en-US" sz="2000" dirty="0"/>
              <a:t>, Estrella. 2021. </a:t>
            </a:r>
            <a:r>
              <a:rPr lang="es-ES" sz="2000" dirty="0"/>
              <a:t>EMPIRIA. “Social </a:t>
            </a:r>
            <a:r>
              <a:rPr lang="es-ES" sz="2000" dirty="0" err="1"/>
              <a:t>big</a:t>
            </a:r>
            <a:r>
              <a:rPr lang="es-ES" sz="2000" dirty="0"/>
              <a:t> data y sociología y ciencias sociales</a:t>
            </a:r>
          </a:p>
          <a:p>
            <a:pPr algn="l"/>
            <a:r>
              <a:rPr lang="es-ES" sz="2000" dirty="0"/>
              <a:t>Computacionales”, Revista de Metodología de Ciencias Sociales. No. 53 enero-abril, pp. 147-177.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83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DBAC-1542-4019-8AAE-7B361A08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6" y="-77820"/>
            <a:ext cx="10515600" cy="72957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4.2 </a:t>
            </a:r>
            <a:r>
              <a:rPr lang="es-MX" dirty="0"/>
              <a:t>Red de </a:t>
            </a:r>
            <a:r>
              <a:rPr lang="es-MX" dirty="0" err="1"/>
              <a:t>co-hashtags</a:t>
            </a:r>
            <a:r>
              <a:rPr lang="es-MX" dirty="0"/>
              <a:t>, </a:t>
            </a:r>
            <a:r>
              <a:rPr lang="es-MX" dirty="0" err="1"/>
              <a:t>cluster</a:t>
            </a:r>
            <a:r>
              <a:rPr lang="es-MX" dirty="0"/>
              <a:t> @boseofficial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2AA50-8AF7-4D19-AF10-E7A5311A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4" y="797979"/>
            <a:ext cx="12123906" cy="4629955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latin typeface="TimesLTStd-Roman"/>
              </a:rPr>
              <a:t>S</a:t>
            </a:r>
            <a:r>
              <a:rPr lang="es-MX" b="0" i="0" u="none" strike="noStrike" baseline="0" dirty="0">
                <a:latin typeface="TimesLTStd-Roman"/>
              </a:rPr>
              <a:t>ubmuestra de tuits publicados por los actores que integraban el </a:t>
            </a:r>
            <a:r>
              <a:rPr lang="es-MX" b="0" i="0" u="none" strike="noStrike" baseline="0" dirty="0" err="1">
                <a:latin typeface="TimesLTStd-Roman"/>
              </a:rPr>
              <a:t>cluster</a:t>
            </a:r>
            <a:r>
              <a:rPr lang="es-MX" dirty="0">
                <a:latin typeface="TimesLTStd-Roman"/>
              </a:rPr>
              <a:t> </a:t>
            </a:r>
            <a:r>
              <a:rPr lang="es-MX" b="0" i="0" u="none" strike="noStrike" baseline="0" dirty="0">
                <a:latin typeface="TimesLTStd-Roman"/>
              </a:rPr>
              <a:t>negacionista para estudiar su comportamiento a partir de los mensajes publicados</a:t>
            </a:r>
          </a:p>
          <a:p>
            <a:pPr algn="l"/>
            <a:r>
              <a:rPr lang="es-ES" dirty="0"/>
              <a:t>Relaciones entre hashtags que comparten el mismo espacio de un tuit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FFDA86-918C-4602-8A09-BA99733C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7" y="2086787"/>
            <a:ext cx="5743977" cy="46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C4B76-A1FE-4877-B39E-69E88288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7" y="18256"/>
            <a:ext cx="12094723" cy="103233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5. </a:t>
            </a:r>
            <a:r>
              <a:rPr lang="es-ES" dirty="0"/>
              <a:t>Análisis de sentimientos, discursos de odio y polarización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D7B60-1D93-41D6-A9BC-D7BDB2DA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0588"/>
            <a:ext cx="12192000" cy="5126375"/>
          </a:xfrm>
        </p:spPr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La polarización, los discursos de odio o las noticias falsas pueden ahora estudiarse a pesar de dificultades técnicas</a:t>
            </a:r>
          </a:p>
          <a:p>
            <a:r>
              <a:rPr lang="es-ES" dirty="0"/>
              <a:t>Los tuits se evalúan de acuerdo con los sentimientos que expresa su vocabulario en positivos o negativos. También con respecto a las emociones: Ira, expectación, disgusto, miedo, alegría, tristeza, sorpresa, confianza.</a:t>
            </a:r>
          </a:p>
          <a:p>
            <a:r>
              <a:rPr lang="es-ES" dirty="0">
                <a:solidFill>
                  <a:schemeClr val="accent1"/>
                </a:solidFill>
              </a:rPr>
              <a:t>En el caso de los tuits asociados </a:t>
            </a:r>
            <a:r>
              <a:rPr lang="es-ES">
                <a:solidFill>
                  <a:schemeClr val="accent1"/>
                </a:solidFill>
              </a:rPr>
              <a:t>al clúster </a:t>
            </a:r>
            <a:r>
              <a:rPr lang="es-ES" dirty="0">
                <a:solidFill>
                  <a:schemeClr val="accent1"/>
                </a:solidFill>
              </a:rPr>
              <a:t>negacionista, hemos encontrado mayor carga de sentimientos negativos o de emociones negativas como Ira, </a:t>
            </a:r>
            <a:r>
              <a:rPr lang="es-ES" dirty="0" err="1">
                <a:solidFill>
                  <a:schemeClr val="accent1"/>
                </a:solidFill>
              </a:rPr>
              <a:t>etc</a:t>
            </a:r>
            <a:endParaRPr lang="es-ES" dirty="0">
              <a:solidFill>
                <a:schemeClr val="accent1"/>
              </a:solidFill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6EC12A-3951-489D-9434-3083F6102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0" y="4114801"/>
            <a:ext cx="4834647" cy="27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0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3D8DB-062E-42FB-B0DE-36386F11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6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71659-D128-4EDE-8541-81A913B5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940"/>
            <a:ext cx="12192000" cy="6051804"/>
          </a:xfrm>
        </p:spPr>
        <p:txBody>
          <a:bodyPr>
            <a:normAutofit fontScale="925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En la investigación social moderna se ha vuelto muy relevante la investigación a partir de datos sociales masivos (Social </a:t>
            </a:r>
            <a:r>
              <a:rPr lang="es-MX" dirty="0" err="1">
                <a:solidFill>
                  <a:schemeClr val="accent1"/>
                </a:solidFill>
              </a:rPr>
              <a:t>big</a:t>
            </a:r>
            <a:r>
              <a:rPr lang="es-MX" dirty="0">
                <a:solidFill>
                  <a:schemeClr val="accent1"/>
                </a:solidFill>
              </a:rPr>
              <a:t> data) y el uso de métodos computacionales</a:t>
            </a:r>
          </a:p>
          <a:p>
            <a:r>
              <a:rPr lang="es-MX" dirty="0"/>
              <a:t>Big data requiere manejo de algoritmos, técnicas estadísticas y de inteligencia artificial</a:t>
            </a:r>
          </a:p>
          <a:p>
            <a:r>
              <a:rPr lang="es-MX" dirty="0">
                <a:solidFill>
                  <a:schemeClr val="accent1"/>
                </a:solidFill>
              </a:rPr>
              <a:t>Tiende a enfatizar el análisis predictivo</a:t>
            </a:r>
          </a:p>
          <a:p>
            <a:r>
              <a:rPr lang="es-MX" dirty="0"/>
              <a:t>Confluencia de datos masivos, medios sociales (internet) y análisis de datos</a:t>
            </a:r>
          </a:p>
          <a:p>
            <a:r>
              <a:rPr lang="es-MX" dirty="0">
                <a:solidFill>
                  <a:schemeClr val="accent1"/>
                </a:solidFill>
              </a:rPr>
              <a:t>Los datos provenientes de medios sociales se complementan con información proveniente de sensores, GPS, registros administrativos, etc.</a:t>
            </a:r>
          </a:p>
          <a:p>
            <a:r>
              <a:rPr lang="es-MX" dirty="0"/>
              <a:t>Ejemplos de medios sociales:  redes sociales (Facebook), </a:t>
            </a:r>
            <a:r>
              <a:rPr lang="es-MX" dirty="0" err="1"/>
              <a:t>microblogs</a:t>
            </a:r>
            <a:r>
              <a:rPr lang="es-MX" dirty="0"/>
              <a:t> (Twitter), noticias sociales (Reddit), medios para intercambio de fotos, videos (Instagram, YouTube, </a:t>
            </a:r>
            <a:r>
              <a:rPr lang="es-MX" dirty="0" err="1"/>
              <a:t>TikTok</a:t>
            </a:r>
            <a:r>
              <a:rPr lang="es-MX" dirty="0"/>
              <a:t>), páginas Wiki (Wikipedia, </a:t>
            </a:r>
            <a:r>
              <a:rPr lang="es-MX" dirty="0" err="1"/>
              <a:t>Wikihow</a:t>
            </a:r>
            <a:r>
              <a:rPr lang="es-MX" dirty="0"/>
              <a:t>), sitios de preguntas y respuestas (</a:t>
            </a:r>
            <a:r>
              <a:rPr lang="es-MX" dirty="0" err="1"/>
              <a:t>Answer</a:t>
            </a:r>
            <a:r>
              <a:rPr lang="es-MX" dirty="0"/>
              <a:t>), reseñas y críticas (TripAdvisor)</a:t>
            </a:r>
          </a:p>
          <a:p>
            <a:r>
              <a:rPr lang="es-MX" dirty="0">
                <a:solidFill>
                  <a:schemeClr val="accent1"/>
                </a:solidFill>
              </a:rPr>
              <a:t>Propósito: </a:t>
            </a:r>
            <a:r>
              <a:rPr lang="es-ES" dirty="0">
                <a:solidFill>
                  <a:schemeClr val="accent1"/>
                </a:solidFill>
              </a:rPr>
              <a:t>avanzar en el manejo de amplios volúmenes de información, su procesamiento y análisis con el fin de generar conocimiento </a:t>
            </a:r>
          </a:p>
          <a:p>
            <a:r>
              <a:rPr lang="es-ES" dirty="0"/>
              <a:t>Condicionado por sus características: Volumen, Velocidad, Variedad, Validez,…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12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96D5-D8E7-47B9-B6B1-45D4328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22" y="18256"/>
            <a:ext cx="10515600" cy="85723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2.Métodos de inteligencia artificial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426E1-07B4-45EC-B9C9-17483575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0314"/>
            <a:ext cx="12192000" cy="5779429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3600" b="0" i="0" u="none" strike="noStrike" baseline="0" dirty="0">
                <a:solidFill>
                  <a:schemeClr val="accent1"/>
                </a:solidFill>
              </a:rPr>
              <a:t>Cambio de paradigma con desarrollo de: aprendizaje automático, redes neuronales artificiales y aprendizaje profundo</a:t>
            </a:r>
          </a:p>
          <a:p>
            <a:pPr algn="l"/>
            <a:r>
              <a:rPr lang="es-ES" sz="3600" dirty="0"/>
              <a:t>Inteligencia artificial: desarrollar computadoras con la capacidad para mostrar un comportamiento “inteligente” (</a:t>
            </a:r>
            <a:r>
              <a:rPr lang="es-ES" sz="3600" dirty="0" err="1"/>
              <a:t>e.g</a:t>
            </a:r>
            <a:r>
              <a:rPr lang="es-ES" sz="3600" dirty="0"/>
              <a:t>., realizar funciones cognitivas)</a:t>
            </a:r>
          </a:p>
          <a:p>
            <a:pPr algn="l"/>
            <a:r>
              <a:rPr lang="es-ES" sz="3600" b="0" i="0" u="none" strike="noStrike" baseline="0" dirty="0">
                <a:solidFill>
                  <a:schemeClr val="accent1"/>
                </a:solidFill>
              </a:rPr>
              <a:t>Capacidades para resolver problemas, reconocimiento de imágenes, comprensión del lenguaje natural, entender contextos, aprender tareas nuevas</a:t>
            </a:r>
          </a:p>
          <a:p>
            <a:pPr algn="l"/>
            <a:r>
              <a:rPr lang="es-ES" sz="3600" b="0" i="0" u="none" strike="noStrike" baseline="0" dirty="0"/>
              <a:t>Imitar inteligencia humana usando lógica, reglas si-entonces, árboles de decisión, aprendizaje de máquina </a:t>
            </a:r>
            <a:r>
              <a:rPr lang="es-ES" sz="3600" dirty="0"/>
              <a:t>(</a:t>
            </a:r>
            <a:r>
              <a:rPr lang="es-ES" sz="3600" b="0" i="0" u="none" strike="noStrike" baseline="0" dirty="0"/>
              <a:t>automatizado)</a:t>
            </a:r>
          </a:p>
          <a:p>
            <a:pPr algn="l"/>
            <a:endParaRPr lang="es-ES" b="0" i="0" u="none" strike="noStrike" baseline="0" dirty="0"/>
          </a:p>
          <a:p>
            <a:pPr algn="l"/>
            <a:endParaRPr lang="es-ES" b="0" i="0" u="none" strike="noStrike" baseline="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200F3-8C94-4B47-84E9-33521915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0159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2.1 </a:t>
            </a:r>
            <a:r>
              <a:rPr lang="es-MX" dirty="0"/>
              <a:t>Aprendizaje</a:t>
            </a:r>
            <a:r>
              <a:rPr lang="en-US" dirty="0"/>
              <a:t> </a:t>
            </a:r>
            <a:r>
              <a:rPr lang="en-US" dirty="0" err="1"/>
              <a:t>automatizado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1F896-6FA9-40ED-807D-AC9205B5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7831"/>
            <a:ext cx="12120664" cy="6119897"/>
          </a:xfrm>
        </p:spPr>
        <p:txBody>
          <a:bodyPr>
            <a:noAutofit/>
          </a:bodyPr>
          <a:lstStyle/>
          <a:p>
            <a:r>
              <a:rPr lang="es-ES" sz="3000" dirty="0">
                <a:solidFill>
                  <a:schemeClr val="accent1"/>
                </a:solidFill>
              </a:rPr>
              <a:t>Aporta a las computadoras una capacidad real de aprendizaje</a:t>
            </a:r>
          </a:p>
          <a:p>
            <a:r>
              <a:rPr lang="es-ES" sz="3000" dirty="0"/>
              <a:t>Por ejemplo en el procesamiento del lenguaje natural (PLN), permite que las máquinas entiendan el lenguaje humano: traducción, análisis de textos</a:t>
            </a:r>
          </a:p>
          <a:p>
            <a:r>
              <a:rPr lang="es-ES" sz="3000" dirty="0">
                <a:solidFill>
                  <a:schemeClr val="accent1"/>
                </a:solidFill>
              </a:rPr>
              <a:t>Algoritmos que puedan aprender por su cuenta a realizar tareas y mejorar su ejecución a través de la experiencia.</a:t>
            </a:r>
          </a:p>
          <a:p>
            <a:r>
              <a:rPr lang="es-ES" sz="3000" dirty="0"/>
              <a:t>Hace uso de técnica de entrenamiento para crear y mejorar comportamiento</a:t>
            </a:r>
          </a:p>
          <a:p>
            <a:r>
              <a:rPr lang="es-ES" sz="3000" dirty="0">
                <a:solidFill>
                  <a:schemeClr val="accent1"/>
                </a:solidFill>
              </a:rPr>
              <a:t>Datos masivos facilitan aprendizaje por la gran cantidad y diversidad de datos </a:t>
            </a:r>
          </a:p>
          <a:p>
            <a:r>
              <a:rPr lang="es-ES" sz="3000" dirty="0"/>
              <a:t>Intersección de varias disciplinas (estadística, matemáticas, informática, neurociencia) y uso de algoritmos para extraer información y conocimiento de los datos masivos y heterogéneos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222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BEC6E-DA0F-472E-B04E-5876AB11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1"/>
            <a:ext cx="10515600" cy="79766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2.2 Redes neuronales artificiales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813A1-11B2-47B5-9F1C-82796F7E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3038"/>
            <a:ext cx="12192000" cy="5894961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accent1"/>
                </a:solidFill>
              </a:rPr>
              <a:t>Imitan a las redes neuronales biológicas: se inspiran en operación del cerebro humano (las neuronas, sus conexiones y la transmisión de información).</a:t>
            </a:r>
          </a:p>
          <a:p>
            <a:r>
              <a:rPr lang="es-ES" sz="3000" dirty="0"/>
              <a:t>Capaces de extraer patrones y detectar aspectos que el ser humano o el empleo de otras técnicas computacionales no lo puede hacer</a:t>
            </a:r>
          </a:p>
          <a:p>
            <a:r>
              <a:rPr lang="es-ES" sz="3000" dirty="0">
                <a:solidFill>
                  <a:schemeClr val="accent1"/>
                </a:solidFill>
              </a:rPr>
              <a:t>El entrenamiento de la red es clave para encontrar la combinación de conexiones más adecuadas</a:t>
            </a:r>
          </a:p>
          <a:p>
            <a:r>
              <a:rPr lang="es-ES" sz="3000" dirty="0"/>
              <a:t>Una red entrenada puede usarse para distintas aplicaciones: predicciones o clasificaciones. </a:t>
            </a:r>
          </a:p>
          <a:p>
            <a:r>
              <a:rPr lang="es-ES" sz="3000" dirty="0">
                <a:solidFill>
                  <a:schemeClr val="accent1"/>
                </a:solidFill>
              </a:rPr>
              <a:t>Diseñadas para analizar grandes volúmenes de datos</a:t>
            </a:r>
          </a:p>
          <a:p>
            <a:r>
              <a:rPr lang="es-ES" sz="3000" dirty="0"/>
              <a:t>Investigadores no pueden saber con certeza qué factores  son los que aportan más capacidad de aprendizaje</a:t>
            </a:r>
          </a:p>
        </p:txBody>
      </p:sp>
    </p:spTree>
    <p:extLst>
      <p:ext uri="{BB962C8B-B14F-4D97-AF65-F5344CB8AC3E}">
        <p14:creationId xmlns:p14="http://schemas.microsoft.com/office/powerpoint/2010/main" val="107323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5378-14AA-4A13-BAB3-277EA191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9614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2.3  </a:t>
            </a:r>
            <a:r>
              <a:rPr lang="es-MX" dirty="0"/>
              <a:t>Aprendizaje</a:t>
            </a:r>
            <a:r>
              <a:rPr lang="en-US" dirty="0"/>
              <a:t> profundo (deep learning)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514CA-580C-4177-B0E4-08AA8415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502"/>
            <a:ext cx="12192000" cy="5643243"/>
          </a:xfrm>
        </p:spPr>
        <p:txBody>
          <a:bodyPr>
            <a:normAutofit/>
          </a:bodyPr>
          <a:lstStyle/>
          <a:p>
            <a:pPr algn="l"/>
            <a:r>
              <a:rPr lang="es-MX" sz="3200" b="0" i="0" u="none" strike="noStrike" baseline="0" dirty="0">
                <a:solidFill>
                  <a:schemeClr val="accent1"/>
                </a:solidFill>
              </a:rPr>
              <a:t>Las redes neuronales artificiales trabajan con capas de neuronas. Conforme</a:t>
            </a:r>
            <a:r>
              <a:rPr lang="es-MX" sz="3200" dirty="0">
                <a:solidFill>
                  <a:schemeClr val="accent1"/>
                </a:solidFill>
              </a:rPr>
              <a:t> </a:t>
            </a:r>
            <a:r>
              <a:rPr lang="es-MX" sz="3200" b="0" i="0" u="none" strike="noStrike" baseline="0" dirty="0">
                <a:solidFill>
                  <a:schemeClr val="accent1"/>
                </a:solidFill>
              </a:rPr>
              <a:t>hay más capas, más profunda es la red.</a:t>
            </a:r>
          </a:p>
          <a:p>
            <a:pPr algn="l"/>
            <a:r>
              <a:rPr lang="es-ES" sz="3200" dirty="0"/>
              <a:t>Cuando la red neuronal artificial alcanza niveles muy profundos, se crea lo que se conoce como aprendizaje profundo o </a:t>
            </a:r>
            <a:r>
              <a:rPr lang="es-ES" sz="3200" dirty="0" err="1"/>
              <a:t>deep</a:t>
            </a:r>
            <a:r>
              <a:rPr lang="es-ES" sz="3200" dirty="0"/>
              <a:t> </a:t>
            </a:r>
            <a:r>
              <a:rPr lang="es-ES" sz="3200" dirty="0" err="1"/>
              <a:t>learning</a:t>
            </a:r>
            <a:endParaRPr lang="es-ES" sz="3200" dirty="0"/>
          </a:p>
          <a:p>
            <a:pPr algn="l"/>
            <a:r>
              <a:rPr lang="es-ES" sz="3200" dirty="0">
                <a:solidFill>
                  <a:schemeClr val="accent1"/>
                </a:solidFill>
              </a:rPr>
              <a:t>No solo aprenden conceptos, sino también pueden comprender contextos complejos</a:t>
            </a:r>
          </a:p>
          <a:p>
            <a:pPr algn="l"/>
            <a:r>
              <a:rPr lang="es-ES" sz="3200" dirty="0"/>
              <a:t>Adquieren la capacidad de </a:t>
            </a:r>
            <a:r>
              <a:rPr lang="es-ES" sz="3200" dirty="0" err="1"/>
              <a:t>auto-aprender</a:t>
            </a:r>
            <a:r>
              <a:rPr lang="es-ES" sz="3200" dirty="0"/>
              <a:t> y corregir errores basados en sus acciones previas (</a:t>
            </a:r>
            <a:r>
              <a:rPr lang="es-ES" sz="3200" dirty="0" err="1"/>
              <a:t>e.g</a:t>
            </a:r>
            <a:r>
              <a:rPr lang="es-ES" sz="3200" dirty="0"/>
              <a:t>., vehículos </a:t>
            </a:r>
            <a:r>
              <a:rPr lang="es-ES" sz="3200" dirty="0" err="1"/>
              <a:t>auto-conducidos</a:t>
            </a:r>
            <a:r>
              <a:rPr lang="es-ES" sz="3200" dirty="0"/>
              <a:t>)</a:t>
            </a:r>
          </a:p>
          <a:p>
            <a:pPr algn="l"/>
            <a:r>
              <a:rPr lang="es-ES" sz="3200" dirty="0">
                <a:solidFill>
                  <a:schemeClr val="accent1"/>
                </a:solidFill>
              </a:rPr>
              <a:t>Facilitan el reconocimiento de voz e imágenes al exponer las redes neuronales de múltiples capas a grandes cantidades de datos</a:t>
            </a:r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14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01E95-8E38-47A3-9094-6ED35537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583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</a:t>
            </a:r>
            <a:r>
              <a:rPr lang="es-MX" dirty="0"/>
              <a:t>. Internet como fuente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F9EE5-D0D8-4D7D-A43E-47254ABD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6655"/>
            <a:ext cx="12192000" cy="6381345"/>
          </a:xfrm>
        </p:spPr>
        <p:txBody>
          <a:bodyPr>
            <a:normAutofit fontScale="925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El estudio del contenido de los medios sociales de internet es una tarea muy socorrida</a:t>
            </a:r>
          </a:p>
          <a:p>
            <a:r>
              <a:rPr lang="es-MX" dirty="0"/>
              <a:t>Big Data ha llevado a producir cambios sustanciales en la captura, procesamiento y análisis de datos</a:t>
            </a:r>
          </a:p>
          <a:p>
            <a:r>
              <a:rPr lang="es-MX" dirty="0">
                <a:solidFill>
                  <a:schemeClr val="accent1"/>
                </a:solidFill>
              </a:rPr>
              <a:t>Se hace uso de documentos muy variados: textuales, visuales, sonoros y audiovisuales</a:t>
            </a:r>
          </a:p>
          <a:p>
            <a:r>
              <a:rPr lang="es-MX" dirty="0"/>
              <a:t>La recolección de la información y la producción de datos es una de las tareas claves</a:t>
            </a:r>
          </a:p>
          <a:p>
            <a:r>
              <a:rPr lang="es-MX" dirty="0">
                <a:solidFill>
                  <a:schemeClr val="accent1"/>
                </a:solidFill>
              </a:rPr>
              <a:t>Dificultad para establecer la representatividad de la muestra. Por estar controlados por empresas se desconoce tamaño y características del universo</a:t>
            </a:r>
          </a:p>
          <a:p>
            <a:r>
              <a:rPr lang="es-MX" dirty="0"/>
              <a:t>El que los datos sean perecederos hace más difícil (o imposible) la posibilidad de investigaciones de carácter retrospectivo</a:t>
            </a:r>
          </a:p>
          <a:p>
            <a:r>
              <a:rPr lang="es-MX" dirty="0">
                <a:solidFill>
                  <a:schemeClr val="accent1"/>
                </a:solidFill>
              </a:rPr>
              <a:t>Lenguajes como Python o R permiten llevar a cabo operaciones relativas a la lectura, procesamiento y limpieza de datos.</a:t>
            </a:r>
          </a:p>
          <a:p>
            <a:r>
              <a:rPr lang="es-MX" dirty="0"/>
              <a:t>Procesamiento de textos: conversión de textos en tokens (unidades significativas: palabras), homogenización (minúsculas, eliminar tildes), eliminar palabras vacías de contenido informativo (</a:t>
            </a:r>
            <a:r>
              <a:rPr lang="es-MX" dirty="0" err="1"/>
              <a:t>stopwords</a:t>
            </a:r>
            <a:r>
              <a:rPr lang="es-MX" dirty="0"/>
              <a:t>: la, lo les,…, signos de puntuación, </a:t>
            </a:r>
            <a:r>
              <a:rPr lang="es-MX" dirty="0" err="1"/>
              <a:t>etc</a:t>
            </a:r>
            <a:r>
              <a:rPr lang="es-MX" dirty="0"/>
              <a:t>), radicación (</a:t>
            </a:r>
            <a:r>
              <a:rPr lang="es-MX" dirty="0" err="1"/>
              <a:t>stemming</a:t>
            </a:r>
            <a:r>
              <a:rPr lang="es-MX" dirty="0"/>
              <a:t>): considerar solo las raíces de las palabras</a:t>
            </a:r>
            <a:r>
              <a:rPr lang="es-E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5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DE8A-B06A-4134-94E7-77775222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21" y="18256"/>
            <a:ext cx="10515600" cy="75995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/>
              <a:t>4. Análisis de redes sociales y micro discursos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43864-0F67-4F00-83EC-048C66F87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94" y="924128"/>
            <a:ext cx="12260094" cy="5915616"/>
          </a:xfrm>
        </p:spPr>
        <p:txBody>
          <a:bodyPr>
            <a:normAutofit fontScale="70000" lnSpcReduction="20000"/>
          </a:bodyPr>
          <a:lstStyle/>
          <a:p>
            <a:r>
              <a:rPr lang="es-ES" sz="3600" dirty="0">
                <a:solidFill>
                  <a:schemeClr val="accent1"/>
                </a:solidFill>
              </a:rPr>
              <a:t>En un tuit se pueden encontrar varias etiquetas [#hashtags] que, consideradas conjuntamente, muestran un micro discurso</a:t>
            </a:r>
          </a:p>
          <a:p>
            <a:r>
              <a:rPr lang="es-ES" sz="3600" dirty="0"/>
              <a:t>Pueden elaborarse análisis cualitativos destinados a interpretar el uso de las</a:t>
            </a:r>
          </a:p>
          <a:p>
            <a:pPr marL="0" indent="0">
              <a:buNone/>
            </a:pPr>
            <a:r>
              <a:rPr lang="es-ES" sz="3600" dirty="0"/>
              <a:t>etiquetas (movilizaciones, crítica social, solidaridad, identidad, </a:t>
            </a:r>
            <a:r>
              <a:rPr lang="es-ES" sz="3600" dirty="0" err="1"/>
              <a:t>etc</a:t>
            </a:r>
            <a:r>
              <a:rPr lang="es-ES" sz="3600" dirty="0"/>
              <a:t>)</a:t>
            </a:r>
          </a:p>
          <a:p>
            <a:r>
              <a:rPr lang="es-ES" sz="3600" dirty="0">
                <a:solidFill>
                  <a:schemeClr val="accent1"/>
                </a:solidFill>
              </a:rPr>
              <a:t>Analiza relaciones entre </a:t>
            </a:r>
            <a:r>
              <a:rPr lang="es-ES" sz="3600" dirty="0" err="1">
                <a:solidFill>
                  <a:schemeClr val="accent1"/>
                </a:solidFill>
              </a:rPr>
              <a:t>co-hashtags</a:t>
            </a:r>
            <a:r>
              <a:rPr lang="es-ES" sz="3600" dirty="0">
                <a:solidFill>
                  <a:schemeClr val="accent1"/>
                </a:solidFill>
              </a:rPr>
              <a:t>, o coocurrencias de etiquetas en el mismo espacio de un tuit.</a:t>
            </a:r>
          </a:p>
          <a:p>
            <a:r>
              <a:rPr lang="es-ES" sz="3600" dirty="0"/>
              <a:t>Ejemplo: entramado de actores y mensajes que se difundieron en Twitter con motivo de la manifestación de Madrid del movimiento negacionista (agosto 2020)</a:t>
            </a:r>
          </a:p>
          <a:p>
            <a:r>
              <a:rPr lang="es-ES" sz="3600" dirty="0">
                <a:solidFill>
                  <a:schemeClr val="accent1"/>
                </a:solidFill>
              </a:rPr>
              <a:t>Como criterio de búsqueda para la descarga de datos de Twitter se empleó la cadena: #madrid16a.</a:t>
            </a:r>
          </a:p>
          <a:p>
            <a:r>
              <a:rPr lang="es-ES" sz="3600" dirty="0"/>
              <a:t>Se extrajo una red de </a:t>
            </a:r>
            <a:r>
              <a:rPr lang="es-ES" sz="3600" dirty="0" err="1"/>
              <a:t>retuits</a:t>
            </a:r>
            <a:r>
              <a:rPr lang="es-ES" sz="3600" dirty="0"/>
              <a:t> y se llevó a cabo un análisis de redes sociales, con el objetivo de identificar las diferentes comunidades en Twitter</a:t>
            </a:r>
          </a:p>
          <a:p>
            <a:r>
              <a:rPr lang="es-ES" sz="3600" dirty="0">
                <a:solidFill>
                  <a:schemeClr val="accent1"/>
                </a:solidFill>
              </a:rPr>
              <a:t>Con </a:t>
            </a:r>
            <a:r>
              <a:rPr lang="es-ES" sz="3600" dirty="0" err="1">
                <a:solidFill>
                  <a:schemeClr val="accent1"/>
                </a:solidFill>
              </a:rPr>
              <a:t>Gephi</a:t>
            </a:r>
            <a:r>
              <a:rPr lang="es-ES" sz="3600" dirty="0">
                <a:solidFill>
                  <a:schemeClr val="accent1"/>
                </a:solidFill>
              </a:rPr>
              <a:t> (paquete de análisis de redes), se representó visualmente la red de </a:t>
            </a:r>
            <a:r>
              <a:rPr lang="es-ES" sz="3600" dirty="0" err="1">
                <a:solidFill>
                  <a:schemeClr val="accent1"/>
                </a:solidFill>
              </a:rPr>
              <a:t>retuits</a:t>
            </a:r>
            <a:r>
              <a:rPr lang="es-ES" sz="3600" dirty="0">
                <a:solidFill>
                  <a:schemeClr val="accent1"/>
                </a:solidFill>
              </a:rPr>
              <a:t> y se calcularon estadísticas de modularidad y centralidad de los actores de dicha red.</a:t>
            </a:r>
          </a:p>
          <a:p>
            <a:pPr algn="l"/>
            <a:r>
              <a:rPr lang="es-ES" sz="3600" dirty="0"/>
              <a:t>I</a:t>
            </a:r>
            <a:r>
              <a:rPr lang="es-ES" sz="3600" b="0" i="0" u="none" strike="noStrike" baseline="0" dirty="0"/>
              <a:t>dentificar  comunidades por su comportamiento relacional con actores centrales </a:t>
            </a:r>
            <a:r>
              <a:rPr lang="en-US" sz="3600" b="0" i="0" u="none" strike="noStrike" baseline="0" dirty="0" err="1"/>
              <a:t>promotores</a:t>
            </a:r>
            <a:r>
              <a:rPr lang="en-US" sz="3600" b="0" i="0" u="none" strike="noStrike" baseline="0" dirty="0"/>
              <a:t> del </a:t>
            </a:r>
            <a:r>
              <a:rPr lang="en-US" sz="3600" b="0" i="0" u="none" strike="noStrike" baseline="0" dirty="0" err="1"/>
              <a:t>negacionismo</a:t>
            </a:r>
            <a:r>
              <a:rPr lang="en-US" sz="3600" b="0" i="0" u="none" strike="noStrike" baseline="0" dirty="0"/>
              <a:t> (@boseofficial, entre </a:t>
            </a:r>
            <a:r>
              <a:rPr lang="en-US" sz="3600" b="0" i="0" u="none" strike="noStrike" baseline="0" dirty="0" err="1"/>
              <a:t>otras</a:t>
            </a:r>
            <a:r>
              <a:rPr lang="en-US" sz="3600" b="0" i="0" u="none" strike="noStrike" baseline="0" dirty="0"/>
              <a:t>).</a:t>
            </a:r>
          </a:p>
          <a:p>
            <a:pPr algn="l"/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9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CE747-0D88-4661-8818-D439704A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78914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4.1 </a:t>
            </a:r>
            <a:r>
              <a:rPr lang="es-ES" dirty="0"/>
              <a:t>Red de </a:t>
            </a:r>
            <a:r>
              <a:rPr lang="es-ES" dirty="0" err="1"/>
              <a:t>retuits</a:t>
            </a:r>
            <a:r>
              <a:rPr lang="es-ES" dirty="0"/>
              <a:t> de #madrid16a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721584-E37A-452B-9FE2-DF4830CB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21404"/>
            <a:ext cx="5953327" cy="55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20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1155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TimesLTStd-Roman</vt:lpstr>
      <vt:lpstr>Tema de Office</vt:lpstr>
      <vt:lpstr>Introducción a la Ciencia de los Datos  Lección T.5: Datos sociales masivos</vt:lpstr>
      <vt:lpstr>1. Introducción</vt:lpstr>
      <vt:lpstr>2.Métodos de inteligencia artificial</vt:lpstr>
      <vt:lpstr>2.1 Aprendizaje automatizado</vt:lpstr>
      <vt:lpstr>2.2 Redes neuronales artificiales</vt:lpstr>
      <vt:lpstr>2.3  Aprendizaje profundo (deep learning)</vt:lpstr>
      <vt:lpstr>3. Internet como fuente de datos</vt:lpstr>
      <vt:lpstr>4. Análisis de redes sociales y micro discursos</vt:lpstr>
      <vt:lpstr>4.1 Red de retuits de #madrid16a</vt:lpstr>
      <vt:lpstr>4.2 Red de co-hashtags, cluster @boseofficial</vt:lpstr>
      <vt:lpstr>5. Análisis de sentimientos, discursos de odio y polarización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castaneda</dc:creator>
  <cp:lastModifiedBy>Gonzalo castaneda</cp:lastModifiedBy>
  <cp:revision>24</cp:revision>
  <dcterms:created xsi:type="dcterms:W3CDTF">2022-03-08T01:13:33Z</dcterms:created>
  <dcterms:modified xsi:type="dcterms:W3CDTF">2022-03-08T20:51:42Z</dcterms:modified>
</cp:coreProperties>
</file>