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487F76-BFEA-A561-F706-88600F30B0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DCA71E7-8745-E4CF-189F-3687EAB2E5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62327C3-0A88-F5F2-4048-B99FD53F4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E3574-2F6B-42DF-A5A5-C1FE4B1E9BA4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FE7E097-11E3-7AD6-3EF5-2B5DEE6B3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2728177-5033-D574-777E-D93D9DB0C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CFAB1-05C3-49C4-AA87-8A174967D8D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283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255C42-2C89-A02A-B437-FEDC6ED59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8D52F97-E244-1ABF-AA2F-9BB23F33A7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7008019-963D-43C5-7FAF-B04220A8F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E3574-2F6B-42DF-A5A5-C1FE4B1E9BA4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57316EA-4647-22AD-15DF-2F0A0927D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C48CC8F-4D2F-835B-5158-A332C18DC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CFAB1-05C3-49C4-AA87-8A174967D8D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317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AF1364A-A814-B5BE-B501-8548E48BDD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BB4334C-54DC-C59F-B9D7-6FAFCD8B71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32FC750-DA50-CD47-74D2-1E6A2FD66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E3574-2F6B-42DF-A5A5-C1FE4B1E9BA4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BD51606-9C97-E2EA-6A2A-ED8A90DE2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896BC5E-4CD3-2724-6245-566EACDBD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CFAB1-05C3-49C4-AA87-8A174967D8D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539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43624D-40B2-2CB6-B24E-D66A7C387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6656C29-1512-957B-82BE-D5306297B3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369E0CF-07D9-FE7E-C06E-2047052A5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E3574-2F6B-42DF-A5A5-C1FE4B1E9BA4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C291733-61A7-B6F1-218A-D931C5984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DBFF0CB-CB49-2B2B-7FE1-78D3760B9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CFAB1-05C3-49C4-AA87-8A174967D8D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069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7825A7-E271-D0E8-FEE3-33415F316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DCCD681-7F09-ED8C-C566-C34EF11DF2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C9AC52F-BF4E-BD6A-4C79-10736A780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E3574-2F6B-42DF-A5A5-C1FE4B1E9BA4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AB69C92-EE88-EA83-DC64-55DABDC2C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56B445A-8699-1043-7ED0-389813D31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CFAB1-05C3-49C4-AA87-8A174967D8D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527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B6C48-B299-E754-6420-849FE7163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783B54E-D3FC-71FF-2334-D39655806E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6140EB4-586E-A176-54C5-65EEF6A6BA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DA2B77B-38FF-F7A3-C7E9-69F536E0F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E3574-2F6B-42DF-A5A5-C1FE4B1E9BA4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67674AB-8C73-C2B1-DC8E-DB18F9A70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69D8745-85B4-BBED-510E-F66E9B45F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CFAB1-05C3-49C4-AA87-8A174967D8D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955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AF370D-339B-C8EF-1AF5-39407F6E1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71EFC33-7D45-C671-92B7-5AE11BBCF2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8FFD1D8-141F-F857-EB8B-FFB760EF57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EA59BC0-E21E-4383-B7E2-48DCB9A827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B7AEFA2-5DA2-38E9-FAAE-BA535E94EF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72DF398-99D8-43CE-F797-4D560524D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E3574-2F6B-42DF-A5A5-C1FE4B1E9BA4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A797B99-8D66-5C04-A754-374C6E388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E647DD3-084D-A0A7-911E-5E30BB77E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CFAB1-05C3-49C4-AA87-8A174967D8D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02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A51002-45BE-24F5-7277-346355A91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7CE3451-A07D-B8A2-1382-84CF6FFE3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E3574-2F6B-42DF-A5A5-C1FE4B1E9BA4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6171CCF-2B59-9BD4-CBDE-E1A18D335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3F98332-9D49-9AF0-FEA7-53650AC3D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CFAB1-05C3-49C4-AA87-8A174967D8D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507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19BA0F6-CF3A-4656-5DB6-EED4EFDC4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E3574-2F6B-42DF-A5A5-C1FE4B1E9BA4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03EC450-39BE-ED4C-4A0C-2F1A82620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938E39D-E1FC-E193-5063-40B3923C9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CFAB1-05C3-49C4-AA87-8A174967D8D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337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027226-750A-CB1F-FE37-7D6CA6EDA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99CB1E6-80FE-BAA9-D2D3-A9A9B74FF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2F0D86A-DBC2-ED47-BE11-06776729CB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BC7A250-DAFD-8C9B-F12E-927682703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E3574-2F6B-42DF-A5A5-C1FE4B1E9BA4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670887A-20BA-F275-D475-BCA9AEB9E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19C87F8-871A-6EEC-B006-A9A63F016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CFAB1-05C3-49C4-AA87-8A174967D8D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060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BB77A8-7041-61C9-7E0B-62FA75E58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65C132E-574F-448F-DEE9-8714FB791E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D788B10-E143-CB9D-3AF3-1C497BD670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0422F78-0D50-DE44-5812-C23661FEE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E3574-2F6B-42DF-A5A5-C1FE4B1E9BA4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87C7376-CFA5-60A6-1589-FCBF62EAE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EA2BCB3-53D6-DBF2-DA62-68C55EA3C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CFAB1-05C3-49C4-AA87-8A174967D8D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255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7458DF4-C90C-B49F-0677-5105B0EB6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3ED18BE-7599-C3D9-C8B2-1DD46FAC2B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0CCB447-3342-23BD-4F87-AB1F969649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E3574-2F6B-42DF-A5A5-C1FE4B1E9BA4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CD198FF-4C00-1206-478A-86FDBDD772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BC84342-9CFF-2B5A-4FF8-CB93E7C51C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FCFAB1-05C3-49C4-AA87-8A174967D8D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275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stat.wisc.edu/~sraschka/teaching/stat479-fs2019%20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Título"/>
          <p:cNvSpPr>
            <a:spLocks noGrp="1"/>
          </p:cNvSpPr>
          <p:nvPr>
            <p:ph type="ctrTitle"/>
          </p:nvPr>
        </p:nvSpPr>
        <p:spPr>
          <a:xfrm>
            <a:off x="1777957" y="311285"/>
            <a:ext cx="8754894" cy="1961906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es-MX" dirty="0"/>
              <a:t>Introducción a la Ciencia de los Datos:</a:t>
            </a:r>
            <a:br>
              <a:rPr lang="es-MX" dirty="0"/>
            </a:br>
            <a:r>
              <a:rPr lang="es-MX" sz="3100" dirty="0"/>
              <a:t>Lección T.12: Árboles de decisión</a:t>
            </a:r>
          </a:p>
        </p:txBody>
      </p:sp>
      <p:sp>
        <p:nvSpPr>
          <p:cNvPr id="8" name="2 Subtítulo"/>
          <p:cNvSpPr>
            <a:spLocks noGrp="1"/>
          </p:cNvSpPr>
          <p:nvPr>
            <p:ph type="subTitle" idx="1"/>
          </p:nvPr>
        </p:nvSpPr>
        <p:spPr>
          <a:xfrm>
            <a:off x="340468" y="2833713"/>
            <a:ext cx="11313267" cy="3430900"/>
          </a:xfrm>
        </p:spPr>
        <p:txBody>
          <a:bodyPr>
            <a:normAutofit fontScale="62500" lnSpcReduction="20000"/>
          </a:bodyPr>
          <a:lstStyle/>
          <a:p>
            <a:endParaRPr lang="es-MX" dirty="0"/>
          </a:p>
          <a:p>
            <a:r>
              <a:rPr lang="es-MX" sz="3000" dirty="0"/>
              <a:t>por </a:t>
            </a:r>
          </a:p>
          <a:p>
            <a:r>
              <a:rPr lang="es-MX" sz="5100" dirty="0"/>
              <a:t>Gonzalo Castañeda</a:t>
            </a:r>
          </a:p>
          <a:p>
            <a:endParaRPr lang="es-MX" sz="3000" dirty="0"/>
          </a:p>
          <a:p>
            <a:pPr algn="l"/>
            <a:r>
              <a:rPr lang="en-US" sz="4200" dirty="0" err="1"/>
              <a:t>Basado</a:t>
            </a:r>
            <a:r>
              <a:rPr lang="en-US" sz="4200" dirty="0"/>
              <a:t> </a:t>
            </a:r>
            <a:r>
              <a:rPr lang="en-US" sz="4200" dirty="0" err="1"/>
              <a:t>en</a:t>
            </a:r>
            <a:r>
              <a:rPr lang="en-US" sz="4200" dirty="0"/>
              <a:t>:  (1) Sebastian </a:t>
            </a:r>
            <a:r>
              <a:rPr lang="en-US" sz="4200" dirty="0" err="1"/>
              <a:t>Raschka</a:t>
            </a:r>
            <a:r>
              <a:rPr lang="en-US" sz="4200" dirty="0"/>
              <a:t>. 2019. </a:t>
            </a:r>
            <a:r>
              <a:rPr lang="en-US" sz="4200" dirty="0">
                <a:ea typeface="Calibri" panose="020F0502020204030204" pitchFamily="34" charset="0"/>
              </a:rPr>
              <a:t>“</a:t>
            </a:r>
            <a:r>
              <a:rPr lang="en-US" sz="4200" i="1" dirty="0">
                <a:ea typeface="Calibri" panose="020F0502020204030204" pitchFamily="34" charset="0"/>
              </a:rPr>
              <a:t>Machine Learning Lecture Notes</a:t>
            </a:r>
            <a:r>
              <a:rPr lang="en-US" sz="4200" dirty="0">
                <a:ea typeface="Calibri" panose="020F0502020204030204" pitchFamily="34" charset="0"/>
              </a:rPr>
              <a:t>”. Department of Statistics, University of Wisconsin (Madison) Chap 6. Decision Trees.</a:t>
            </a:r>
          </a:p>
          <a:p>
            <a:pPr algn="l"/>
            <a:r>
              <a:rPr lang="en-US" sz="4200" dirty="0">
                <a:hlinkClick r:id="rId2"/>
              </a:rPr>
              <a:t>http://stat.wisc.edu/~sraschka/teaching/stat479-fs2019 /</a:t>
            </a:r>
            <a:r>
              <a:rPr lang="en-US" sz="4200" dirty="0"/>
              <a:t>  </a:t>
            </a:r>
          </a:p>
          <a:p>
            <a:pPr algn="l"/>
            <a:r>
              <a:rPr lang="en-US" sz="4200" dirty="0"/>
              <a:t>(2) </a:t>
            </a:r>
            <a:r>
              <a:rPr lang="pt-BR" sz="4200" dirty="0"/>
              <a:t>Müller Andreas C. &amp; Sarah Guido. 2016. </a:t>
            </a:r>
            <a:r>
              <a:rPr lang="en-US" sz="4200" dirty="0"/>
              <a:t>Machine Learning with Python, O’Reilly Media, Inc., Chap. 2. Supervised Learning, Section Decision Trees. </a:t>
            </a:r>
          </a:p>
          <a:p>
            <a:pPr algn="l"/>
            <a:endParaRPr lang="en-US" sz="3300" dirty="0"/>
          </a:p>
          <a:p>
            <a:pPr algn="l"/>
            <a:endParaRPr lang="en-US" sz="3300" dirty="0"/>
          </a:p>
          <a:p>
            <a:pPr algn="l"/>
            <a:endParaRPr lang="es-MX" sz="3000" dirty="0"/>
          </a:p>
        </p:txBody>
      </p:sp>
    </p:spTree>
    <p:extLst>
      <p:ext uri="{BB962C8B-B14F-4D97-AF65-F5344CB8AC3E}">
        <p14:creationId xmlns:p14="http://schemas.microsoft.com/office/powerpoint/2010/main" val="10513620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AE6960-3D2A-94FE-4607-23099E22E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477" y="0"/>
            <a:ext cx="10515600" cy="933855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es-MX" dirty="0"/>
              <a:t>(6)  Ejemplo de construcción de un árbol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2E88A27-8890-2762-633C-F2305AE92B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47864"/>
            <a:ext cx="12192000" cy="5029099"/>
          </a:xfrm>
        </p:spPr>
        <p:txBody>
          <a:bodyPr/>
          <a:lstStyle/>
          <a:p>
            <a:r>
              <a:rPr lang="es-MX" dirty="0"/>
              <a:t>Vamos  a suponer una base de datos con dos atributos, expresados en valores continuos. Así como dos clases:  0 = punto azul,   1 = triángulo rojo</a:t>
            </a:r>
          </a:p>
          <a:p>
            <a:r>
              <a:rPr lang="es-MX" dirty="0">
                <a:solidFill>
                  <a:schemeClr val="accent1"/>
                </a:solidFill>
              </a:rPr>
              <a:t>Inicialmente hay 75 instancias de cada clase, pero en el conjunto de entrenamiento solo se consideran (50,50)</a:t>
            </a:r>
          </a:p>
          <a:p>
            <a:r>
              <a:rPr lang="en-US" dirty="0"/>
              <a:t>                                                            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307EA90-93EB-F4B3-A714-D3171C46E2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4060" y="2889115"/>
            <a:ext cx="6259132" cy="3968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3450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5DC539F-AB0C-B859-0145-7EEB537495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7548"/>
            <a:ext cx="12192000" cy="6770451"/>
          </a:xfrm>
        </p:spPr>
        <p:txBody>
          <a:bodyPr>
            <a:normAutofit lnSpcReduction="10000"/>
          </a:bodyPr>
          <a:lstStyle/>
          <a:p>
            <a:r>
              <a:rPr lang="es-MX" dirty="0">
                <a:solidFill>
                  <a:schemeClr val="accent1"/>
                </a:solidFill>
              </a:rPr>
              <a:t>El algoritmo prueba la división de todas las posibles divisiones y toma la que es más informativa (a comentar después)</a:t>
            </a:r>
          </a:p>
          <a:p>
            <a:r>
              <a:rPr lang="es-MX" dirty="0"/>
              <a:t>Supongamos que decisión consiste en dividir el atributo del eje vertical: x[1]</a:t>
            </a:r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r>
              <a:rPr lang="es-MX" dirty="0">
                <a:solidFill>
                  <a:schemeClr val="accent1"/>
                </a:solidFill>
              </a:rPr>
              <a:t>En una sola etapa jerárquica (profundidad = 1), se analizan instancias menores o iguales a 0.0596. En este subespacio se pronostican 2 azules y 32 rojos</a:t>
            </a:r>
          </a:p>
          <a:p>
            <a:r>
              <a:rPr lang="es-MX" dirty="0"/>
              <a:t>En el subespacio por encima de este umbral (i.e., la condición es Falsa) se pronostican 48 azules y 18 rojos 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B117428-BAD2-79E8-B2D0-4F889C58A7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924" y="1437982"/>
            <a:ext cx="10097037" cy="3631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2468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09B1D63-4023-2475-A8C9-3BC92F8F48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55644"/>
            <a:ext cx="12192000" cy="6614808"/>
          </a:xfrm>
        </p:spPr>
        <p:txBody>
          <a:bodyPr>
            <a:normAutofit lnSpcReduction="10000"/>
          </a:bodyPr>
          <a:lstStyle/>
          <a:p>
            <a:r>
              <a:rPr lang="es-MX" dirty="0"/>
              <a:t>Si se opta por una profundidad = 2</a:t>
            </a:r>
          </a:p>
          <a:p>
            <a:r>
              <a:rPr lang="es-MX" dirty="0">
                <a:solidFill>
                  <a:schemeClr val="accent1"/>
                </a:solidFill>
              </a:rPr>
              <a:t>En este caso se divide el atributo del eje horizontal x[0]; notar que no necesariamente coincide el umbral de los subespacios superior e inferior</a:t>
            </a:r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  <a:p>
            <a:endParaRPr lang="es-MX" dirty="0"/>
          </a:p>
          <a:p>
            <a:r>
              <a:rPr lang="es-MX" dirty="0"/>
              <a:t>Notar que existen dos nodos terminales puros (todas las instancias pertenecen a una misma clase)</a:t>
            </a:r>
          </a:p>
          <a:p>
            <a:r>
              <a:rPr lang="es-MX" dirty="0">
                <a:solidFill>
                  <a:schemeClr val="accent1"/>
                </a:solidFill>
              </a:rPr>
              <a:t>En los otros nodos, la predicción tiene que ser por voto mayoritario: 47 &gt; 8 →azul  y 1 &lt; 10 → rojo. </a:t>
            </a:r>
          </a:p>
          <a:p>
            <a:endParaRPr lang="en-U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D7B514B-5776-2D27-499A-9B30714F69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923" y="1428185"/>
            <a:ext cx="10097037" cy="3612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0336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FC0E793-F014-DA76-F9FD-901B1A5F92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0"/>
            <a:ext cx="12192000" cy="4351338"/>
          </a:xfrm>
        </p:spPr>
        <p:txBody>
          <a:bodyPr/>
          <a:lstStyle/>
          <a:p>
            <a:r>
              <a:rPr lang="es-MX" dirty="0">
                <a:solidFill>
                  <a:schemeClr val="accent1"/>
                </a:solidFill>
              </a:rPr>
              <a:t>Notar que las particiones en cada etapa corresponden a un solo atributo, por lo que las fronteras de decisión son líneas rectas</a:t>
            </a:r>
          </a:p>
          <a:p>
            <a:r>
              <a:rPr lang="es-MX" dirty="0"/>
              <a:t>La partición de los subespacios se da de forma recursiva hasta que cada región tiene instancias de una sola clase:  nodo terminal es puro</a:t>
            </a:r>
          </a:p>
          <a:p>
            <a:r>
              <a:rPr lang="es-MX" dirty="0">
                <a:solidFill>
                  <a:schemeClr val="accent1"/>
                </a:solidFill>
              </a:rPr>
              <a:t>La predicción se hace en función del color del subespacio en el que se encuentran los atributos del punto en cuestión</a:t>
            </a:r>
          </a:p>
          <a:p>
            <a:r>
              <a:rPr lang="es-MX" dirty="0"/>
              <a:t>Con una profundidad de 9 se logra que solo haya nodos hoja puros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2484756-7080-CF2D-7069-A6741DAD7F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8877" y="3151762"/>
            <a:ext cx="9163455" cy="3621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4961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B29EAB-49F1-17B3-83B0-5110D8033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515565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s-MX" dirty="0"/>
              <a:t>(7) Complicaciones en la construcción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A2C96F1-FFA5-0E7F-71D2-02207614F4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07397"/>
            <a:ext cx="12192000" cy="6050602"/>
          </a:xfrm>
        </p:spPr>
        <p:txBody>
          <a:bodyPr/>
          <a:lstStyle/>
          <a:p>
            <a:r>
              <a:rPr lang="es-MX" dirty="0">
                <a:solidFill>
                  <a:schemeClr val="accent1"/>
                </a:solidFill>
              </a:rPr>
              <a:t>Cuando se utiliza como evaluación al conjunto de aprendizaje, el que el árbol llegue a nodos terminales puros implica una predicción del 100%, pero también un problema de </a:t>
            </a:r>
            <a:r>
              <a:rPr lang="es-MX" dirty="0" err="1">
                <a:solidFill>
                  <a:schemeClr val="accent1"/>
                </a:solidFill>
              </a:rPr>
              <a:t>overfitting</a:t>
            </a:r>
            <a:endParaRPr lang="es-MX" dirty="0">
              <a:solidFill>
                <a:schemeClr val="accent1"/>
              </a:solidFill>
            </a:endParaRPr>
          </a:p>
          <a:p>
            <a:r>
              <a:rPr lang="es-MX" dirty="0"/>
              <a:t>En figura de la lamina anterior se observa una pequeña área roja incrustada en una zona azul, así como una línea azul en el área roja superior-derecha. </a:t>
            </a:r>
          </a:p>
          <a:p>
            <a:r>
              <a:rPr lang="es-MX" dirty="0">
                <a:solidFill>
                  <a:schemeClr val="accent1"/>
                </a:solidFill>
              </a:rPr>
              <a:t>En estos casos el pronóstico esta capturando ruido de las instancias del conjunto de entrenamiento</a:t>
            </a:r>
          </a:p>
          <a:p>
            <a:r>
              <a:rPr lang="es-MX" dirty="0"/>
              <a:t>Es necesario un proceso de poda (</a:t>
            </a:r>
            <a:r>
              <a:rPr lang="es-MX" dirty="0" err="1"/>
              <a:t>pruning</a:t>
            </a:r>
            <a:r>
              <a:rPr lang="es-MX" dirty="0"/>
              <a:t>)</a:t>
            </a:r>
          </a:p>
          <a:p>
            <a:r>
              <a:rPr lang="es-MX" dirty="0">
                <a:solidFill>
                  <a:schemeClr val="accent1"/>
                </a:solidFill>
              </a:rPr>
              <a:t>Formas de hacerlo antes de empezar con divisiones: </a:t>
            </a:r>
          </a:p>
          <a:p>
            <a:r>
              <a:rPr lang="es-MX" dirty="0">
                <a:solidFill>
                  <a:schemeClr val="accent1"/>
                </a:solidFill>
              </a:rPr>
              <a:t>(i) </a:t>
            </a:r>
            <a:r>
              <a:rPr lang="es-MX" dirty="0">
                <a:solidFill>
                  <a:schemeClr val="accent2"/>
                </a:solidFill>
              </a:rPr>
              <a:t>máxima profundidad del árbol</a:t>
            </a:r>
            <a:r>
              <a:rPr lang="es-MX" dirty="0">
                <a:solidFill>
                  <a:schemeClr val="accent1"/>
                </a:solidFill>
              </a:rPr>
              <a:t>; </a:t>
            </a:r>
          </a:p>
          <a:p>
            <a:r>
              <a:rPr lang="es-MX" dirty="0">
                <a:solidFill>
                  <a:schemeClr val="accent1"/>
                </a:solidFill>
              </a:rPr>
              <a:t>(</a:t>
            </a:r>
            <a:r>
              <a:rPr lang="es-MX" dirty="0" err="1">
                <a:solidFill>
                  <a:schemeClr val="accent1"/>
                </a:solidFill>
              </a:rPr>
              <a:t>ii</a:t>
            </a:r>
            <a:r>
              <a:rPr lang="es-MX" dirty="0">
                <a:solidFill>
                  <a:schemeClr val="accent1"/>
                </a:solidFill>
              </a:rPr>
              <a:t>) </a:t>
            </a:r>
            <a:r>
              <a:rPr lang="es-MX" dirty="0">
                <a:solidFill>
                  <a:schemeClr val="accent2"/>
                </a:solidFill>
              </a:rPr>
              <a:t>máximo número de hojas</a:t>
            </a:r>
            <a:r>
              <a:rPr lang="es-MX" dirty="0">
                <a:solidFill>
                  <a:schemeClr val="accent1"/>
                </a:solidFill>
              </a:rPr>
              <a:t>; </a:t>
            </a:r>
          </a:p>
          <a:p>
            <a:r>
              <a:rPr lang="es-MX" dirty="0">
                <a:solidFill>
                  <a:schemeClr val="accent1"/>
                </a:solidFill>
              </a:rPr>
              <a:t>(</a:t>
            </a:r>
            <a:r>
              <a:rPr lang="es-MX" dirty="0" err="1">
                <a:solidFill>
                  <a:schemeClr val="accent1"/>
                </a:solidFill>
              </a:rPr>
              <a:t>iii</a:t>
            </a:r>
            <a:r>
              <a:rPr lang="es-MX" dirty="0">
                <a:solidFill>
                  <a:schemeClr val="accent1"/>
                </a:solidFill>
              </a:rPr>
              <a:t>) </a:t>
            </a:r>
            <a:r>
              <a:rPr lang="es-MX" dirty="0">
                <a:solidFill>
                  <a:schemeClr val="accent2"/>
                </a:solidFill>
              </a:rPr>
              <a:t>mínimo número de puntos en un nodo                                                                       </a:t>
            </a:r>
            <a:r>
              <a:rPr lang="es-MX" dirty="0">
                <a:solidFill>
                  <a:schemeClr val="accent1"/>
                </a:solidFill>
              </a:rPr>
              <a:t>para poder seguir dividiendo 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25A5872-01C3-C436-753B-F69F382CE8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1487" y="3627782"/>
            <a:ext cx="4270513" cy="2862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8207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6FF6DF-2617-DF4C-0E02-F311326E2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973966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es-MX" dirty="0"/>
              <a:t>(8) Criterios para acotar profundidad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701CC32-11FC-C327-C0C5-208FBA322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15956"/>
            <a:ext cx="12192000" cy="5642043"/>
          </a:xfrm>
        </p:spPr>
        <p:txBody>
          <a:bodyPr>
            <a:normAutofit/>
          </a:bodyPr>
          <a:lstStyle/>
          <a:p>
            <a:r>
              <a:rPr lang="es-MX" dirty="0">
                <a:solidFill>
                  <a:schemeClr val="accent1"/>
                </a:solidFill>
              </a:rPr>
              <a:t>Para saber si un nodo se debe o no dividir se suele utilizar el criterio de ganancia de información positiva (reducción de entropía o incertidumbre)</a:t>
            </a:r>
          </a:p>
          <a:p>
            <a:r>
              <a:rPr lang="es-MX" dirty="0"/>
              <a:t>Si H(D) es la información que se obtiene en el nodo padre con el conjunto de entrenamiento → la ganancia de una división viene dada por </a:t>
            </a:r>
          </a:p>
          <a:p>
            <a:endParaRPr lang="es-MX" dirty="0"/>
          </a:p>
          <a:p>
            <a:pPr marL="0" indent="0">
              <a:buNone/>
            </a:pPr>
            <a:endParaRPr lang="es-MX" dirty="0"/>
          </a:p>
          <a:p>
            <a:r>
              <a:rPr lang="es-MX" dirty="0"/>
              <a:t>en donde,  </a:t>
            </a:r>
            <a:r>
              <a:rPr lang="es-MX" dirty="0" err="1"/>
              <a:t>D</a:t>
            </a:r>
            <a:r>
              <a:rPr lang="es-MX" baseline="-25000" dirty="0" err="1"/>
              <a:t>v</a:t>
            </a:r>
            <a:r>
              <a:rPr lang="es-MX" dirty="0"/>
              <a:t> es el conjunto de datos en cada uno de los nodos hijos</a:t>
            </a:r>
          </a:p>
          <a:p>
            <a:r>
              <a:rPr lang="es-MX" dirty="0">
                <a:solidFill>
                  <a:schemeClr val="accent1"/>
                </a:solidFill>
              </a:rPr>
              <a:t>Criterios para medir nivel de información de un nodo:</a:t>
            </a:r>
          </a:p>
          <a:p>
            <a:r>
              <a:rPr lang="es-MX" dirty="0"/>
              <a:t>(i) Indicador de entropía de Shannon</a:t>
            </a:r>
          </a:p>
          <a:p>
            <a:r>
              <a:rPr lang="es-MX" dirty="0"/>
              <a:t>(</a:t>
            </a:r>
            <a:r>
              <a:rPr lang="es-MX" dirty="0" err="1"/>
              <a:t>ii</a:t>
            </a:r>
            <a:r>
              <a:rPr lang="es-MX" dirty="0"/>
              <a:t>) Impureza de Gini</a:t>
            </a:r>
          </a:p>
          <a:p>
            <a:r>
              <a:rPr lang="es-MX" dirty="0"/>
              <a:t>(</a:t>
            </a:r>
            <a:r>
              <a:rPr lang="es-MX" dirty="0" err="1"/>
              <a:t>iii</a:t>
            </a:r>
            <a:r>
              <a:rPr lang="es-MX" dirty="0"/>
              <a:t>) Error de clasificación errónea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75F5CAB-7219-EB54-AE35-3C28EA11D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2897" y="3071611"/>
            <a:ext cx="5184523" cy="926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6296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A21568-7933-0D1A-34FE-69D7C1130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837778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es-MX" dirty="0"/>
              <a:t>(8.a) Indicador de entropía de Shannon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CD7928D-2769-C509-2FA5-7889FEEC0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08953"/>
            <a:ext cx="12192000" cy="5068010"/>
          </a:xfrm>
        </p:spPr>
        <p:txBody>
          <a:bodyPr/>
          <a:lstStyle/>
          <a:p>
            <a:r>
              <a:rPr lang="es-MX" dirty="0">
                <a:solidFill>
                  <a:schemeClr val="accent1"/>
                </a:solidFill>
              </a:rPr>
              <a:t>El indicador se define como:</a:t>
            </a:r>
          </a:p>
          <a:p>
            <a:endParaRPr lang="es-MX" dirty="0"/>
          </a:p>
          <a:p>
            <a:pPr marL="0" indent="0">
              <a:buNone/>
            </a:pPr>
            <a:r>
              <a:rPr lang="es-MX" dirty="0"/>
              <a:t>en donde p</a:t>
            </a:r>
            <a:r>
              <a:rPr lang="es-MX" baseline="-25000" dirty="0"/>
              <a:t>i</a:t>
            </a:r>
            <a:r>
              <a:rPr lang="es-MX" dirty="0"/>
              <a:t> es la probabilidad de ocurrencia de un cierto evento</a:t>
            </a:r>
          </a:p>
          <a:p>
            <a:r>
              <a:rPr lang="es-MX" dirty="0">
                <a:solidFill>
                  <a:schemeClr val="accent1"/>
                </a:solidFill>
              </a:rPr>
              <a:t>Si estamos 100% seguros de que un evento ocurre p={ 0, 1 }, la ventaja de contar información adicional es nula:  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235D58F-1E96-137C-9C36-08AE50C2A2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5030" y="1270555"/>
            <a:ext cx="4279982" cy="626339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A3814B55-238C-2705-7142-100395314F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1537" y="3642958"/>
            <a:ext cx="4662152" cy="3196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2679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E22D2B-50FF-D283-66B0-EFABA8EBF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886417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es-MX" dirty="0"/>
              <a:t>(8.b) Error de cálculo en la clasificación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68434FE-16F2-2EC1-B0C6-3B26820450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06230"/>
            <a:ext cx="12192000" cy="4970733"/>
          </a:xfrm>
        </p:spPr>
        <p:txBody>
          <a:bodyPr>
            <a:normAutofit lnSpcReduction="10000"/>
          </a:bodyPr>
          <a:lstStyle/>
          <a:p>
            <a:r>
              <a:rPr lang="es-MX" dirty="0"/>
              <a:t>La formula sería</a:t>
            </a:r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r>
              <a:rPr lang="es-MX" dirty="0">
                <a:solidFill>
                  <a:schemeClr val="accent1"/>
                </a:solidFill>
              </a:rPr>
              <a:t>En donde       es  la clase predicha; y es la observada, por lo que se suman los errores </a:t>
            </a:r>
          </a:p>
          <a:p>
            <a:r>
              <a:rPr lang="es-MX" dirty="0"/>
              <a:t>Cabe notar que los distintos criterios no necesariamente arrojan los mismos resultados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AC037DC-98AB-D580-D15B-9FDC4DB9C4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4777" y="1546698"/>
            <a:ext cx="5864363" cy="2712989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1351DA8E-765E-EFF5-4EF0-AAB91C824D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2137" y="4446699"/>
            <a:ext cx="336585" cy="456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969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C67EEC-D9CD-A1DF-3E18-73327452F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10118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es-MX" dirty="0"/>
              <a:t>(9) Un ejemplo sencillo de árbol binario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4983CCE-844E-3AB3-F091-2ECC55721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94" y="982496"/>
            <a:ext cx="12123906" cy="5875504"/>
          </a:xfrm>
        </p:spPr>
        <p:txBody>
          <a:bodyPr>
            <a:normAutofit fontScale="92500" lnSpcReduction="10000"/>
          </a:bodyPr>
          <a:lstStyle/>
          <a:p>
            <a:r>
              <a:rPr lang="es-MX" dirty="0">
                <a:solidFill>
                  <a:schemeClr val="accent1"/>
                </a:solidFill>
              </a:rPr>
              <a:t>Sea un árbol de decisión con tres atributos binarios (x1, x2, x3)  y clasificación binaria</a:t>
            </a:r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  <a:p>
            <a:endParaRPr lang="es-MX" dirty="0"/>
          </a:p>
          <a:p>
            <a:r>
              <a:rPr lang="es-MX" dirty="0"/>
              <a:t>En la 2ª etapa se usan dos atributos diferentes para la división binaria</a:t>
            </a:r>
          </a:p>
          <a:p>
            <a:r>
              <a:rPr lang="es-MX" dirty="0">
                <a:solidFill>
                  <a:schemeClr val="accent1"/>
                </a:solidFill>
              </a:rPr>
              <a:t>Notar que se llega a nodos terminales puros 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B815229-F837-9FFF-19C4-A0F1A17684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5788" y="1517515"/>
            <a:ext cx="6054943" cy="421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7119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64515A-E290-7573-808E-655F1C58D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544" y="0"/>
            <a:ext cx="10515600" cy="661481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s-MX" dirty="0"/>
              <a:t>(9.a) Usando Entropía de Shannon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5DD6614-7F97-43C8-250C-E7ABB0AB4E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22962"/>
            <a:ext cx="12192000" cy="55350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s-MX" sz="3100" dirty="0">
                <a:solidFill>
                  <a:schemeClr val="accent1"/>
                </a:solidFill>
              </a:rPr>
              <a:t>En la última etapa, la entropía es cero, ya que se trata de eventos seguros</a:t>
            </a:r>
          </a:p>
          <a:p>
            <a:r>
              <a:rPr lang="es-MX" sz="3100" dirty="0"/>
              <a:t>En la segunda etapa hay una ganancia de entropía positiva (0.02), lo que sugiere ir a un segundo nivel de decisión</a:t>
            </a:r>
          </a:p>
          <a:p>
            <a:r>
              <a:rPr lang="es-MX" sz="3100" dirty="0">
                <a:solidFill>
                  <a:schemeClr val="accent1"/>
                </a:solidFill>
              </a:rPr>
              <a:t>Debido a la concavidad de H(p) la división siempre ofrece ganancias positivas, por lo que se recomienda que sean sustantivas por propensión a </a:t>
            </a:r>
            <a:r>
              <a:rPr lang="es-MX" sz="3100" dirty="0" err="1">
                <a:solidFill>
                  <a:schemeClr val="accent1"/>
                </a:solidFill>
              </a:rPr>
              <a:t>overfitting</a:t>
            </a:r>
            <a:r>
              <a:rPr lang="es-MX" sz="3100" dirty="0">
                <a:solidFill>
                  <a:schemeClr val="accent1"/>
                </a:solidFill>
              </a:rPr>
              <a:t>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AECC67F-2D5C-0B74-EC29-3130CC1B05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6894" y="661481"/>
            <a:ext cx="7801583" cy="4007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8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CFF433-0F67-11E0-5A92-A1E0C6946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379" y="18255"/>
            <a:ext cx="10515600" cy="779413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es-MX" dirty="0"/>
              <a:t>(1) Planteamiento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0967063-CCA0-4286-9D04-D401BCB337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72766"/>
            <a:ext cx="12192000" cy="5866979"/>
          </a:xfrm>
        </p:spPr>
        <p:txBody>
          <a:bodyPr>
            <a:normAutofit fontScale="92500"/>
          </a:bodyPr>
          <a:lstStyle/>
          <a:p>
            <a:r>
              <a:rPr lang="es-MX" dirty="0">
                <a:solidFill>
                  <a:schemeClr val="accent1"/>
                </a:solidFill>
              </a:rPr>
              <a:t>Los árboles de decisión son algoritmos recursivos que operan a partir de decisiones jerárquicas para establecer clasificaciones (hipótesis).</a:t>
            </a:r>
          </a:p>
          <a:p>
            <a:r>
              <a:rPr lang="es-MX" dirty="0"/>
              <a:t>En cada una de estas decisiones se busca subdividir el espacio de los atributos que describen a las instancias de una base de datos</a:t>
            </a:r>
          </a:p>
          <a:p>
            <a:r>
              <a:rPr lang="es-MX" dirty="0">
                <a:solidFill>
                  <a:schemeClr val="accent1"/>
                </a:solidFill>
              </a:rPr>
              <a:t>Pueden representarse a partir de conjuntos de decisiones Booleanas (binarias), por lo que el algoritmo sondea (aprende) la naturaleza de este conjunto de funciones</a:t>
            </a:r>
          </a:p>
          <a:p>
            <a:r>
              <a:rPr lang="es-MX" dirty="0"/>
              <a:t>Si suponemos que los atributos son también binarios, y las instancias tienen m  atributos → en cada nodo de decisión pueden hacerse 2</a:t>
            </a:r>
            <a:r>
              <a:rPr lang="es-MX" baseline="30000" dirty="0"/>
              <a:t>m</a:t>
            </a:r>
            <a:r>
              <a:rPr lang="es-MX" dirty="0"/>
              <a:t> divisiones</a:t>
            </a:r>
          </a:p>
          <a:p>
            <a:r>
              <a:rPr lang="es-MX" dirty="0">
                <a:solidFill>
                  <a:schemeClr val="accent1"/>
                </a:solidFill>
              </a:rPr>
              <a:t>Si además suponemos un problema de clasificación binario →   2</a:t>
            </a:r>
            <a:r>
              <a:rPr lang="es-MX" baseline="30000" dirty="0">
                <a:solidFill>
                  <a:schemeClr val="accent1"/>
                </a:solidFill>
              </a:rPr>
              <a:t>2</a:t>
            </a:r>
            <a:r>
              <a:rPr lang="es-MX" baseline="42000" dirty="0">
                <a:solidFill>
                  <a:schemeClr val="accent1"/>
                </a:solidFill>
              </a:rPr>
              <a:t>m</a:t>
            </a:r>
            <a:r>
              <a:rPr lang="es-MX" dirty="0">
                <a:solidFill>
                  <a:schemeClr val="accent1"/>
                </a:solidFill>
              </a:rPr>
              <a:t> formas de establecer las etiquetas de clasificación </a:t>
            </a:r>
          </a:p>
          <a:p>
            <a:r>
              <a:rPr lang="es-MX" dirty="0"/>
              <a:t>Un algoritmo de fuerza bruta sobre todos los posibles árboles de decisión que pueden construirse no es manejable </a:t>
            </a:r>
          </a:p>
          <a:p>
            <a:r>
              <a:rPr lang="es-MX" dirty="0">
                <a:solidFill>
                  <a:schemeClr val="accent1"/>
                </a:solidFill>
              </a:rPr>
              <a:t>El proceso de búsqueda (i.e. plantear hipótesis) se realiza a partir de métodos ‘</a:t>
            </a:r>
            <a:r>
              <a:rPr lang="es-MX" dirty="0" err="1">
                <a:solidFill>
                  <a:schemeClr val="accent1"/>
                </a:solidFill>
              </a:rPr>
              <a:t>greedy</a:t>
            </a:r>
            <a:r>
              <a:rPr lang="es-MX" dirty="0">
                <a:solidFill>
                  <a:schemeClr val="accent1"/>
                </a:solidFill>
              </a:rPr>
              <a:t>’ (i.e., con óptimos locales en c/ decisión)</a:t>
            </a:r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8254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A4A4A5-5F7D-6564-726E-F15EAF889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10119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r>
              <a:rPr lang="es-MX" dirty="0"/>
              <a:t>(9.b) Usando el error de cálculo en predicción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B31E547-C02C-9981-D8A8-740114C078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97607"/>
            <a:ext cx="12192000" cy="5363115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s-MX" dirty="0"/>
          </a:p>
          <a:p>
            <a:r>
              <a:rPr lang="es-MX" dirty="0"/>
              <a:t>En la segunda etapa, la ganancia de información es nula por lo que el criterio sugiere que ya no deben dividirse los nodos padres, podría generar problemas de sesgo (modelos simplones).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92D0A75-D3FA-9713-975F-B4289446ED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8919" y="797668"/>
            <a:ext cx="6955277" cy="4513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243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CB7A87-D581-E9EF-DFB0-FD46FE03C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740501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/>
              <a:t>			(2)  </a:t>
            </a:r>
            <a:r>
              <a:rPr lang="es-MX" dirty="0"/>
              <a:t>Semántica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CF4994C-FD10-5CAE-5766-AF58049A0A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60315"/>
            <a:ext cx="12192000" cy="5779429"/>
          </a:xfrm>
        </p:spPr>
        <p:txBody>
          <a:bodyPr>
            <a:normAutofit/>
          </a:bodyPr>
          <a:lstStyle/>
          <a:p>
            <a:r>
              <a:rPr lang="es-MX" dirty="0">
                <a:solidFill>
                  <a:schemeClr val="accent1"/>
                </a:solidFill>
              </a:rPr>
              <a:t>Nodo de raíz: punto en el que empieza la jerarquía de decisiones</a:t>
            </a:r>
          </a:p>
          <a:p>
            <a:r>
              <a:rPr lang="es-MX" dirty="0"/>
              <a:t>Rama (o enlace): ramificación que lleva de un nodo a otro</a:t>
            </a:r>
          </a:p>
          <a:p>
            <a:r>
              <a:rPr lang="es-MX" dirty="0">
                <a:solidFill>
                  <a:schemeClr val="accent1"/>
                </a:solidFill>
              </a:rPr>
              <a:t>Nodos internos: etapas de decisión, presentan un lazo entrante y lazos salientes</a:t>
            </a:r>
          </a:p>
          <a:p>
            <a:r>
              <a:rPr lang="es-MX" dirty="0"/>
              <a:t>Nodo hoja: nodo terminal que asigna la etiqueta de la clase</a:t>
            </a:r>
          </a:p>
          <a:p>
            <a:r>
              <a:rPr lang="es-MX" dirty="0">
                <a:solidFill>
                  <a:schemeClr val="accent1"/>
                </a:solidFill>
              </a:rPr>
              <a:t>Nodo hoja puro: el subespacio correspondiente presenta instancias que tienen etiquetas de una sola categoría</a:t>
            </a:r>
          </a:p>
          <a:p>
            <a:r>
              <a:rPr lang="es-MX" dirty="0"/>
              <a:t>Nodo hoja mayoritaria:  el subespacio presenta instancias con varias categorías, por lo que asigna la etiqueta mayoritaria</a:t>
            </a:r>
          </a:p>
          <a:p>
            <a:r>
              <a:rPr lang="es-MX" dirty="0">
                <a:solidFill>
                  <a:schemeClr val="accent1"/>
                </a:solidFill>
              </a:rPr>
              <a:t>Nodo padre: cuando da lugar a una subdivisión del espacio de atributos</a:t>
            </a:r>
          </a:p>
          <a:p>
            <a:r>
              <a:rPr lang="es-MX" dirty="0"/>
              <a:t>Nodos hijos: cuando es el resultado de la subdivisión del padre</a:t>
            </a:r>
          </a:p>
          <a:p>
            <a:r>
              <a:rPr lang="es-MX" dirty="0">
                <a:solidFill>
                  <a:schemeClr val="accent1"/>
                </a:solidFill>
              </a:rPr>
              <a:t>Árbol podado (</a:t>
            </a:r>
            <a:r>
              <a:rPr lang="es-MX" dirty="0" err="1">
                <a:solidFill>
                  <a:schemeClr val="accent1"/>
                </a:solidFill>
              </a:rPr>
              <a:t>pruned</a:t>
            </a:r>
            <a:r>
              <a:rPr lang="es-MX" dirty="0">
                <a:solidFill>
                  <a:schemeClr val="accent1"/>
                </a:solidFill>
              </a:rPr>
              <a:t>): cuando se establece de antemano un árbol reducido en el que no necesariamente los nodos terminales son puros.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807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1E6DD7-F5F7-948E-9D4B-31BBD4729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925328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es-MX" dirty="0"/>
              <a:t>(3) Ejemplo de un árbol y sus elementos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2202214-BA76-7073-0BF6-967147D76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96502"/>
            <a:ext cx="12192000" cy="4980461"/>
          </a:xfrm>
        </p:spPr>
        <p:txBody>
          <a:bodyPr/>
          <a:lstStyle/>
          <a:p>
            <a:r>
              <a:rPr lang="es-MX" dirty="0">
                <a:solidFill>
                  <a:schemeClr val="accent1"/>
                </a:solidFill>
              </a:rPr>
              <a:t>Árbol con tres decisiones jerárquicas y tres atributos; los valores de los atributos son discretos pero no necesariamente binarios.</a:t>
            </a:r>
          </a:p>
          <a:p>
            <a:r>
              <a:rPr lang="es-MX" dirty="0"/>
              <a:t>Instancias de la base se dividen en cuatro categorías (etiquetas diferentes que se asignan en los nodos hojas.)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9478792-1838-CB42-F518-39DE5C6F83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1455" y="2607012"/>
            <a:ext cx="6926093" cy="4232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959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E1CB01-42BD-E1CC-18EF-071DB3BC2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es-MX" dirty="0"/>
              <a:t>(3.a)  Un segundo ejemplo de árbol de decisión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6704122-2E12-FE78-F5BD-683576B0A1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517515"/>
            <a:ext cx="12192000" cy="4659448"/>
          </a:xfrm>
        </p:spPr>
        <p:txBody>
          <a:bodyPr/>
          <a:lstStyle/>
          <a:p>
            <a:r>
              <a:rPr lang="es-MX" dirty="0">
                <a:solidFill>
                  <a:schemeClr val="accent1"/>
                </a:solidFill>
              </a:rPr>
              <a:t>Etiquetas (tipo de animal): halcón, delfín, pingüino y oso</a:t>
            </a:r>
          </a:p>
          <a:p>
            <a:r>
              <a:rPr lang="es-MX" dirty="0"/>
              <a:t>2 atributos: plumas, aletas; decisiones binarias (Si o No): </a:t>
            </a:r>
          </a:p>
          <a:p>
            <a:r>
              <a:rPr lang="es-MX" dirty="0">
                <a:solidFill>
                  <a:schemeClr val="accent1"/>
                </a:solidFill>
              </a:rPr>
              <a:t>La clasificación exacta se obtiene con un árbol de profundidad = 2 (etapas  jerárquicas de decisión)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917F493-E2BA-E2A0-A96F-78EB52F70E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7838" y="3035031"/>
            <a:ext cx="5778230" cy="3771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195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8EB70A-58F8-94D2-5913-0318984CE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es-MX" dirty="0"/>
              <a:t>(4) Árboles de decisión y aprendizaje basado en reglas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E266E3B-25B2-CA79-13AA-F65AC7FF4E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4351338"/>
          </a:xfrm>
        </p:spPr>
        <p:txBody>
          <a:bodyPr>
            <a:normAutofit/>
          </a:bodyPr>
          <a:lstStyle/>
          <a:p>
            <a:r>
              <a:rPr lang="es-MX" dirty="0">
                <a:solidFill>
                  <a:schemeClr val="accent1"/>
                </a:solidFill>
              </a:rPr>
              <a:t>Un árbol de decisión es un conjunto de reglas anidadas del tipo ‘si-por el contrario’</a:t>
            </a:r>
          </a:p>
          <a:p>
            <a:r>
              <a:rPr lang="es-MX" dirty="0"/>
              <a:t>Estas reglas son la conjunción de condiciones establecidas en las diferentes etapas</a:t>
            </a:r>
          </a:p>
          <a:p>
            <a:endParaRPr lang="es-MX" dirty="0"/>
          </a:p>
          <a:p>
            <a:r>
              <a:rPr lang="es-MX" dirty="0">
                <a:solidFill>
                  <a:schemeClr val="accent1"/>
                </a:solidFill>
              </a:rPr>
              <a:t>Cada nodo hoja representa una trayectoria del árbol (o condiciones conjuntas)</a:t>
            </a:r>
          </a:p>
          <a:p>
            <a:r>
              <a:rPr lang="es-MX" dirty="0"/>
              <a:t>Múltiples reglas pueden combinarse para establecer predicciones  sobre la etiqueta asociada a una clase de instancia </a:t>
            </a:r>
          </a:p>
          <a:p>
            <a:pPr marL="0" indent="0">
              <a:buNone/>
            </a:pPr>
            <a:endParaRPr lang="es-MX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A98FBC1-A7C6-AD5C-A8B5-6CF3BC163A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3960" y="3320358"/>
            <a:ext cx="4313417" cy="680936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720D55A7-9252-A51E-16A0-5E0AF56D9A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0603" y="5612861"/>
            <a:ext cx="5220009" cy="862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118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3C690B-BB72-186B-6CA3-4F04929D4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140" y="0"/>
            <a:ext cx="11225719" cy="681037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es-MX" dirty="0"/>
              <a:t>(4.a) Un ejemplo de regla o trayectoria del árbol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84CA71C-6403-9873-4154-63B433F92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61121"/>
            <a:ext cx="12192000" cy="5170488"/>
          </a:xfrm>
        </p:spPr>
        <p:txBody>
          <a:bodyPr>
            <a:normAutofit/>
          </a:bodyPr>
          <a:lstStyle/>
          <a:p>
            <a:r>
              <a:rPr lang="es-MX" dirty="0">
                <a:solidFill>
                  <a:schemeClr val="accent1"/>
                </a:solidFill>
              </a:rPr>
              <a:t>Conjunción de condiciones:</a:t>
            </a:r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r>
              <a:rPr lang="es-MX" dirty="0">
                <a:solidFill>
                  <a:schemeClr val="accent1"/>
                </a:solidFill>
              </a:rPr>
              <a:t>Combinación de reglas asociada a una Clase: </a:t>
            </a:r>
            <a:r>
              <a:rPr lang="es-MX" dirty="0" err="1">
                <a:solidFill>
                  <a:schemeClr val="accent1"/>
                </a:solidFill>
              </a:rPr>
              <a:t>Stay</a:t>
            </a:r>
            <a:r>
              <a:rPr lang="es-MX" dirty="0">
                <a:solidFill>
                  <a:schemeClr val="accent1"/>
                </a:solidFill>
              </a:rPr>
              <a:t> in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6DCEF10-74A6-A66A-7966-ABA50DA6BD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3554" y="761121"/>
            <a:ext cx="6544888" cy="58366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21EBF495-93A0-B7FD-5379-98A848A8B9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6011694"/>
            <a:ext cx="9980579" cy="748929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715A16D5-342B-94DF-22E8-AE132EF4E0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6816" y="1344781"/>
            <a:ext cx="7801583" cy="4083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736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56BF4D-0275-642E-51F2-C8FB7F1EC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es-MX" dirty="0"/>
              <a:t>(5) Algoritmos básicos en la construcción de un árbol de decisión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83C2DB2-97FA-104F-126E-46B703434D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429966"/>
            <a:ext cx="12192000" cy="5204298"/>
          </a:xfrm>
        </p:spPr>
        <p:txBody>
          <a:bodyPr/>
          <a:lstStyle/>
          <a:p>
            <a:r>
              <a:rPr lang="es-MX" dirty="0">
                <a:solidFill>
                  <a:schemeClr val="accent1"/>
                </a:solidFill>
              </a:rPr>
              <a:t>Para la implementación eficiente del árbol se emplea el algoritmo de ‘Divide-y-Conquista’ además de utilizar un proceso recursivo.</a:t>
            </a:r>
          </a:p>
          <a:p>
            <a:r>
              <a:rPr lang="es-MX" dirty="0"/>
              <a:t>Una función recursiva es la que se invoca a si misma para realizar un proceso iterativo.</a:t>
            </a:r>
          </a:p>
          <a:p>
            <a:r>
              <a:rPr lang="es-MX" dirty="0">
                <a:solidFill>
                  <a:schemeClr val="accent1"/>
                </a:solidFill>
              </a:rPr>
              <a:t>Por ejemplo, para calcular el tamaño de un arreglo: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901EB6A-370F-B308-81C3-1DB5279C10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2501" y="3774333"/>
            <a:ext cx="5622587" cy="2859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7138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190AA34-5070-AE40-BFB2-B9EE4A9108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7276"/>
            <a:ext cx="12192000" cy="5778129"/>
          </a:xfrm>
        </p:spPr>
        <p:txBody>
          <a:bodyPr/>
          <a:lstStyle/>
          <a:p>
            <a:r>
              <a:rPr lang="es-MX" dirty="0">
                <a:solidFill>
                  <a:schemeClr val="accent1"/>
                </a:solidFill>
              </a:rPr>
              <a:t>Divide-y-Conquista divide el problema en otros más pequeños y más fáciles</a:t>
            </a:r>
          </a:p>
          <a:p>
            <a:r>
              <a:rPr lang="es-MX" dirty="0"/>
              <a:t>Ejemplo: ordenar de manera creciente a un conjunto de números</a:t>
            </a:r>
          </a:p>
          <a:p>
            <a:r>
              <a:rPr lang="es-MX" dirty="0">
                <a:solidFill>
                  <a:schemeClr val="accent1"/>
                </a:solidFill>
              </a:rPr>
              <a:t>(i) Mientras que sea igual o mayor a dos el tamaño del arreglo, ordena</a:t>
            </a:r>
          </a:p>
          <a:p>
            <a:r>
              <a:rPr lang="es-MX" dirty="0"/>
              <a:t>(</a:t>
            </a:r>
            <a:r>
              <a:rPr lang="es-MX" dirty="0" err="1"/>
              <a:t>ii</a:t>
            </a:r>
            <a:r>
              <a:rPr lang="es-MX" dirty="0"/>
              <a:t>) Toma primer elemento (</a:t>
            </a:r>
            <a:r>
              <a:rPr lang="es-MX" dirty="0" err="1"/>
              <a:t>pivot</a:t>
            </a:r>
            <a:r>
              <a:rPr lang="es-MX" dirty="0"/>
              <a:t>)  y  separa los  números menores y mayores</a:t>
            </a:r>
          </a:p>
          <a:p>
            <a:r>
              <a:rPr lang="es-MX" dirty="0">
                <a:solidFill>
                  <a:schemeClr val="accent1"/>
                </a:solidFill>
              </a:rPr>
              <a:t>(</a:t>
            </a:r>
            <a:r>
              <a:rPr lang="es-MX" dirty="0" err="1">
                <a:solidFill>
                  <a:schemeClr val="accent1"/>
                </a:solidFill>
              </a:rPr>
              <a:t>iii</a:t>
            </a:r>
            <a:r>
              <a:rPr lang="es-MX" dirty="0">
                <a:solidFill>
                  <a:schemeClr val="accent1"/>
                </a:solidFill>
              </a:rPr>
              <a:t>) Recursivamente opera con los arreglos menores y mayores</a:t>
            </a:r>
          </a:p>
          <a:p>
            <a:endParaRPr lang="es-MX" dirty="0"/>
          </a:p>
          <a:p>
            <a:endParaRPr lang="es-MX" dirty="0"/>
          </a:p>
          <a:p>
            <a:endParaRPr lang="en-U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86EB3F7-A93A-A843-94D2-A5E7E4544F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8179" y="2543988"/>
            <a:ext cx="8297694" cy="4314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46651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</TotalTime>
  <Words>1570</Words>
  <Application>Microsoft Office PowerPoint</Application>
  <PresentationFormat>Panorámica</PresentationFormat>
  <Paragraphs>186</Paragraphs>
  <Slides>20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Tema de Office</vt:lpstr>
      <vt:lpstr>Introducción a la Ciencia de los Datos: Lección T.12: Árboles de decisión</vt:lpstr>
      <vt:lpstr>(1) Planteamiento</vt:lpstr>
      <vt:lpstr>   (2)  Semántica</vt:lpstr>
      <vt:lpstr>(3) Ejemplo de un árbol y sus elementos</vt:lpstr>
      <vt:lpstr>(3.a)  Un segundo ejemplo de árbol de decisión</vt:lpstr>
      <vt:lpstr>(4) Árboles de decisión y aprendizaje basado en reglas </vt:lpstr>
      <vt:lpstr>(4.a) Un ejemplo de regla o trayectoria del árbol</vt:lpstr>
      <vt:lpstr>(5) Algoritmos básicos en la construcción de un árbol de decisión</vt:lpstr>
      <vt:lpstr>Presentación de PowerPoint</vt:lpstr>
      <vt:lpstr>(6)  Ejemplo de construcción de un árbol</vt:lpstr>
      <vt:lpstr>Presentación de PowerPoint</vt:lpstr>
      <vt:lpstr>Presentación de PowerPoint</vt:lpstr>
      <vt:lpstr>Presentación de PowerPoint</vt:lpstr>
      <vt:lpstr>(7) Complicaciones en la construcción</vt:lpstr>
      <vt:lpstr>(8) Criterios para acotar profundidad</vt:lpstr>
      <vt:lpstr>(8.a) Indicador de entropía de Shannon</vt:lpstr>
      <vt:lpstr>(8.b) Error de cálculo en la clasificación</vt:lpstr>
      <vt:lpstr>(9) Un ejemplo sencillo de árbol binario</vt:lpstr>
      <vt:lpstr>(9.a) Usando Entropía de Shannon</vt:lpstr>
      <vt:lpstr>(9.b) Usando el error de cálculo en predicción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Gonzalo castaneda</dc:creator>
  <cp:lastModifiedBy>Gonzalo castaneda</cp:lastModifiedBy>
  <cp:revision>26</cp:revision>
  <dcterms:created xsi:type="dcterms:W3CDTF">2022-05-02T18:55:31Z</dcterms:created>
  <dcterms:modified xsi:type="dcterms:W3CDTF">2022-05-03T19:51:05Z</dcterms:modified>
</cp:coreProperties>
</file>