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510DF-6AE2-482B-82F2-D9799137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6AB819-9EE6-4163-AB71-B5F9DE330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7E8F54-3B37-4A40-B713-B7AD405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1055E-EF68-401D-BD1A-C10F84CA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4A855-3398-4356-9CF3-E07AF5FB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ED7B3-5DFB-4557-B0BD-C6C6424F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2DF8CF-0926-404B-B70A-1D7C684A5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A0AA1-AD3D-4414-954E-8A931AE4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D67A2-A3B2-4F00-ACD5-C3B11A6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738E7-8B5B-44DF-A64C-778B996D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4683D1-68E1-4034-A039-BD8017B29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5994A2-7665-4FE3-A111-9A3B6778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0C140-DB54-403B-B467-DD0C2450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36E1-D11F-4E44-A4BF-1B24C431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119E4-55E3-4637-96BF-C57784DB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28548-71D9-4E2E-8C9F-6AE7992F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D5AED-824E-43F2-BADB-F1255369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DA508-51D5-407E-B70D-0278A2A8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5FC0D-64F9-4904-995E-14C23094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8A916-93B4-4F26-BFA2-A83D8E9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A86E6-4D1F-4040-9C10-715A7160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95505-385B-40FD-BD5F-FC6D78F4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4191B-F19C-4EEE-B9E5-E34F7CB9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A5639-9148-4C02-8DC7-1A318A83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40783-ECC9-4C03-B020-CE5454D8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4B7D-5C5B-4B34-8E3B-6ACF34C7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089AB-79F9-4E05-BE34-8C865219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895C54-44A1-4BED-845A-71480E3D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F0A4CE-BB72-48EE-BA02-4BA3512B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8F802-A1B4-4E93-B6E0-2A794A8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B0E88C-9830-4CE1-A87B-8423806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5753E-24E3-459B-9BB7-B5CE3937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7C2A5-0BBC-4BF2-AE33-2686243C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741090-BE8F-4565-B462-E01B2D9CF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DD62DD-6005-4157-AC53-7E506150D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A04168-F7C1-4AEF-A438-62965FA21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716A4A-6170-4C9B-9E3C-03E78715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CBCDB9-F749-4681-93BC-88E06FDF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B2065B-EB66-45BE-8307-7F47FE4E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0BB8C-A39F-4C10-990D-2BC1AD17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FF507B-8F46-4E5F-B8BD-ACB60E42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1D11B5-5DDE-420F-84B6-94FC08EC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A6EBDD-AA95-4432-A93E-B5A6372A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D1A99E-CD9B-42D6-87E4-F8E48124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DE0272-550A-4F37-BED9-8FB662EB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DB8EEA-A83B-4027-9891-7134F672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79E86-1F82-4AAA-952A-E80DE2EA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508CA-7D64-477C-B416-FB2710C9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1922C7-1C09-4EF0-A4D4-F689A5B2B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7B04D2-7708-4B94-AB4A-AB77E53F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67AF9D-79B0-461C-96E3-D0568DB0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E11BEA-9CD8-478A-90D5-46BEA321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AF195-5E4D-4CD6-80CA-3942D9A2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B4C232-1900-4571-949F-A5239AD8A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71F27-B4F2-41B5-A4E7-8F628463E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503A6E-C1E1-4E1C-B690-8EA64A85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BEB56A-A1E1-455C-9D37-590F8638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4C1690-E091-46A7-B03A-0DB6A196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EA780D-3A71-4FC4-8E1C-95F1445B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7F8574-6401-474F-8EFA-EEC44B88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1CB57-D2BF-45EA-9BDE-1A7041CCC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575E-C588-42EE-9039-4A576F4CBCF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BA3D2-7879-4424-B417-ED1A06C9E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05E76-6ADB-4C76-B714-A95A80C59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56BE-922A-4C89-908C-B56C8649C1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t.wisc.edu/~sraschka/teaching/stat479-fs2019%2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1777957" y="729574"/>
            <a:ext cx="8754894" cy="196190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Introducción a la Ciencia de los Datos:</a:t>
            </a:r>
            <a:br>
              <a:rPr lang="es-MX" dirty="0"/>
            </a:br>
            <a:r>
              <a:rPr lang="es-MX" sz="3100" dirty="0"/>
              <a:t>Lección T.11 K-NN. Un método de aprendizaje supervisado</a:t>
            </a: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060315" y="3573015"/>
            <a:ext cx="10190178" cy="2749964"/>
          </a:xfrm>
        </p:spPr>
        <p:txBody>
          <a:bodyPr>
            <a:normAutofit fontScale="55000" lnSpcReduction="20000"/>
          </a:bodyPr>
          <a:lstStyle/>
          <a:p>
            <a:endParaRPr lang="es-MX" dirty="0"/>
          </a:p>
          <a:p>
            <a:r>
              <a:rPr lang="es-MX" sz="3000" dirty="0"/>
              <a:t>por </a:t>
            </a:r>
          </a:p>
          <a:p>
            <a:r>
              <a:rPr lang="es-MX" sz="5100" dirty="0"/>
              <a:t>Gonzalo Castañeda</a:t>
            </a:r>
          </a:p>
          <a:p>
            <a:endParaRPr lang="es-MX" sz="3000" dirty="0"/>
          </a:p>
          <a:p>
            <a:pPr algn="l"/>
            <a:r>
              <a:rPr lang="en-US" sz="4200" dirty="0" err="1"/>
              <a:t>Basado</a:t>
            </a:r>
            <a:r>
              <a:rPr lang="en-US" sz="4200" dirty="0"/>
              <a:t> </a:t>
            </a:r>
            <a:r>
              <a:rPr lang="en-US" sz="4200" dirty="0" err="1"/>
              <a:t>en</a:t>
            </a:r>
            <a:r>
              <a:rPr lang="en-US" sz="4200" dirty="0"/>
              <a:t>:  (1) Sebastian </a:t>
            </a:r>
            <a:r>
              <a:rPr lang="en-US" sz="4200" dirty="0" err="1"/>
              <a:t>Raschka</a:t>
            </a:r>
            <a:r>
              <a:rPr lang="en-US" sz="4200" dirty="0"/>
              <a:t>. 2019. </a:t>
            </a:r>
            <a:r>
              <a:rPr lang="en-US" sz="4200" dirty="0">
                <a:ea typeface="Calibri" panose="020F0502020204030204" pitchFamily="34" charset="0"/>
              </a:rPr>
              <a:t>“</a:t>
            </a:r>
            <a:r>
              <a:rPr lang="en-US" sz="4200" i="1" dirty="0">
                <a:ea typeface="Calibri" panose="020F0502020204030204" pitchFamily="34" charset="0"/>
              </a:rPr>
              <a:t>Machine Learning Lecture Notes</a:t>
            </a:r>
            <a:r>
              <a:rPr lang="en-US" sz="4200" dirty="0">
                <a:ea typeface="Calibri" panose="020F0502020204030204" pitchFamily="34" charset="0"/>
              </a:rPr>
              <a:t>”. Department of Statistics, University of Wisconsin (Madison)</a:t>
            </a:r>
          </a:p>
          <a:p>
            <a:pPr algn="l"/>
            <a:r>
              <a:rPr lang="en-US" sz="4200" dirty="0">
                <a:ea typeface="Calibri" panose="020F0502020204030204" pitchFamily="34" charset="0"/>
              </a:rPr>
              <a:t>Chap 2. Nearest Neighbor Methods.</a:t>
            </a:r>
          </a:p>
          <a:p>
            <a:pPr algn="l"/>
            <a:r>
              <a:rPr lang="en-US" sz="4200" dirty="0">
                <a:hlinkClick r:id="rId2"/>
              </a:rPr>
              <a:t>http://stat.wisc.edu/~sraschka/teaching/stat479-fs2019 /</a:t>
            </a:r>
            <a:r>
              <a:rPr lang="en-US" sz="4200" dirty="0"/>
              <a:t>  </a:t>
            </a:r>
          </a:p>
          <a:p>
            <a:pPr algn="l"/>
            <a:endParaRPr lang="en-US" sz="3300" dirty="0"/>
          </a:p>
          <a:p>
            <a:pPr algn="l"/>
            <a:endParaRPr lang="en-US" sz="3300" dirty="0"/>
          </a:p>
          <a:p>
            <a:pPr algn="l"/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105136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4A99B-A54E-4270-B45A-B418439F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12192000" cy="66278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s-MX" sz="3800" dirty="0"/>
              <a:t>(6) Problemas: dimensionalidad y complejidad computacional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1211E-F4EC-4D19-9AF2-5C5A876E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5495925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(a) </a:t>
            </a:r>
            <a:r>
              <a:rPr lang="es-MX" dirty="0" err="1">
                <a:solidFill>
                  <a:schemeClr val="accent1"/>
                </a:solidFill>
              </a:rPr>
              <a:t>kNN</a:t>
            </a:r>
            <a:r>
              <a:rPr lang="es-MX" dirty="0">
                <a:solidFill>
                  <a:schemeClr val="accent1"/>
                </a:solidFill>
              </a:rPr>
              <a:t> es susceptible de complicaciones por una alta dimensionalidad</a:t>
            </a:r>
          </a:p>
          <a:p>
            <a:r>
              <a:rPr lang="es-MX" dirty="0"/>
              <a:t>Alta dimensionalidad aparece cuando para un número fijo de instancias se incrementa el número (dimensión) y rango de los atributos</a:t>
            </a:r>
          </a:p>
          <a:p>
            <a:r>
              <a:rPr lang="es-MX" dirty="0">
                <a:solidFill>
                  <a:schemeClr val="accent1"/>
                </a:solidFill>
              </a:rPr>
              <a:t>Entre más dimensiones existan, mayor es el volumen del hiperespacio que hay que explorar y los vecinos se vuelven menos parecidos a los ´puntos en cuestión’, por lo que baja la capacidad predictiva</a:t>
            </a:r>
          </a:p>
          <a:p>
            <a:r>
              <a:rPr lang="es-MX" dirty="0"/>
              <a:t>(b) Complejidad Computacional = tiempo corrida en escenario más complicado.</a:t>
            </a:r>
          </a:p>
          <a:p>
            <a:r>
              <a:rPr lang="es-MX" dirty="0">
                <a:solidFill>
                  <a:schemeClr val="accent1"/>
                </a:solidFill>
              </a:rPr>
              <a:t>Se utiliza la notación del Big-O para definir dicha complejidad</a:t>
            </a:r>
          </a:p>
          <a:p>
            <a:endParaRPr lang="es-MX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B7DB58-8AE8-4E29-A89D-DB55B4E2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4357991"/>
            <a:ext cx="3096318" cy="24817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47CA9D-C736-4730-A7F6-B76DD66E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10" y="4243276"/>
            <a:ext cx="4206551" cy="24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2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8FD8C-E7D6-4554-95E9-46A8670C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62377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Big-O en </a:t>
            </a:r>
            <a:r>
              <a:rPr lang="es-MX" dirty="0" err="1"/>
              <a:t>kNN</a:t>
            </a:r>
            <a:r>
              <a:rPr lang="es-MX" dirty="0"/>
              <a:t> y algoritmos alternativos a la fuerza bruta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07FDD-7A99-4822-A7CA-EC6CA1A4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2026"/>
            <a:ext cx="12191999" cy="6215974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En </a:t>
            </a:r>
            <a:r>
              <a:rPr lang="es-MX" dirty="0" err="1">
                <a:solidFill>
                  <a:schemeClr val="accent1"/>
                </a:solidFill>
              </a:rPr>
              <a:t>kNN</a:t>
            </a:r>
            <a:r>
              <a:rPr lang="es-MX" dirty="0">
                <a:solidFill>
                  <a:schemeClr val="accent1"/>
                </a:solidFill>
              </a:rPr>
              <a:t> se tiene O(n x k); n = numero de instancias, k = número de vecinos</a:t>
            </a:r>
          </a:p>
          <a:p>
            <a:r>
              <a:rPr lang="es-MX" dirty="0"/>
              <a:t>Si n &gt;&gt; k →  O(n) cuando se usa algoritmo de fuerza bruta.</a:t>
            </a:r>
          </a:p>
          <a:p>
            <a:r>
              <a:rPr lang="es-MX" dirty="0">
                <a:solidFill>
                  <a:schemeClr val="accent1"/>
                </a:solidFill>
              </a:rPr>
              <a:t>Analicemos dos variante; A = los k más próximos;   B = los (n-k) más distantes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r>
              <a:rPr lang="es-MX" dirty="0">
                <a:solidFill>
                  <a:schemeClr val="accent1"/>
                </a:solidFill>
              </a:rPr>
              <a:t>Notar que se compara con cada instancia, y se agrega a la lista </a:t>
            </a:r>
            <a:r>
              <a:rPr lang="es-MX" dirty="0" err="1">
                <a:solidFill>
                  <a:schemeClr val="accent1"/>
                </a:solidFill>
              </a:rPr>
              <a:t>D</a:t>
            </a:r>
            <a:r>
              <a:rPr lang="es-MX" baseline="-25000" dirty="0" err="1">
                <a:solidFill>
                  <a:schemeClr val="accent1"/>
                </a:solidFill>
              </a:rPr>
              <a:t>k</a:t>
            </a:r>
            <a:r>
              <a:rPr lang="es-MX" dirty="0">
                <a:solidFill>
                  <a:schemeClr val="accent1"/>
                </a:solidFill>
              </a:rPr>
              <a:t> una vez que se checa que entre las instancias que no están en </a:t>
            </a:r>
            <a:r>
              <a:rPr lang="es-MX" dirty="0" err="1">
                <a:solidFill>
                  <a:schemeClr val="accent1"/>
                </a:solidFill>
              </a:rPr>
              <a:t>D</a:t>
            </a:r>
            <a:r>
              <a:rPr lang="es-MX" baseline="-25000" dirty="0" err="1">
                <a:solidFill>
                  <a:schemeClr val="accent1"/>
                </a:solidFill>
              </a:rPr>
              <a:t>k</a:t>
            </a:r>
            <a:r>
              <a:rPr lang="es-MX" dirty="0">
                <a:solidFill>
                  <a:schemeClr val="accent1"/>
                </a:solidFill>
              </a:rPr>
              <a:t> es la menor de menor distancia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6ADD4B-1413-4445-A527-A7D8A667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5" y="1926076"/>
            <a:ext cx="5418306" cy="41342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4C07BF-8C87-471F-8F91-8FEFFA24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45" y="1926077"/>
            <a:ext cx="4866936" cy="3657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2685D2D-FAB9-4C5E-8F77-44CCDA9A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781" y="5603964"/>
            <a:ext cx="3093395" cy="4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7BA5-1949-4301-A567-3454641E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2805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Algoritmos de exploración alternativos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E914B-FA4D-42BC-9E30-E70D9CB3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93" y="1001949"/>
            <a:ext cx="12149846" cy="5651770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Se trata de algoritmos muy lentos ya que los vecinos (que incluyes o dejas afuera) a comparar se exploran entre las n instancias (se hacen </a:t>
            </a:r>
            <a:r>
              <a:rPr lang="es-MX" dirty="0" err="1">
                <a:solidFill>
                  <a:schemeClr val="accent1"/>
                </a:solidFill>
              </a:rPr>
              <a:t>loops</a:t>
            </a:r>
            <a:r>
              <a:rPr lang="es-MX" dirty="0">
                <a:solidFill>
                  <a:schemeClr val="accent1"/>
                </a:solidFill>
              </a:rPr>
              <a:t> anidados)</a:t>
            </a:r>
          </a:p>
          <a:p>
            <a:r>
              <a:rPr lang="es-MX" dirty="0"/>
              <a:t>Variante A: O (k x n); Variante B: O ((n-k) x n),  K = incluidos,  n-k = dejados afuera</a:t>
            </a:r>
          </a:p>
          <a:p>
            <a:r>
              <a:rPr lang="es-MX" dirty="0"/>
              <a:t>Una alternativa: (i) se toma una selección arbitraria de k instancias</a:t>
            </a:r>
          </a:p>
          <a:p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ii</a:t>
            </a:r>
            <a:r>
              <a:rPr lang="es-MX" dirty="0">
                <a:solidFill>
                  <a:schemeClr val="accent1"/>
                </a:solidFill>
              </a:rPr>
              <a:t>) Con el punto en cuestión Iteramos entre las instancias disponibles en el conjunto de entrenamiento para obtener la distancia más cercana (A)</a:t>
            </a:r>
          </a:p>
          <a:p>
            <a:r>
              <a:rPr lang="es-MX" dirty="0"/>
              <a:t>(</a:t>
            </a:r>
            <a:r>
              <a:rPr lang="es-MX" dirty="0" err="1"/>
              <a:t>iii</a:t>
            </a:r>
            <a:r>
              <a:rPr lang="es-MX" dirty="0"/>
              <a:t>) También calculamos y almacenamos la distancia de este punto con las instancias seleccionadas y identificamos la mayor (B)</a:t>
            </a:r>
          </a:p>
          <a:p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iii</a:t>
            </a:r>
            <a:r>
              <a:rPr lang="es-MX" dirty="0">
                <a:solidFill>
                  <a:schemeClr val="accent1"/>
                </a:solidFill>
              </a:rPr>
              <a:t>) Si la distancia (B) es mayor a la distancia (A) entonces eliminamos a la instancia más lejana del grupo e incluimos a la nueva instancia</a:t>
            </a:r>
          </a:p>
          <a:p>
            <a:r>
              <a:rPr lang="es-MX" dirty="0"/>
              <a:t>(</a:t>
            </a:r>
            <a:r>
              <a:rPr lang="es-MX" dirty="0" err="1"/>
              <a:t>iv</a:t>
            </a:r>
            <a:r>
              <a:rPr lang="es-MX" dirty="0"/>
              <a:t>) Hacemos lo mismo para las instancias sobrantes que no están en el grupo y que todavía no han sido desechadas.</a:t>
            </a:r>
          </a:p>
          <a:p>
            <a:r>
              <a:rPr lang="es-MX" dirty="0">
                <a:solidFill>
                  <a:schemeClr val="accent1"/>
                </a:solidFill>
              </a:rPr>
              <a:t>Existen otros algoritmos más eficientes</a:t>
            </a:r>
          </a:p>
        </p:txBody>
      </p:sp>
    </p:spTree>
    <p:extLst>
      <p:ext uri="{BB962C8B-B14F-4D97-AF65-F5344CB8AC3E}">
        <p14:creationId xmlns:p14="http://schemas.microsoft.com/office/powerpoint/2010/main" val="210566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4F75D-ED9C-45D5-9426-11EEA842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5556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(7) Métricas de distancia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75312-2BAB-431E-9BBA-69E050A8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3932"/>
            <a:ext cx="12192000" cy="6177064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No hay una mejor métrica de distancia, depende del problema en consideración</a:t>
            </a:r>
          </a:p>
          <a:p>
            <a:r>
              <a:rPr lang="es-MX" dirty="0"/>
              <a:t>Para atributos continuos la más común es la euclidiana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Otras populares son: Manhattan y Minkowski (p = 1 Manhattan; p = 2 Euclidiana)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9CF4E-2DE1-4912-9CBF-84507CC0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06" y="1498607"/>
            <a:ext cx="6274341" cy="3102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F862EF-B4E6-4DCB-8B35-867430B4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156858"/>
            <a:ext cx="3665706" cy="12920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A11068-0A56-44FF-A97A-BBE08BB6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128" y="5190930"/>
            <a:ext cx="4445540" cy="12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8BD0F-6C7D-465D-9BCB-E4413CD1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004"/>
            <a:ext cx="12192000" cy="606995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Cuando se trata de atributos discretos se suelen usar otras métricas</a:t>
            </a:r>
          </a:p>
          <a:p>
            <a:r>
              <a:rPr lang="es-MX" dirty="0"/>
              <a:t>Distancia de </a:t>
            </a:r>
            <a:r>
              <a:rPr lang="es-MX" dirty="0" err="1"/>
              <a:t>Hamming</a:t>
            </a:r>
            <a:r>
              <a:rPr lang="es-MX" dirty="0"/>
              <a:t> (Manhattan aplicado a vectores binarios)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Notar que esta distancia = 1, ya que estos vectores solo difieren en un argumento</a:t>
            </a:r>
          </a:p>
          <a:p>
            <a:r>
              <a:rPr lang="es-MX" dirty="0"/>
              <a:t>Otra alternativa es la distancia de los cosenos (producto punto normalizado).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Por ejemplo cuando el vector contiene el conteo de palabras en un documentos</a:t>
            </a:r>
          </a:p>
          <a:p>
            <a:r>
              <a:rPr lang="es-MX" dirty="0"/>
              <a:t>Otro punto a considerar es el escalamiento de                                                           de atributos (valores ordinales versus cardinales)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FC235E-60F6-4BE7-94A1-D6C3F001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82" y="1225685"/>
            <a:ext cx="2876739" cy="8766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DFA737-D17D-4B1D-ADB7-63745013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443" y="681037"/>
            <a:ext cx="2204845" cy="13034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9AF7E0-68F5-43A0-A52F-AF9E5ECC3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003" y="3144243"/>
            <a:ext cx="3054485" cy="56951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627F41-3BA7-4110-B0C9-9B5D61439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370" y="4085617"/>
            <a:ext cx="5168630" cy="27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5254F-F160-4AB4-8AFB-D51ED371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(8) Ponderación de atributos y votos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936B0-2EB0-4BC2-97D5-8B6F4DAE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766"/>
            <a:ext cx="12192000" cy="520419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Es posible añadir un peso diferenciado a los atributos en las métricas de distancia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Esto implica que no todos los atributos tienen la misma ponderación</a:t>
            </a:r>
          </a:p>
          <a:p>
            <a:r>
              <a:rPr lang="es-MX" dirty="0">
                <a:solidFill>
                  <a:schemeClr val="accent1"/>
                </a:solidFill>
              </a:rPr>
              <a:t>En un </a:t>
            </a:r>
            <a:r>
              <a:rPr lang="es-MX" dirty="0" err="1">
                <a:solidFill>
                  <a:schemeClr val="accent1"/>
                </a:solidFill>
              </a:rPr>
              <a:t>kNN</a:t>
            </a:r>
            <a:r>
              <a:rPr lang="es-MX" dirty="0">
                <a:solidFill>
                  <a:schemeClr val="accent1"/>
                </a:solidFill>
              </a:rPr>
              <a:t> ponderado el peso del voto es el que cambia</a:t>
            </a:r>
          </a:p>
          <a:p>
            <a:r>
              <a:rPr lang="es-MX" dirty="0"/>
              <a:t>Esto implica que no todos los vecinos tienen el mismo peso</a:t>
            </a:r>
          </a:p>
          <a:p>
            <a:r>
              <a:rPr lang="es-MX" dirty="0">
                <a:solidFill>
                  <a:schemeClr val="accent1"/>
                </a:solidFill>
              </a:rPr>
              <a:t>(a) En un </a:t>
            </a:r>
            <a:r>
              <a:rPr lang="es-MX" dirty="0" err="1">
                <a:solidFill>
                  <a:schemeClr val="accent1"/>
                </a:solidFill>
              </a:rPr>
              <a:t>kNN</a:t>
            </a:r>
            <a:r>
              <a:rPr lang="es-MX" dirty="0">
                <a:solidFill>
                  <a:schemeClr val="accent1"/>
                </a:solidFill>
              </a:rPr>
              <a:t> de clasificación                      (b) En un </a:t>
            </a:r>
            <a:r>
              <a:rPr lang="es-MX" dirty="0" err="1">
                <a:solidFill>
                  <a:schemeClr val="accent1"/>
                </a:solidFill>
              </a:rPr>
              <a:t>kNN</a:t>
            </a:r>
            <a:r>
              <a:rPr lang="es-MX" dirty="0">
                <a:solidFill>
                  <a:schemeClr val="accent1"/>
                </a:solidFill>
              </a:rPr>
              <a:t> de regresión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C6809D-98A4-41B9-AF62-6080BC05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92" y="1460586"/>
            <a:ext cx="3704002" cy="10102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6269E6-D3D6-43D3-BDB0-6651C031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0" y="4980563"/>
            <a:ext cx="4112287" cy="10102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B968A2-610F-447F-92AC-2FF8AD29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51" y="4980564"/>
            <a:ext cx="3014572" cy="10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3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FD5DD-6E14-4D90-BFAF-1EFAFA98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20664" cy="662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(9) Mejoras en el desempeño a partir de </a:t>
            </a:r>
            <a:r>
              <a:rPr lang="es-MX" dirty="0" err="1"/>
              <a:t>hiper-parámetros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776B4-BB90-4D70-A3E4-68853F55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6851"/>
            <a:ext cx="12192000" cy="5350112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La capacidad predictiva de </a:t>
            </a:r>
            <a:r>
              <a:rPr lang="es-MX" dirty="0" err="1">
                <a:solidFill>
                  <a:schemeClr val="accent1"/>
                </a:solidFill>
              </a:rPr>
              <a:t>kNN</a:t>
            </a:r>
            <a:r>
              <a:rPr lang="es-MX" dirty="0">
                <a:solidFill>
                  <a:schemeClr val="accent1"/>
                </a:solidFill>
              </a:rPr>
              <a:t> se modifica con la selección de parámetros:</a:t>
            </a:r>
          </a:p>
          <a:p>
            <a:r>
              <a:rPr lang="es-MX" dirty="0"/>
              <a:t>Valor de k; escalamiento de atributos; métrica de distancia; ponderaciones</a:t>
            </a:r>
          </a:p>
          <a:p>
            <a:r>
              <a:rPr lang="es-MX" dirty="0">
                <a:solidFill>
                  <a:schemeClr val="accent1"/>
                </a:solidFill>
              </a:rPr>
              <a:t>Se conoce como calibración de </a:t>
            </a:r>
            <a:r>
              <a:rPr lang="es-MX" dirty="0" err="1">
                <a:solidFill>
                  <a:schemeClr val="accent1"/>
                </a:solidFill>
              </a:rPr>
              <a:t>hiper-parámetros</a:t>
            </a:r>
            <a:r>
              <a:rPr lang="es-MX" dirty="0">
                <a:solidFill>
                  <a:schemeClr val="accent1"/>
                </a:solidFill>
              </a:rPr>
              <a:t> o selección de modelo (validación cruzada)</a:t>
            </a:r>
          </a:p>
          <a:p>
            <a:r>
              <a:rPr lang="es-MX" dirty="0"/>
              <a:t>Un valor reducido de k puede generar sesgo (i.e. el modelo no es lo suficiente sofisticado para recrear f(x); sobreajuste (i.e., el modelo se ajusta al ruido en el conjunto de entrenamiento)</a:t>
            </a:r>
          </a:p>
          <a:p>
            <a:r>
              <a:rPr lang="es-MX" dirty="0">
                <a:solidFill>
                  <a:schemeClr val="accent1"/>
                </a:solidFill>
              </a:rPr>
              <a:t>Distintas predicciones dependiendo el valor de k (región de color = predicción)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C08A2-E7A0-4A35-81A8-DC18056E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8" y="4455268"/>
            <a:ext cx="4224270" cy="23844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EC031A-02BF-4CEC-8747-7A4A2620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87" y="4455268"/>
            <a:ext cx="4121239" cy="23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0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EF190-0A4B-4CE2-9416-A620CA4B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6692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(1)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B620-FCE2-47F4-A4E9-12512DD9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6928"/>
            <a:ext cx="12192000" cy="6391072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Los algoritmos de vecinos cercanos son de los más sencillos en ML</a:t>
            </a:r>
          </a:p>
          <a:p>
            <a:r>
              <a:rPr lang="es-MX" dirty="0"/>
              <a:t>Son muy socorridos en la práctica</a:t>
            </a:r>
          </a:p>
          <a:p>
            <a:r>
              <a:rPr lang="es-MX" dirty="0">
                <a:solidFill>
                  <a:schemeClr val="accent1"/>
                </a:solidFill>
              </a:rPr>
              <a:t>Suelen ser considerados como ‘</a:t>
            </a:r>
            <a:r>
              <a:rPr lang="es-MX" dirty="0" err="1">
                <a:solidFill>
                  <a:schemeClr val="accent1"/>
                </a:solidFill>
              </a:rPr>
              <a:t>benchmark</a:t>
            </a:r>
            <a:r>
              <a:rPr lang="es-MX" dirty="0">
                <a:solidFill>
                  <a:schemeClr val="accent1"/>
                </a:solidFill>
              </a:rPr>
              <a:t>’ para otros métodos predictivos</a:t>
            </a:r>
          </a:p>
          <a:p>
            <a:r>
              <a:rPr lang="es-MX" dirty="0"/>
              <a:t>El básico es el de un vecino cercano (NN) que se generaliza a k-vecinos (</a:t>
            </a:r>
            <a:r>
              <a:rPr lang="es-MX" dirty="0" err="1"/>
              <a:t>kNN</a:t>
            </a:r>
            <a:r>
              <a:rPr lang="es-MX" dirty="0"/>
              <a:t>)</a:t>
            </a:r>
          </a:p>
          <a:p>
            <a:r>
              <a:rPr lang="es-MX" dirty="0">
                <a:solidFill>
                  <a:schemeClr val="accent1"/>
                </a:solidFill>
              </a:rPr>
              <a:t>Se trata de un método supervisado ya que la base de datos incluye categorías</a:t>
            </a:r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Para hacer una predicción el </a:t>
            </a:r>
            <a:r>
              <a:rPr lang="es-MX" dirty="0" err="1">
                <a:solidFill>
                  <a:schemeClr val="accent1"/>
                </a:solidFill>
              </a:rPr>
              <a:t>kNN</a:t>
            </a:r>
            <a:r>
              <a:rPr lang="es-MX" dirty="0">
                <a:solidFill>
                  <a:schemeClr val="accent1"/>
                </a:solidFill>
              </a:rPr>
              <a:t> encuentra a los k vecinos más cercanos del punto en cuestión y asigna una categoría (clasificación) o un valor (regresión) basados en los valores ‘y’ de los puntos más similares</a:t>
            </a:r>
          </a:p>
          <a:p>
            <a:r>
              <a:rPr lang="es-MX" dirty="0"/>
              <a:t>En vez de estimar de manera global la función y = f(x)                                                                y usarla en cada predicción, aproxima a dicha función                                                    de manera local</a:t>
            </a:r>
          </a:p>
          <a:p>
            <a:r>
              <a:rPr lang="es-MX" dirty="0">
                <a:solidFill>
                  <a:schemeClr val="accent1"/>
                </a:solidFill>
              </a:rPr>
              <a:t>Predicción del punto </a:t>
            </a:r>
            <a:r>
              <a:rPr lang="es-MX" dirty="0">
                <a:solidFill>
                  <a:srgbClr val="FF0000"/>
                </a:solidFill>
              </a:rPr>
              <a:t>?</a:t>
            </a:r>
            <a:r>
              <a:rPr lang="es-MX" dirty="0">
                <a:solidFill>
                  <a:schemeClr val="accent1"/>
                </a:solidFill>
              </a:rPr>
              <a:t>  con NN a partir de las etiquetas y                                                                        los dos atributos de su vecino más cercano                                                                                                        (por lo generala se usa la distancia euclidiana):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08D267-7B90-4622-BC76-8F26626E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94" y="2733261"/>
            <a:ext cx="2420908" cy="547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D9AF69-F0CF-44A6-8024-E1114695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689" y="4001010"/>
            <a:ext cx="3502311" cy="28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3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0EAA2-75BD-44EC-AA93-219A9D42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34" y="1"/>
            <a:ext cx="11353800" cy="78794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/>
              <a:t>(2) Clasificación del método de vecinos cercanos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0813F-C7F0-4063-AF81-17244A04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5218"/>
            <a:ext cx="12192000" cy="597278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(a) Es un algoritmo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‘flojo’ </a:t>
            </a:r>
            <a:r>
              <a:rPr lang="es-MX" dirty="0">
                <a:solidFill>
                  <a:schemeClr val="accent1"/>
                </a:solidFill>
              </a:rPr>
              <a:t>ya que no busca estimar la función y = f(x) de manera global (i.e., usar la información disponible en todo el conjunto da aprendizaje)</a:t>
            </a:r>
          </a:p>
          <a:p>
            <a:r>
              <a:rPr lang="es-MX" dirty="0"/>
              <a:t>(b) Es un método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‘basado-en-instancias</a:t>
            </a:r>
            <a:r>
              <a:rPr lang="es-MX" dirty="0"/>
              <a:t>’ y no ‘basado-en-memoria’ ya que las predicciones se basan en puntos locales no en un modelo global.</a:t>
            </a:r>
          </a:p>
          <a:p>
            <a:r>
              <a:rPr lang="es-MX" dirty="0">
                <a:solidFill>
                  <a:schemeClr val="accent1"/>
                </a:solidFill>
              </a:rPr>
              <a:t>(c) Es un método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‘no-paramétrico’ </a:t>
            </a:r>
            <a:r>
              <a:rPr lang="es-MX" dirty="0">
                <a:solidFill>
                  <a:schemeClr val="accent1"/>
                </a:solidFill>
              </a:rPr>
              <a:t>ya que no hace explicita una forma funcional </a:t>
            </a:r>
          </a:p>
          <a:p>
            <a:r>
              <a:rPr lang="es-MX" dirty="0"/>
              <a:t>(d) Es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‘discriminativo’ </a:t>
            </a:r>
            <a:r>
              <a:rPr lang="es-MX" dirty="0"/>
              <a:t>ya que no trata de encontrar el proceso generador de datos a partir de probabilidades</a:t>
            </a:r>
          </a:p>
          <a:p>
            <a:r>
              <a:rPr lang="es-MX" dirty="0">
                <a:solidFill>
                  <a:schemeClr val="accent1"/>
                </a:solidFill>
              </a:rPr>
              <a:t>Se utiliza con frecuencia cuando atributos describen formas geométricas, estadísticas; sistemas de recomendación; detección de observaciones extremas</a:t>
            </a:r>
          </a:p>
          <a:p>
            <a:r>
              <a:rPr lang="es-MX" dirty="0"/>
              <a:t>Ejemplo en economía: “detección de la forma que sigue el PIB en eventos recesivos del ciclo de los negocios”: V, W, L, U,…… y evitar apreciaciones subjetivas</a:t>
            </a:r>
          </a:p>
          <a:p>
            <a:r>
              <a:rPr lang="es-MX" dirty="0">
                <a:solidFill>
                  <a:schemeClr val="accent1"/>
                </a:solidFill>
              </a:rPr>
              <a:t>Conveniente para analizar impactos de políticas </a:t>
            </a:r>
            <a:r>
              <a:rPr lang="es-MX" dirty="0" err="1">
                <a:solidFill>
                  <a:schemeClr val="accent1"/>
                </a:solidFill>
              </a:rPr>
              <a:t>contra-cíclicas</a:t>
            </a:r>
            <a:r>
              <a:rPr lang="es-MX" dirty="0">
                <a:solidFill>
                  <a:schemeClr val="accent1"/>
                </a:solidFill>
              </a:rPr>
              <a:t> y tipos de crisis</a:t>
            </a:r>
          </a:p>
        </p:txBody>
      </p:sp>
    </p:spTree>
    <p:extLst>
      <p:ext uri="{BB962C8B-B14F-4D97-AF65-F5344CB8AC3E}">
        <p14:creationId xmlns:p14="http://schemas.microsoft.com/office/powerpoint/2010/main" val="38914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B4516-49F3-403F-BEE0-BE95FD6A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918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(3) El algoritmo de NN (pseudocódigo)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3EB2F-390A-4EB2-8285-E003E9F2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3126"/>
            <a:ext cx="12192000" cy="6056617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Conjunto de entrenamiento y sus instancias:</a:t>
            </a:r>
          </a:p>
          <a:p>
            <a:r>
              <a:rPr lang="es-MX" dirty="0">
                <a:solidFill>
                  <a:schemeClr val="accent1"/>
                </a:solidFill>
              </a:rPr>
              <a:t>Pseudocódigo de predicción:  </a:t>
            </a:r>
          </a:p>
          <a:p>
            <a:endParaRPr lang="es-MX" dirty="0">
              <a:solidFill>
                <a:schemeClr val="accent1"/>
              </a:solidFill>
            </a:endParaRPr>
          </a:p>
          <a:p>
            <a:r>
              <a:rPr lang="es-MX" dirty="0">
                <a:solidFill>
                  <a:schemeClr val="accent1"/>
                </a:solidFill>
              </a:rPr>
              <a:t>Métrica de distancia: Euclidiana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Notar que: (i) Empieza con valores iniciales (</a:t>
            </a:r>
            <a:r>
              <a:rPr lang="es-MX" dirty="0" err="1">
                <a:solidFill>
                  <a:schemeClr val="accent1"/>
                </a:solidFill>
              </a:rPr>
              <a:t>None</a:t>
            </a:r>
            <a:r>
              <a:rPr lang="es-MX" dirty="0">
                <a:solidFill>
                  <a:schemeClr val="accent1"/>
                </a:solidFill>
              </a:rPr>
              <a:t>,  ∞) –no hay punto cercano-</a:t>
            </a:r>
          </a:p>
          <a:p>
            <a:r>
              <a:rPr lang="es-MX" dirty="0"/>
              <a:t>(</a:t>
            </a:r>
            <a:r>
              <a:rPr lang="es-MX" dirty="0" err="1"/>
              <a:t>ii</a:t>
            </a:r>
            <a:r>
              <a:rPr lang="es-MX" dirty="0"/>
              <a:t>) En el </a:t>
            </a:r>
            <a:r>
              <a:rPr lang="es-MX" dirty="0" err="1"/>
              <a:t>loop</a:t>
            </a:r>
            <a:r>
              <a:rPr lang="es-MX" dirty="0"/>
              <a:t> (</a:t>
            </a:r>
            <a:r>
              <a:rPr lang="es-MX" dirty="0" err="1"/>
              <a:t>for</a:t>
            </a:r>
            <a:r>
              <a:rPr lang="es-MX" dirty="0"/>
              <a:t>) calcula distancia de punto en cuestión </a:t>
            </a:r>
            <a:r>
              <a:rPr lang="es-MX" dirty="0" err="1"/>
              <a:t>x</a:t>
            </a:r>
            <a:r>
              <a:rPr lang="es-MX" baseline="30000" dirty="0" err="1"/>
              <a:t>q</a:t>
            </a:r>
            <a:r>
              <a:rPr lang="es-MX" dirty="0"/>
              <a:t> con todas las instancias disponibles en conjunto de entrenamiento (=conjunto total)</a:t>
            </a:r>
          </a:p>
          <a:p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iii</a:t>
            </a:r>
            <a:r>
              <a:rPr lang="es-MX" dirty="0">
                <a:solidFill>
                  <a:schemeClr val="accent1"/>
                </a:solidFill>
              </a:rPr>
              <a:t>) Y va sustituyendo al vecino más cercano si la distancia corriente es menor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DFE39A-A3C7-45F2-BC01-3684574D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56" y="783127"/>
            <a:ext cx="1391055" cy="4739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2560CF-3084-4484-BF2B-68CCCB03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604" y="707326"/>
            <a:ext cx="1704898" cy="5990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69B62BA-D23D-46AF-881B-C932DEE8A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289" y="1399189"/>
            <a:ext cx="7122313" cy="36591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4D462B-B285-403C-96B0-B74AD3DBF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28" y="3120821"/>
            <a:ext cx="3896270" cy="10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398AB-07C2-4CE7-AA41-7F2213F8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7" y="-79020"/>
            <a:ext cx="11058728" cy="60431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/>
              <a:t>(4) Decisión de frontera del vecino más cercano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7BEEE-F10D-441B-9344-CF9CF3ED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5294"/>
            <a:ext cx="12192000" cy="5651669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Si se supone una distancia Euclidiana: la frontera de decisión entre dos puntos cualesquiera a, b del conjunto de entrenamiento es una línea recta</a:t>
            </a:r>
          </a:p>
          <a:p>
            <a:r>
              <a:rPr lang="es-MX" dirty="0"/>
              <a:t>Las fronteras de decisión de un NN para las instancias del conjunto de entrenamiento están formadas por un conjunto conectado de poliedros</a:t>
            </a:r>
          </a:p>
          <a:p>
            <a:r>
              <a:rPr lang="es-MX" dirty="0">
                <a:solidFill>
                  <a:schemeClr val="accent1"/>
                </a:solidFill>
              </a:rPr>
              <a:t>Todos los puntos dentro de un poliedro                                                                                     son de la misma categoría de la instancia</a:t>
            </a:r>
          </a:p>
          <a:p>
            <a:endParaRPr lang="es-MX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9F3AA7-C221-4112-ABCF-6449A6E2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96396"/>
            <a:ext cx="5665304" cy="4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0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51742-4D66-482C-9216-9FFBCB7F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De los diagramas de </a:t>
            </a:r>
            <a:r>
              <a:rPr lang="es-MX" dirty="0" err="1"/>
              <a:t>Voronoi</a:t>
            </a:r>
            <a:r>
              <a:rPr lang="es-MX" dirty="0"/>
              <a:t> a las fronteras de decisión de NN en 2D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C47BD-EFED-473F-800D-6024A724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Para establecer las fronteras de decisión de un NN con dos dimensiones se toma la unión de los poliedros que comparten las mismas categorías (etiquetas)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2612AF-D8C8-4799-8D37-0CDA15DA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64" y="2898842"/>
            <a:ext cx="7208196" cy="3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8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1004A-C1CF-4871-88F2-A14A63E8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4" y="1"/>
            <a:ext cx="11799651" cy="88521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/>
              <a:t>(5) Clasificación con k vecinos más cercanos (</a:t>
            </a:r>
            <a:r>
              <a:rPr lang="es-MX" dirty="0" err="1"/>
              <a:t>kNN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772DB-012D-4BCE-AE79-DECD79D0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8136"/>
            <a:ext cx="12192001" cy="5038827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En NN la categoría asignada corresponde a la del vecino más cercano</a:t>
            </a:r>
          </a:p>
          <a:p>
            <a:r>
              <a:rPr lang="es-MX" dirty="0"/>
              <a:t>En </a:t>
            </a:r>
            <a:r>
              <a:rPr lang="es-MX" dirty="0" err="1"/>
              <a:t>kNN</a:t>
            </a:r>
            <a:r>
              <a:rPr lang="es-MX" dirty="0"/>
              <a:t> (aplicado a clasificaciones) la etiqueta asignada corresponde a la más representativa de los k vecinos más cercanos.</a:t>
            </a:r>
          </a:p>
          <a:p>
            <a:r>
              <a:rPr lang="es-MX" dirty="0">
                <a:solidFill>
                  <a:schemeClr val="accent1"/>
                </a:solidFill>
              </a:rPr>
              <a:t>Categoría más representativa = Voto de pluralidad (o voto de mayoría relativa).          Si hay dos categorías  → voto de pluralidad = voto de mayoría absoluta.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4C843D-D6AD-4672-9625-BE5B8832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15" y="3657600"/>
            <a:ext cx="6196519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4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5A7E-C2A0-498B-ADF9-0FFCF37E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4" y="0"/>
            <a:ext cx="10515600" cy="110042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/>
              <a:t>(5.a) Predicción en </a:t>
            </a:r>
            <a:r>
              <a:rPr lang="es-MX" dirty="0" err="1"/>
              <a:t>kNN</a:t>
            </a:r>
            <a:r>
              <a:rPr lang="es-MX" dirty="0"/>
              <a:t> para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0E72A-5BE5-446E-8CFC-607E428C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2145"/>
            <a:ext cx="12192000" cy="4824818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En la función objetivo a estimar Y = f(x) se asigna la categoría de una clases               Y ε {1,…..t}, con m atributos o dimensiones F </a:t>
            </a:r>
            <a:r>
              <a:rPr lang="es-MX" i="1" dirty="0">
                <a:solidFill>
                  <a:schemeClr val="accent1"/>
                </a:solidFill>
              </a:rPr>
              <a:t>: </a:t>
            </a:r>
            <a:r>
              <a:rPr lang="es-MX" i="1" dirty="0" err="1">
                <a:solidFill>
                  <a:schemeClr val="accent1"/>
                </a:solidFill>
              </a:rPr>
              <a:t>R</a:t>
            </a:r>
            <a:r>
              <a:rPr lang="es-MX" i="1" baseline="30000" dirty="0" err="1">
                <a:solidFill>
                  <a:schemeClr val="accent1"/>
                </a:solidFill>
              </a:rPr>
              <a:t>m</a:t>
            </a:r>
            <a:r>
              <a:rPr lang="es-MX" i="1" dirty="0">
                <a:solidFill>
                  <a:schemeClr val="accent1"/>
                </a:solidFill>
              </a:rPr>
              <a:t>  </a:t>
            </a:r>
            <a:r>
              <a:rPr lang="es-MX" dirty="0">
                <a:solidFill>
                  <a:schemeClr val="accent1"/>
                </a:solidFill>
              </a:rPr>
              <a:t>→   [1,…..t}</a:t>
            </a:r>
          </a:p>
          <a:p>
            <a:r>
              <a:rPr lang="es-MX" dirty="0"/>
              <a:t>Una vez que se identifican los k vecinos más cercanos:</a:t>
            </a:r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La hipótesis o predicción h(</a:t>
            </a:r>
            <a:r>
              <a:rPr lang="es-MX" dirty="0" err="1">
                <a:solidFill>
                  <a:schemeClr val="accent1"/>
                </a:solidFill>
              </a:rPr>
              <a:t>x</a:t>
            </a:r>
            <a:r>
              <a:rPr lang="es-MX" baseline="30000" dirty="0" err="1">
                <a:solidFill>
                  <a:schemeClr val="accent1"/>
                </a:solidFill>
              </a:rPr>
              <a:t>q</a:t>
            </a:r>
            <a:r>
              <a:rPr lang="es-MX" dirty="0">
                <a:solidFill>
                  <a:schemeClr val="accent1"/>
                </a:solidFill>
              </a:rPr>
              <a:t>) viene dada por (si se usa la delta de </a:t>
            </a:r>
            <a:r>
              <a:rPr lang="es-MX" dirty="0" err="1">
                <a:solidFill>
                  <a:schemeClr val="accent1"/>
                </a:solidFill>
              </a:rPr>
              <a:t>Kronocker</a:t>
            </a:r>
            <a:r>
              <a:rPr lang="es-MX" dirty="0">
                <a:solidFill>
                  <a:schemeClr val="accent1"/>
                </a:solidFill>
              </a:rPr>
              <a:t>):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chemeClr val="accent1"/>
                </a:solidFill>
              </a:rPr>
              <a:t>O apelando al concepto de la moda (etiqueta más frecuente)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6E106-8331-4FEE-AC5D-D32E9B73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94" y="2804032"/>
            <a:ext cx="1230567" cy="3671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F0CEA9-31FC-486D-8A0F-0531BC29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82" y="2749297"/>
            <a:ext cx="4498792" cy="4766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D64C7A-18C9-4289-8E86-A367B178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70" y="3929973"/>
            <a:ext cx="4210662" cy="10603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6B9C2C-7228-472A-9525-7FA69B438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929973"/>
            <a:ext cx="2950723" cy="10603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18BEF06-0EB6-49A3-AC79-7534095B1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261" y="5914416"/>
            <a:ext cx="4841862" cy="7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0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B091B-79F8-4A2F-A030-78E18012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(5b) Ejemplo y predicción </a:t>
            </a:r>
            <a:r>
              <a:rPr lang="es-MX" dirty="0" err="1"/>
              <a:t>kNN</a:t>
            </a:r>
            <a:r>
              <a:rPr lang="es-MX" dirty="0"/>
              <a:t> para regresión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9AA5A-3C21-465C-B8FB-324A24378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4868"/>
            <a:ext cx="12192000" cy="4922095"/>
          </a:xfrm>
        </p:spPr>
        <p:txBody>
          <a:bodyPr/>
          <a:lstStyle/>
          <a:p>
            <a:r>
              <a:rPr lang="es-MX" dirty="0"/>
              <a:t>Ejemplo para clasificación con k = 5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Predicción en regresiones: se calcula el promedio del valor objetivo de los k vecinos más cercanos.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95CE8-D7E7-4615-806B-1EA9AB28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80" y="4905481"/>
            <a:ext cx="1837660" cy="5614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86E582-9DAC-47E4-9C2E-11488250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243" y="5737573"/>
            <a:ext cx="3356042" cy="9064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573A909-8E74-42F1-92AB-FCA1B4D27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38" y="858775"/>
            <a:ext cx="4713668" cy="35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5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1524</Words>
  <Application>Microsoft Office PowerPoint</Application>
  <PresentationFormat>Panorámica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Introducción a la Ciencia de los Datos: Lección T.11 K-NN. Un método de aprendizaje supervisado</vt:lpstr>
      <vt:lpstr>(1) Introducción</vt:lpstr>
      <vt:lpstr>(2) Clasificación del método de vecinos cercanos</vt:lpstr>
      <vt:lpstr>(3) El algoritmo de NN (pseudocódigo)</vt:lpstr>
      <vt:lpstr>(4) Decisión de frontera del vecino más cercano </vt:lpstr>
      <vt:lpstr>De los diagramas de Voronoi a las fronteras de decisión de NN en 2D </vt:lpstr>
      <vt:lpstr>(5) Clasificación con k vecinos más cercanos (kNN)</vt:lpstr>
      <vt:lpstr>(5.a) Predicción en kNN para clasificación</vt:lpstr>
      <vt:lpstr>(5b) Ejemplo y predicción kNN para regresión</vt:lpstr>
      <vt:lpstr>(6) Problemas: dimensionalidad y complejidad computacional</vt:lpstr>
      <vt:lpstr>Big-O en kNN y algoritmos alternativos a la fuerza bruta</vt:lpstr>
      <vt:lpstr>Algoritmos de exploración alternativos</vt:lpstr>
      <vt:lpstr>(7) Métricas de distancia</vt:lpstr>
      <vt:lpstr>Presentación de PowerPoint</vt:lpstr>
      <vt:lpstr>(8) Ponderación de atributos y votos</vt:lpstr>
      <vt:lpstr>(9) Mejoras en el desempeño a partir de hiper-parámetros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castaneda</dc:creator>
  <cp:lastModifiedBy>Gonzalo castaneda</cp:lastModifiedBy>
  <cp:revision>23</cp:revision>
  <dcterms:created xsi:type="dcterms:W3CDTF">2022-04-25T16:35:35Z</dcterms:created>
  <dcterms:modified xsi:type="dcterms:W3CDTF">2022-04-26T20:25:52Z</dcterms:modified>
</cp:coreProperties>
</file>