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01413-468B-5387-23CB-B1793D86E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9EC941-7BE4-EF90-55E1-2338FD3E9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442C6E-2AEC-6B67-0B76-61EBEDE0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880A-167C-4F9C-9475-E73811EEF6A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926004-B4A0-6B34-EA64-F44F4406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81B1A5-8BBA-ED8F-E5F8-5AD31D87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E7F6-17CD-4A4D-B661-00A8AB413F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9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D2DDD-4F2D-F881-6C23-4D35B7CF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4AD5E6-605F-D3BB-AF7D-365879A75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840D0B-DEB1-057D-099B-BA47770A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880A-167C-4F9C-9475-E73811EEF6A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FF2D52-923A-8629-0A7C-572D3DCD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3D17CD-FBF4-2DA7-06D3-155FBABE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E7F6-17CD-4A4D-B661-00A8AB413F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2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E1C630-A4B2-98D9-35A3-093FC8E7E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B96B06-5AD8-5263-013C-27E9C5BCC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2024D0-4333-C4A1-1815-07677713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880A-167C-4F9C-9475-E73811EEF6A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48D7BD-677F-74C9-79FB-90162F1D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358DD-90D4-39E6-5F98-A3CE536D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E7F6-17CD-4A4D-B661-00A8AB413F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9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0F306-FED7-8D33-D793-49B26691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37153F-15D4-9286-E758-3676A0093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E86D9-C111-C0F7-150F-6CACBBD9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880A-167C-4F9C-9475-E73811EEF6A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EB5876-F859-F9E6-3336-DCFB9DE6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E9873C-2E38-1CC9-C8CD-1C5752CA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E7F6-17CD-4A4D-B661-00A8AB413F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9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FE00F-5412-D2CE-E6CD-889E64D3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72070A-BF8D-1428-A76D-8B0D3F5E0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597EF2-2C08-0CA7-7771-C56BC8F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880A-167C-4F9C-9475-E73811EEF6A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A49CA6-6ACD-EB9D-EFE6-518760CB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363EA2-D110-AF28-9A78-BBCAED27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E7F6-17CD-4A4D-B661-00A8AB413F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7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A6F26-CAA8-1E62-40A1-B5CF2168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BD61C2-AC77-599E-A7C7-1D86DBDC4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6151C7-B846-B42B-B811-B887CDEB5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F72F05-B3D6-4BAC-4297-D995218C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880A-167C-4F9C-9475-E73811EEF6A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56FB6F-E9EF-21BF-77B8-BE8C0F47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4AEB3D-F72D-7FC2-C9CA-9FEB76A1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E7F6-17CD-4A4D-B661-00A8AB413F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B7031-863D-9044-78F0-1309DA15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E26F19-5B37-5538-18A5-3BAAD178A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DEA472-25EB-8BEE-DAAA-3143AD39E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B5A8C68-0875-9E1F-2724-9CB68EE74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CF7ED5-3508-7C05-70A9-D7385B2DB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B08F233-FC3F-9ABD-78E6-7BC65A98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880A-167C-4F9C-9475-E73811EEF6A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96FCFC7-10E5-CC6E-FBC3-127B22B4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CDCEB7-8AAA-A1EB-FADE-073C6BB7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E7F6-17CD-4A4D-B661-00A8AB413F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9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245C0-18AF-3F48-A019-24F6893B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20DEC8-8A15-95D0-19EF-2A8C66F3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880A-167C-4F9C-9475-E73811EEF6A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9DDFF8-11D0-76C5-78C4-66ABEBBF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784965-E45A-0C54-C775-9EF471FD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E7F6-17CD-4A4D-B661-00A8AB413F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0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9F3F4B-5F00-C53E-EC3E-9602C463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880A-167C-4F9C-9475-E73811EEF6A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773D92-7619-A910-C6F9-FEC1DED9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A1856D-9D03-8CCA-D422-CF3245C2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E7F6-17CD-4A4D-B661-00A8AB413F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9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49C0F-CF02-30CD-6A9F-6C81856A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CEFAC1-E6E2-56B3-6973-4D6E6EB3A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51DF0F-E40C-F485-D416-06A056D14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5F7D1A-91ED-B290-9C87-D4257621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880A-167C-4F9C-9475-E73811EEF6A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7087CA-3FC7-832A-08DB-3CDE15A6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CD8F4E-99FF-D5AA-C194-0796F197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E7F6-17CD-4A4D-B661-00A8AB413F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0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ED414-D0FC-FD87-7DB3-A96D3A81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EAB8E9-F881-3CF5-438F-C20FEBD92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B8118D-1DCB-BBB0-8962-701E02608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A67F15-054C-C7D8-D99F-9988C151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880A-167C-4F9C-9475-E73811EEF6A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D0B77D-C756-7343-BE99-F7C61637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0680E5-C916-730B-6A55-87737423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E7F6-17CD-4A4D-B661-00A8AB413F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B6DDA3-F423-A332-B7F8-9A297D8A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E6D55F-0A77-8C0E-F091-B373614C8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CDFDC9-D71D-DC8F-2524-555B1A8DC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4880A-167C-4F9C-9475-E73811EEF6A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B0C487-E712-8684-2150-ADE896386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0315BB-318D-F7FA-9FA7-1F6C71327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8E7F6-17CD-4A4D-B661-00A8AB413F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0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tat.wisc.edu/~sraschka/teaching/stat479-fs2019%2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1777957" y="408562"/>
            <a:ext cx="8754894" cy="228291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MX" dirty="0"/>
              <a:t>Introducción a la Ciencia de los Datos:</a:t>
            </a:r>
            <a:br>
              <a:rPr lang="es-MX" dirty="0"/>
            </a:br>
            <a:r>
              <a:rPr lang="es-MX" sz="3100" dirty="0"/>
              <a:t>Lección T.13 Ensamble de modelos: </a:t>
            </a:r>
            <a:r>
              <a:rPr lang="es-MX" sz="3100" dirty="0" err="1"/>
              <a:t>Random</a:t>
            </a:r>
            <a:r>
              <a:rPr lang="es-MX" sz="3100" dirty="0"/>
              <a:t> </a:t>
            </a:r>
            <a:r>
              <a:rPr lang="es-MX" sz="3100" dirty="0" err="1"/>
              <a:t>forests</a:t>
            </a:r>
            <a:r>
              <a:rPr lang="es-MX" sz="3100" dirty="0"/>
              <a:t> y </a:t>
            </a:r>
            <a:r>
              <a:rPr lang="es-MX" sz="3100" dirty="0" err="1"/>
              <a:t>Gradient</a:t>
            </a:r>
            <a:r>
              <a:rPr lang="es-MX" sz="3100" dirty="0"/>
              <a:t> </a:t>
            </a:r>
            <a:r>
              <a:rPr lang="es-MX" sz="3100" dirty="0" err="1"/>
              <a:t>boosting</a:t>
            </a:r>
            <a:endParaRPr lang="es-MX" sz="3100" dirty="0"/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1060315" y="3573015"/>
            <a:ext cx="10190178" cy="2749964"/>
          </a:xfrm>
        </p:spPr>
        <p:txBody>
          <a:bodyPr>
            <a:normAutofit fontScale="55000" lnSpcReduction="20000"/>
          </a:bodyPr>
          <a:lstStyle/>
          <a:p>
            <a:endParaRPr lang="es-MX" dirty="0"/>
          </a:p>
          <a:p>
            <a:r>
              <a:rPr lang="es-MX" sz="3000" dirty="0"/>
              <a:t>por </a:t>
            </a:r>
          </a:p>
          <a:p>
            <a:r>
              <a:rPr lang="es-MX" sz="5100" dirty="0"/>
              <a:t>Gonzalo Castañeda</a:t>
            </a:r>
          </a:p>
          <a:p>
            <a:endParaRPr lang="es-MX" sz="3000" dirty="0"/>
          </a:p>
          <a:p>
            <a:pPr algn="l"/>
            <a:r>
              <a:rPr lang="en-US" sz="4200" dirty="0" err="1"/>
              <a:t>Basado</a:t>
            </a:r>
            <a:r>
              <a:rPr lang="en-US" sz="4200" dirty="0"/>
              <a:t> </a:t>
            </a:r>
            <a:r>
              <a:rPr lang="en-US" sz="4200" dirty="0" err="1"/>
              <a:t>en</a:t>
            </a:r>
            <a:r>
              <a:rPr lang="en-US" sz="4200" dirty="0"/>
              <a:t>:  (1) Sebastian </a:t>
            </a:r>
            <a:r>
              <a:rPr lang="en-US" sz="4200" dirty="0" err="1"/>
              <a:t>Raschka</a:t>
            </a:r>
            <a:r>
              <a:rPr lang="en-US" sz="4200" dirty="0"/>
              <a:t>. 2019. </a:t>
            </a:r>
            <a:r>
              <a:rPr lang="en-US" sz="4200" dirty="0">
                <a:ea typeface="Calibri" panose="020F0502020204030204" pitchFamily="34" charset="0"/>
              </a:rPr>
              <a:t>“</a:t>
            </a:r>
            <a:r>
              <a:rPr lang="en-US" sz="4200" i="1" dirty="0">
                <a:ea typeface="Calibri" panose="020F0502020204030204" pitchFamily="34" charset="0"/>
              </a:rPr>
              <a:t>Machine Learning Lecture Notes</a:t>
            </a:r>
            <a:r>
              <a:rPr lang="en-US" sz="4200" dirty="0">
                <a:ea typeface="Calibri" panose="020F0502020204030204" pitchFamily="34" charset="0"/>
              </a:rPr>
              <a:t>”. Department of Statistics, University of Wisconsin (Madison)</a:t>
            </a:r>
          </a:p>
          <a:p>
            <a:pPr algn="l"/>
            <a:r>
              <a:rPr lang="en-US" sz="4200" dirty="0">
                <a:ea typeface="Calibri" panose="020F0502020204030204" pitchFamily="34" charset="0"/>
              </a:rPr>
              <a:t>Chap 7. </a:t>
            </a:r>
            <a:r>
              <a:rPr lang="en-US" sz="4200" dirty="0" err="1">
                <a:ea typeface="Calibri" panose="020F0502020204030204" pitchFamily="34" charset="0"/>
              </a:rPr>
              <a:t>Ensamble</a:t>
            </a:r>
            <a:r>
              <a:rPr lang="en-US" sz="4200" dirty="0">
                <a:ea typeface="Calibri" panose="020F0502020204030204" pitchFamily="34" charset="0"/>
              </a:rPr>
              <a:t> Methods.</a:t>
            </a:r>
          </a:p>
          <a:p>
            <a:pPr algn="l"/>
            <a:r>
              <a:rPr lang="en-US" sz="4200" dirty="0">
                <a:hlinkClick r:id="rId2"/>
              </a:rPr>
              <a:t>http://stat.wisc.edu/~sraschka/teaching/stat479-fs2019 /</a:t>
            </a:r>
            <a:r>
              <a:rPr lang="en-US" sz="4200" dirty="0"/>
              <a:t>  </a:t>
            </a:r>
          </a:p>
          <a:p>
            <a:pPr algn="l"/>
            <a:endParaRPr lang="en-US" sz="3300" dirty="0"/>
          </a:p>
          <a:p>
            <a:pPr algn="l"/>
            <a:endParaRPr lang="en-US" sz="3300" dirty="0"/>
          </a:p>
          <a:p>
            <a:pPr algn="l"/>
            <a:endParaRPr lang="es-MX" sz="3000" dirty="0"/>
          </a:p>
        </p:txBody>
      </p:sp>
    </p:spTree>
    <p:extLst>
      <p:ext uri="{BB962C8B-B14F-4D97-AF65-F5344CB8AC3E}">
        <p14:creationId xmlns:p14="http://schemas.microsoft.com/office/powerpoint/2010/main" val="105136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AA24B-4AEE-0F87-A36E-E294AA38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7669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/>
              <a:t>(5) Random Forests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45FC2A-7313-22EF-06B0-9BFD2AD5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946"/>
            <a:ext cx="12192000" cy="5787956"/>
          </a:xfrm>
        </p:spPr>
        <p:txBody>
          <a:bodyPr>
            <a:normAutofit fontScale="92500" lnSpcReduction="100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Los RF son los modelos más utilizados en ML, tanto por su excelente desempeño como su facilidad de uso (i.e., no requiere de calibración de </a:t>
            </a:r>
            <a:r>
              <a:rPr lang="es-MX" dirty="0" err="1">
                <a:solidFill>
                  <a:schemeClr val="accent1"/>
                </a:solidFill>
              </a:rPr>
              <a:t>hiper-parámetros</a:t>
            </a:r>
            <a:r>
              <a:rPr lang="es-MX" dirty="0">
                <a:solidFill>
                  <a:schemeClr val="accent1"/>
                </a:solidFill>
              </a:rPr>
              <a:t>)</a:t>
            </a:r>
          </a:p>
          <a:p>
            <a:r>
              <a:rPr lang="es-MX" dirty="0"/>
              <a:t>Coincide con el método de </a:t>
            </a:r>
            <a:r>
              <a:rPr lang="es-MX" dirty="0" err="1"/>
              <a:t>bagging</a:t>
            </a:r>
            <a:r>
              <a:rPr lang="es-MX" dirty="0"/>
              <a:t> en cuanto al empaquetamiento de los datos para crear conjuntos de aprendizaje mediante </a:t>
            </a:r>
            <a:r>
              <a:rPr lang="es-MX" dirty="0" err="1"/>
              <a:t>bootstrap</a:t>
            </a:r>
            <a:endParaRPr lang="es-MX" dirty="0"/>
          </a:p>
          <a:p>
            <a:r>
              <a:rPr lang="es-MX" dirty="0">
                <a:solidFill>
                  <a:schemeClr val="accent1"/>
                </a:solidFill>
              </a:rPr>
              <a:t>Además aleatoriza la selección de atributos que se usan en cada etapa de los árboles de decisión para subdividir el espacio de los m atributos</a:t>
            </a:r>
          </a:p>
          <a:p>
            <a:r>
              <a:rPr lang="es-MX" dirty="0"/>
              <a:t>Conjetura educada: # atributos elegidos en c/etapa = log</a:t>
            </a:r>
            <a:r>
              <a:rPr lang="es-MX" baseline="-25000" dirty="0"/>
              <a:t>2</a:t>
            </a:r>
            <a:r>
              <a:rPr lang="es-MX" dirty="0"/>
              <a:t>(m+1) en regresiones y # atributos elegidos = </a:t>
            </a:r>
            <a:r>
              <a:rPr lang="es-MX" dirty="0" err="1"/>
              <a:t>sqrt</a:t>
            </a:r>
            <a:r>
              <a:rPr lang="es-MX" dirty="0"/>
              <a:t>(m) en clasificaciones </a:t>
            </a:r>
          </a:p>
          <a:p>
            <a:r>
              <a:rPr lang="es-MX" dirty="0">
                <a:solidFill>
                  <a:schemeClr val="accent1"/>
                </a:solidFill>
              </a:rPr>
              <a:t>De manera intuitiva, el algoritmo funciona, y es mejor que </a:t>
            </a:r>
            <a:r>
              <a:rPr lang="es-MX" dirty="0" err="1">
                <a:solidFill>
                  <a:schemeClr val="accent1"/>
                </a:solidFill>
              </a:rPr>
              <a:t>Bagging</a:t>
            </a:r>
            <a:r>
              <a:rPr lang="es-MX" dirty="0">
                <a:solidFill>
                  <a:schemeClr val="accent1"/>
                </a:solidFill>
              </a:rPr>
              <a:t>, ya que hay una etapa adicional de aleatorización que reduce correlación entre árboles. </a:t>
            </a:r>
          </a:p>
          <a:p>
            <a:r>
              <a:rPr lang="es-MX" dirty="0"/>
              <a:t>Entre más baja la correlación, menor es el error de pronóstico. Por un lado, el usar menos atributos reduce la potencia de los árboles individuales</a:t>
            </a:r>
          </a:p>
          <a:p>
            <a:r>
              <a:rPr lang="es-MX" dirty="0">
                <a:solidFill>
                  <a:schemeClr val="accent1"/>
                </a:solidFill>
              </a:rPr>
              <a:t>Por otro lado, en el neto mejora el pronostico ya que es mayor el impacto de reducir la correlación</a:t>
            </a:r>
          </a:p>
          <a:p>
            <a:r>
              <a:rPr lang="es-MX" dirty="0"/>
              <a:t>Son menos interpretables que los árboles de decisión únicos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59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8D4E7-C071-BB21-8270-81C9A61F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75023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(6) </a:t>
            </a:r>
            <a:r>
              <a:rPr lang="es-MX" dirty="0" err="1"/>
              <a:t>Boosting</a:t>
            </a:r>
            <a:r>
              <a:rPr lang="es-MX" dirty="0"/>
              <a:t> (potenciación del aprendizaje)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8B31AB-2377-9062-7EE2-CB6348186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5838"/>
            <a:ext cx="12192000" cy="6333905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MX" dirty="0"/>
          </a:p>
          <a:p>
            <a:r>
              <a:rPr lang="es-MX" dirty="0" err="1">
                <a:solidFill>
                  <a:schemeClr val="accent1"/>
                </a:solidFill>
              </a:rPr>
              <a:t>Gradient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dirty="0" err="1">
                <a:solidFill>
                  <a:schemeClr val="accent1"/>
                </a:solidFill>
              </a:rPr>
              <a:t>boosting</a:t>
            </a:r>
            <a:r>
              <a:rPr lang="es-MX" dirty="0">
                <a:solidFill>
                  <a:schemeClr val="accent1"/>
                </a:solidFill>
              </a:rPr>
              <a:t>: método de ensamble que combina modelos de aprendizaje débil (baja capacidad predictiva) y los potencializa</a:t>
            </a:r>
          </a:p>
          <a:p>
            <a:r>
              <a:rPr lang="es-MX" dirty="0"/>
              <a:t>Mientras que </a:t>
            </a:r>
            <a:r>
              <a:rPr lang="es-MX" dirty="0" err="1"/>
              <a:t>Bagging</a:t>
            </a:r>
            <a:r>
              <a:rPr lang="es-MX" dirty="0"/>
              <a:t> y </a:t>
            </a:r>
            <a:r>
              <a:rPr lang="es-MX" dirty="0" err="1"/>
              <a:t>Random</a:t>
            </a:r>
            <a:r>
              <a:rPr lang="es-MX" dirty="0"/>
              <a:t> </a:t>
            </a:r>
            <a:r>
              <a:rPr lang="es-MX" dirty="0" err="1"/>
              <a:t>forest</a:t>
            </a:r>
            <a:r>
              <a:rPr lang="es-MX" dirty="0"/>
              <a:t> son métodos que operan con clasificadores paralelos, GB lo hace con clasificadores secuenciales</a:t>
            </a:r>
          </a:p>
          <a:p>
            <a:r>
              <a:rPr lang="es-MX" dirty="0">
                <a:solidFill>
                  <a:schemeClr val="accent1"/>
                </a:solidFill>
              </a:rPr>
              <a:t>En cada etapa opera con una nueva base de datos que buscan reducir los errores de predicción de las etapas anteriores</a:t>
            </a:r>
          </a:p>
          <a:p>
            <a:r>
              <a:rPr lang="es-MX" dirty="0"/>
              <a:t>Requiere de cierta elaboración al momento de su calibración</a:t>
            </a:r>
          </a:p>
          <a:p>
            <a:r>
              <a:rPr lang="es-MX" dirty="0">
                <a:solidFill>
                  <a:schemeClr val="accent1"/>
                </a:solidFill>
              </a:rPr>
              <a:t>Al ir construyendo los árboles secuenciales (árbol de c/etapa) busca minimizar una función de pérdida diferenciable en cada etapa de potencialización</a:t>
            </a:r>
          </a:p>
          <a:p>
            <a:r>
              <a:rPr lang="es-MX" dirty="0"/>
              <a:t>Funciones de pérdida: errores cuadráticos en regresiones y funciones de verosimilitud negativas en clasificaciones</a:t>
            </a:r>
          </a:p>
          <a:p>
            <a:r>
              <a:rPr lang="es-MX" dirty="0">
                <a:solidFill>
                  <a:schemeClr val="accent1"/>
                </a:solidFill>
              </a:rPr>
              <a:t>Se inicia con el nodo raíz; predicción = voto mayoritario en clasificación; = promedio en regresión</a:t>
            </a:r>
          </a:p>
          <a:p>
            <a:r>
              <a:rPr lang="es-MX" dirty="0"/>
              <a:t>La profundidad (8 – 32 en la práctica) es un </a:t>
            </a:r>
            <a:r>
              <a:rPr lang="es-MX" dirty="0" err="1"/>
              <a:t>hiper-parámetro</a:t>
            </a:r>
            <a:r>
              <a:rPr lang="es-MX" dirty="0"/>
              <a:t> a decidir por el analista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94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D216E-808B-8C0B-205A-A806070B6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23" y="18255"/>
            <a:ext cx="10515600" cy="88641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/>
              <a:t>(6.a</a:t>
            </a:r>
            <a:r>
              <a:rPr lang="es-MX" dirty="0"/>
              <a:t>) A manera de 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119636-9CBE-4598-6DBE-D63935EFC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2271"/>
            <a:ext cx="12192000" cy="5038827"/>
          </a:xfrm>
        </p:spPr>
        <p:txBody>
          <a:bodyPr>
            <a:normAutofit lnSpcReduction="100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Pasos del algoritmo:</a:t>
            </a:r>
          </a:p>
          <a:p>
            <a:r>
              <a:rPr lang="es-MX" dirty="0"/>
              <a:t>(i) Construye el árbol base (usar nodo raíz)</a:t>
            </a:r>
          </a:p>
          <a:p>
            <a:r>
              <a:rPr lang="es-MX" dirty="0">
                <a:solidFill>
                  <a:schemeClr val="accent1"/>
                </a:solidFill>
              </a:rPr>
              <a:t>(</a:t>
            </a:r>
            <a:r>
              <a:rPr lang="es-MX" dirty="0" err="1">
                <a:solidFill>
                  <a:schemeClr val="accent1"/>
                </a:solidFill>
              </a:rPr>
              <a:t>ii</a:t>
            </a:r>
            <a:r>
              <a:rPr lang="es-MX" dirty="0">
                <a:solidFill>
                  <a:schemeClr val="accent1"/>
                </a:solidFill>
              </a:rPr>
              <a:t>) Construir el siguiente árbol a partir de los errores del árbol existente</a:t>
            </a:r>
          </a:p>
          <a:p>
            <a:r>
              <a:rPr lang="es-MX" dirty="0"/>
              <a:t>(</a:t>
            </a:r>
            <a:r>
              <a:rPr lang="es-MX" dirty="0" err="1"/>
              <a:t>iii</a:t>
            </a:r>
            <a:r>
              <a:rPr lang="es-MX" dirty="0"/>
              <a:t>) Combina los árboles chatos (arbustos) de los pasos (i) y (</a:t>
            </a:r>
            <a:r>
              <a:rPr lang="es-MX" dirty="0" err="1"/>
              <a:t>ii</a:t>
            </a:r>
            <a:r>
              <a:rPr lang="es-MX" dirty="0"/>
              <a:t>) e ir a paso (</a:t>
            </a:r>
            <a:r>
              <a:rPr lang="es-MX" dirty="0" err="1"/>
              <a:t>ii</a:t>
            </a:r>
            <a:r>
              <a:rPr lang="es-MX" dirty="0"/>
              <a:t>) </a:t>
            </a:r>
          </a:p>
          <a:p>
            <a:r>
              <a:rPr lang="es-MX" dirty="0">
                <a:solidFill>
                  <a:schemeClr val="accent1"/>
                </a:solidFill>
              </a:rPr>
              <a:t>Hagamos un ejercicio de regresión con los siguientes datos: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b="1" dirty="0">
                <a:solidFill>
                  <a:schemeClr val="accent1"/>
                </a:solidFill>
              </a:rPr>
              <a:t>Paso I: </a:t>
            </a:r>
            <a:r>
              <a:rPr lang="es-MX" dirty="0">
                <a:solidFill>
                  <a:schemeClr val="accent1"/>
                </a:solidFill>
              </a:rPr>
              <a:t>en el nodo raíz construye tu pronóstico con el promedio de todos los valores disponibles del target en el conjunto de entrenamiento (última columna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63E867-09EE-8CD3-9948-37CB01181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596" y="3360857"/>
            <a:ext cx="4649821" cy="17801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98517AB-08DA-F4D2-EAB9-CF8D75AB2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366" y="6031099"/>
            <a:ext cx="3570051" cy="80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87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C4C66B-30AD-CB93-C0B9-F9F5E72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4552"/>
            <a:ext cx="12192000" cy="6488349"/>
          </a:xfrm>
        </p:spPr>
        <p:txBody>
          <a:bodyPr/>
          <a:lstStyle/>
          <a:p>
            <a:r>
              <a:rPr lang="es-MX" b="1" dirty="0"/>
              <a:t>Paso 2</a:t>
            </a:r>
            <a:r>
              <a:rPr lang="es-MX" dirty="0"/>
              <a:t>: calcula los </a:t>
            </a:r>
            <a:r>
              <a:rPr lang="es-MX" dirty="0" err="1"/>
              <a:t>pseudo-residuales</a:t>
            </a:r>
            <a:r>
              <a:rPr lang="es-MX" dirty="0"/>
              <a:t> (diferencia entre el target observado y el predicho)</a:t>
            </a:r>
          </a:p>
          <a:p>
            <a:r>
              <a:rPr lang="es-MX" dirty="0">
                <a:solidFill>
                  <a:schemeClr val="accent1"/>
                </a:solidFill>
              </a:rPr>
              <a:t>Con estos valores creamos una nueva columna que constituyen los nuevos targets.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>
                <a:solidFill>
                  <a:schemeClr val="accent1"/>
                </a:solidFill>
              </a:rPr>
              <a:t>Ajusta un nuevo arbusto a los residuales a partir de una profundidad máxima establecida como un </a:t>
            </a:r>
            <a:r>
              <a:rPr lang="es-MX" dirty="0" err="1">
                <a:solidFill>
                  <a:schemeClr val="accent1"/>
                </a:solidFill>
              </a:rPr>
              <a:t>hiper-parámetro</a:t>
            </a:r>
            <a:r>
              <a:rPr lang="es-MX" dirty="0">
                <a:solidFill>
                  <a:schemeClr val="accent1"/>
                </a:solidFill>
              </a:rPr>
              <a:t>. Por ejemplo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E307EC-7674-D081-3E9B-764F28C40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936" y="2086924"/>
            <a:ext cx="5972783" cy="13420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7B14E77-601B-C192-BDBF-7E279BCDF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244" y="4494179"/>
            <a:ext cx="4989011" cy="22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47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DB6DD9-BBB0-6964-0A10-3A25D7C49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4553"/>
            <a:ext cx="12192000" cy="6410528"/>
          </a:xfrm>
        </p:spPr>
        <p:txBody>
          <a:bodyPr>
            <a:normAutofit/>
          </a:bodyPr>
          <a:lstStyle/>
          <a:p>
            <a:r>
              <a:rPr lang="es-MX" dirty="0"/>
              <a:t>Paso 3: combinamos el árbol del paso 1 (nodo raíz), con el árbol del paso 2.</a:t>
            </a:r>
          </a:p>
          <a:p>
            <a:r>
              <a:rPr lang="es-MX" dirty="0">
                <a:solidFill>
                  <a:schemeClr val="accent1"/>
                </a:solidFill>
              </a:rPr>
              <a:t>Por ejemplo, si queremos hacer la predicción de “Lansing”,  de acuerdo con la table anterior, tenemos que:</a:t>
            </a:r>
          </a:p>
          <a:p>
            <a:r>
              <a:rPr lang="es-MX" dirty="0"/>
              <a:t>En donde </a:t>
            </a:r>
            <a:r>
              <a:rPr lang="es-MX" dirty="0">
                <a:latin typeface="Symbol" panose="05050102010706020507" pitchFamily="18" charset="2"/>
              </a:rPr>
              <a:t>a</a:t>
            </a:r>
            <a:r>
              <a:rPr lang="es-MX" dirty="0"/>
              <a:t> = es la tasa de aprendizaje (o tamaño del paso) </a:t>
            </a:r>
            <a:r>
              <a:rPr lang="es-MX" dirty="0">
                <a:latin typeface="Symbol" panose="05050102010706020507" pitchFamily="18" charset="2"/>
              </a:rPr>
              <a:t>e</a:t>
            </a:r>
            <a:r>
              <a:rPr lang="es-MX" dirty="0"/>
              <a:t> [0, 1], 0.578 = pronóstico inicial;  -0.4125 = pronóstico en segundo nivel del árbol (2</a:t>
            </a:r>
            <a:r>
              <a:rPr lang="es-MX" baseline="30000" dirty="0"/>
              <a:t>o</a:t>
            </a:r>
            <a:r>
              <a:rPr lang="es-MX" dirty="0"/>
              <a:t> arbusto).</a:t>
            </a:r>
          </a:p>
          <a:p>
            <a:r>
              <a:rPr lang="es-MX" dirty="0">
                <a:solidFill>
                  <a:schemeClr val="accent1"/>
                </a:solidFill>
              </a:rPr>
              <a:t>Si </a:t>
            </a:r>
            <a:r>
              <a:rPr lang="es-MX" dirty="0">
                <a:solidFill>
                  <a:schemeClr val="accent1"/>
                </a:solidFill>
                <a:latin typeface="Symbol" panose="05050102010706020507" pitchFamily="18" charset="2"/>
              </a:rPr>
              <a:t>a</a:t>
            </a:r>
            <a:r>
              <a:rPr lang="es-MX" dirty="0">
                <a:solidFill>
                  <a:schemeClr val="accent1"/>
                </a:solidFill>
              </a:rPr>
              <a:t> es muy grande se tenderá a producir un modelo de alta varianza (i.e. le da mucho pero a la minimización del error)</a:t>
            </a:r>
          </a:p>
          <a:p>
            <a:r>
              <a:rPr lang="es-MX" dirty="0"/>
              <a:t>Después del paso 3 se regresa al paso 2 y se repite el proceso T veces (número de niveles o secuencias del árbol)</a:t>
            </a:r>
          </a:p>
          <a:p>
            <a:r>
              <a:rPr lang="es-MX" dirty="0">
                <a:solidFill>
                  <a:schemeClr val="accent1"/>
                </a:solidFill>
              </a:rPr>
              <a:t>En c/etapa se obtienen nuevos residuales y se ajusta un nuevo arbusto</a:t>
            </a:r>
          </a:p>
          <a:p>
            <a:r>
              <a:rPr lang="es-MX" dirty="0"/>
              <a:t>Para “Lansing” con </a:t>
            </a:r>
            <a:r>
              <a:rPr lang="es-MX" dirty="0">
                <a:latin typeface="Symbol" panose="05050102010706020507" pitchFamily="18" charset="2"/>
              </a:rPr>
              <a:t>a</a:t>
            </a:r>
            <a:r>
              <a:rPr lang="es-MX" dirty="0"/>
              <a:t> = 0.01, se tiene que </a:t>
            </a:r>
          </a:p>
          <a:p>
            <a:pPr marL="0" indent="0">
              <a:buNone/>
            </a:pPr>
            <a:endParaRPr lang="en-US" dirty="0"/>
          </a:p>
          <a:p>
            <a:r>
              <a:rPr lang="es-MX" dirty="0">
                <a:solidFill>
                  <a:schemeClr val="accent1"/>
                </a:solidFill>
              </a:rPr>
              <a:t>Con r</a:t>
            </a:r>
            <a:r>
              <a:rPr lang="es-MX" baseline="-25000" dirty="0">
                <a:solidFill>
                  <a:schemeClr val="accent1"/>
                </a:solidFill>
              </a:rPr>
              <a:t>2</a:t>
            </a:r>
            <a:r>
              <a:rPr lang="es-MX" dirty="0">
                <a:solidFill>
                  <a:schemeClr val="accent1"/>
                </a:solidFill>
              </a:rPr>
              <a:t> se obtiene una nueva columna de residuales.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EFF599-F64B-3E40-CD2A-42922E8E8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355" y="1163278"/>
            <a:ext cx="3561100" cy="37369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092220B-6167-B6CC-7D3C-07E81E751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524" y="5243209"/>
            <a:ext cx="7568119" cy="56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6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26B54-CA0D-D710-07BC-8ACDECEE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3" y="18256"/>
            <a:ext cx="11068455" cy="93505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s-MX" dirty="0"/>
              <a:t>(6.b) Generalización para el caso de regresiones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3C7757-D8C3-15CE-9976-AC0499844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8954"/>
            <a:ext cx="12192000" cy="5068009"/>
          </a:xfrm>
        </p:spPr>
        <p:txBody>
          <a:bodyPr/>
          <a:lstStyle/>
          <a:p>
            <a:r>
              <a:rPr lang="es-MX" dirty="0"/>
              <a:t>Se busca reducir errores cuadráticos en cada etapa:</a:t>
            </a:r>
          </a:p>
          <a:p>
            <a:endParaRPr lang="es-MX" dirty="0"/>
          </a:p>
          <a:p>
            <a:r>
              <a:rPr lang="es-MX" dirty="0"/>
              <a:t>La minimización se logra siguiendo el gradiente de los </a:t>
            </a:r>
            <a:r>
              <a:rPr lang="es-MX" dirty="0" err="1"/>
              <a:t>residuals</a:t>
            </a:r>
            <a:r>
              <a:rPr lang="es-MX" dirty="0"/>
              <a:t>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Lo que lleva a que el </a:t>
            </a:r>
            <a:r>
              <a:rPr lang="es-MX" dirty="0" err="1"/>
              <a:t>prónostico</a:t>
            </a:r>
            <a:r>
              <a:rPr lang="es-MX" dirty="0"/>
              <a:t> final es una combinación de las predicciones de cada árbol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8BBD07-EE59-8C02-0DF5-B8FD9127D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990" y="1108955"/>
            <a:ext cx="3086363" cy="9572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0BF4489-D51B-4BD2-DEA1-4A76460CB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736" y="2654281"/>
            <a:ext cx="6896102" cy="175234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F4F0303-950D-6EE4-5F26-EDC5469AD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716" y="5624714"/>
            <a:ext cx="4629518" cy="56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82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09878-5AB1-CC2A-6369-D05FEC73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6"/>
            <a:ext cx="11010089" cy="104206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(6.c)  Algoritmo generalizado para </a:t>
            </a:r>
            <a:r>
              <a:rPr lang="es-MX" dirty="0" err="1"/>
              <a:t>Gradient</a:t>
            </a:r>
            <a:r>
              <a:rPr lang="es-MX" dirty="0"/>
              <a:t> </a:t>
            </a:r>
            <a:r>
              <a:rPr lang="es-MX" dirty="0" err="1"/>
              <a:t>Boosting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2CB482-A37C-B3BE-A7BE-825FE39D7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2144"/>
            <a:ext cx="12192000" cy="4990289"/>
          </a:xfrm>
        </p:spPr>
        <p:txBody>
          <a:bodyPr/>
          <a:lstStyle/>
          <a:p>
            <a:r>
              <a:rPr lang="en-US" dirty="0"/>
              <a:t>Pseudo-</a:t>
            </a:r>
            <a:r>
              <a:rPr lang="en-US" dirty="0" err="1"/>
              <a:t>código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A0785B-5A50-0BAA-E9EC-5047F49D3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834" y="1177047"/>
            <a:ext cx="8745166" cy="560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5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EFE74-CB2A-8530-8981-B9799192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8641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(1)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AF3CAD-3ADF-4C9D-1701-DBDA85E50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4672"/>
            <a:ext cx="12192000" cy="5272291"/>
          </a:xfrm>
        </p:spPr>
        <p:txBody>
          <a:bodyPr/>
          <a:lstStyle/>
          <a:p>
            <a:r>
              <a:rPr lang="es-MX" dirty="0">
                <a:solidFill>
                  <a:schemeClr val="accent1"/>
                </a:solidFill>
              </a:rPr>
              <a:t>Los métodos de ensamble buscan mejorar el desempeño de la predicción al combinar varios modelos de ML (clasificadores/regresiones) y tomar promedios</a:t>
            </a:r>
          </a:p>
          <a:p>
            <a:r>
              <a:rPr lang="es-MX" dirty="0"/>
              <a:t>Este procedimiento permite reducir problemas de alta varianza (</a:t>
            </a:r>
            <a:r>
              <a:rPr lang="es-MX" dirty="0" err="1"/>
              <a:t>overfitting</a:t>
            </a:r>
            <a:r>
              <a:rPr lang="es-MX" dirty="0"/>
              <a:t>)</a:t>
            </a:r>
          </a:p>
          <a:p>
            <a:r>
              <a:rPr lang="es-MX" dirty="0">
                <a:solidFill>
                  <a:schemeClr val="accent1"/>
                </a:solidFill>
              </a:rPr>
              <a:t>Tener un esquema de votación entre los resultados de los distintos modelos es imprescindible:  mayoría relativa (pluralidad) es el más sencillo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>
                <a:solidFill>
                  <a:schemeClr val="accent1"/>
                </a:solidFill>
              </a:rPr>
              <a:t> Si suponemos n clasificadores h</a:t>
            </a:r>
            <a:r>
              <a:rPr lang="es-MX" baseline="-25000" dirty="0">
                <a:solidFill>
                  <a:schemeClr val="accent1"/>
                </a:solidFill>
              </a:rPr>
              <a:t>i</a:t>
            </a:r>
            <a:r>
              <a:rPr lang="es-MX" dirty="0">
                <a:solidFill>
                  <a:schemeClr val="accent1"/>
                </a:solidFill>
              </a:rPr>
              <a:t>(x), el método                                                                              opera de la siguiente forma: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147DF4-A4CE-D9E0-78E1-1C433AEBE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03" y="3191667"/>
            <a:ext cx="4275786" cy="13265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1FFAC65-57A1-6365-EA08-D681C7180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469" y="3112852"/>
            <a:ext cx="4669276" cy="372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1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4364F-1D53-F0B3-8AB9-75BC357BB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49" y="18256"/>
            <a:ext cx="10515600" cy="80859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(2) ¿Por qué funcionan estos métodos?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27D85C-330B-08AA-DA71-F36FB1378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3856"/>
            <a:ext cx="12192000" cy="5612859"/>
          </a:xfrm>
        </p:spPr>
        <p:txBody>
          <a:bodyPr/>
          <a:lstStyle/>
          <a:p>
            <a:r>
              <a:rPr lang="es-MX" dirty="0">
                <a:solidFill>
                  <a:schemeClr val="accent1"/>
                </a:solidFill>
              </a:rPr>
              <a:t>Supongamos un esquema de mayoría relativa:</a:t>
            </a:r>
          </a:p>
          <a:p>
            <a:r>
              <a:rPr lang="es-MX" dirty="0"/>
              <a:t>Este esquema es efectivo bajo el siguientes supuesto:</a:t>
            </a:r>
          </a:p>
          <a:p>
            <a:r>
              <a:rPr lang="es-MX" dirty="0">
                <a:solidFill>
                  <a:schemeClr val="accent1"/>
                </a:solidFill>
              </a:rPr>
              <a:t>Disponemos de n sistemas de clasificación independientes (h</a:t>
            </a:r>
            <a:r>
              <a:rPr lang="es-MX" baseline="-25000" dirty="0">
                <a:solidFill>
                  <a:schemeClr val="accent1"/>
                </a:solidFill>
              </a:rPr>
              <a:t>1</a:t>
            </a:r>
            <a:r>
              <a:rPr lang="es-MX" dirty="0">
                <a:solidFill>
                  <a:schemeClr val="accent1"/>
                </a:solidFill>
              </a:rPr>
              <a:t>, h</a:t>
            </a:r>
            <a:r>
              <a:rPr lang="es-MX" baseline="-25000" dirty="0">
                <a:solidFill>
                  <a:schemeClr val="accent1"/>
                </a:solidFill>
              </a:rPr>
              <a:t>2</a:t>
            </a:r>
            <a:r>
              <a:rPr lang="es-MX" dirty="0">
                <a:solidFill>
                  <a:schemeClr val="accent1"/>
                </a:solidFill>
              </a:rPr>
              <a:t>,….</a:t>
            </a:r>
            <a:r>
              <a:rPr lang="es-MX" dirty="0" err="1">
                <a:solidFill>
                  <a:schemeClr val="accent1"/>
                </a:solidFill>
              </a:rPr>
              <a:t>h</a:t>
            </a:r>
            <a:r>
              <a:rPr lang="es-MX" baseline="-25000" dirty="0" err="1">
                <a:solidFill>
                  <a:schemeClr val="accent1"/>
                </a:solidFill>
              </a:rPr>
              <a:t>n</a:t>
            </a:r>
            <a:r>
              <a:rPr lang="es-MX" dirty="0">
                <a:solidFill>
                  <a:schemeClr val="accent1"/>
                </a:solidFill>
              </a:rPr>
              <a:t>)                                                        que arrojan un error base ε   (i.e. independencia → no-correlacionados)</a:t>
            </a:r>
          </a:p>
          <a:p>
            <a:r>
              <a:rPr lang="es-MX" dirty="0"/>
              <a:t>Para ilustrar su efectividad (reducción de error de pronóstico) consideremos una clasificación binaria y que el error base es menor que elegir al azar (&lt; 0.5)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>
                <a:solidFill>
                  <a:schemeClr val="accent1"/>
                </a:solidFill>
              </a:rPr>
              <a:t>El error del ensamble se calcula a partir de una distribución binomial: el ensamble hace una mal predicción si más del 50% de los clasificadores yerran</a:t>
            </a:r>
          </a:p>
          <a:p>
            <a:r>
              <a:rPr lang="es-MX" dirty="0"/>
              <a:t>Evento fallido = si k &gt; n/2 de los clasificadores se equivocan (voto mayoritario). Su probabilidad 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50BA2B-DF38-7E74-3553-2327A852E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83" y="826851"/>
            <a:ext cx="3117328" cy="6225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0A313A6-FEB9-DB92-E03A-99A868E20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322" y="3740285"/>
            <a:ext cx="3011555" cy="5236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7B8582E-CD03-5865-8024-771DFBB40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562" y="5719864"/>
            <a:ext cx="3219855" cy="10116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FF825F5-ABC8-C0D9-BDB8-50ED7B163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949" y="5786450"/>
            <a:ext cx="2439132" cy="82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1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44B8B3-213C-AD28-2F16-C9D5F520E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45915"/>
            <a:ext cx="12315217" cy="6031048"/>
          </a:xfrm>
        </p:spPr>
        <p:txBody>
          <a:bodyPr/>
          <a:lstStyle/>
          <a:p>
            <a:r>
              <a:rPr lang="es-MX" dirty="0">
                <a:solidFill>
                  <a:schemeClr val="accent1"/>
                </a:solidFill>
              </a:rPr>
              <a:t>Para calcular la probabilidad (o error) del ensamble se </a:t>
            </a:r>
            <a:r>
              <a:rPr lang="es-MX" dirty="0" err="1">
                <a:solidFill>
                  <a:schemeClr val="accent1"/>
                </a:solidFill>
              </a:rPr>
              <a:t>require</a:t>
            </a:r>
            <a:r>
              <a:rPr lang="es-MX" dirty="0">
                <a:solidFill>
                  <a:schemeClr val="accent1"/>
                </a:solidFill>
              </a:rPr>
              <a:t> obtener la distribución de probabilidad acumulada para todos los casos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r>
              <a:rPr lang="es-MX" dirty="0"/>
              <a:t>Si suponemos n = 11, ε  = 0.25</a:t>
            </a:r>
          </a:p>
          <a:p>
            <a:endParaRPr lang="es-MX" dirty="0"/>
          </a:p>
          <a:p>
            <a:r>
              <a:rPr lang="es-MX" dirty="0">
                <a:solidFill>
                  <a:schemeClr val="accent1"/>
                </a:solidFill>
              </a:rPr>
              <a:t>Por lo tanto para errores de base &lt; 0.5, la reducción en el error con el ensamble es significativa</a:t>
            </a:r>
          </a:p>
          <a:p>
            <a:endParaRPr lang="es-MX" dirty="0"/>
          </a:p>
          <a:p>
            <a:endParaRPr lang="es-MX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CAB428-1E93-16EC-01D5-12B6849DA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600" y="564204"/>
            <a:ext cx="1759565" cy="49574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E3C70AB-4244-DEE9-F2EC-8E9B5BD9D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042" y="1059952"/>
            <a:ext cx="3774331" cy="92449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E1D1FAB-95AA-DD8C-EEBA-B39A30831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322" y="1808923"/>
            <a:ext cx="4531591" cy="108955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F62DC2F-949C-A44B-4F36-2997802F0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8004" y="3518452"/>
            <a:ext cx="5377396" cy="333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590A9-BE59-337A-0711-5E027166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(3) Voto mayoritario suave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488726-F3B4-6ABC-E3A2-729F0C894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940"/>
            <a:ext cx="12192000" cy="5389023"/>
          </a:xfrm>
        </p:spPr>
        <p:txBody>
          <a:bodyPr>
            <a:normAutofit lnSpcReduction="100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En vez de utilizar la clase predicha de cada clasificador se puede utilizar la probabilidad de predicción de cada clase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En donde </a:t>
            </a:r>
            <a:r>
              <a:rPr lang="es-MX" dirty="0" err="1"/>
              <a:t>p</a:t>
            </a:r>
            <a:r>
              <a:rPr lang="es-MX" baseline="-25000" dirty="0" err="1"/>
              <a:t>i,j</a:t>
            </a:r>
            <a:r>
              <a:rPr lang="es-MX" baseline="-25000" dirty="0"/>
              <a:t> </a:t>
            </a:r>
            <a:r>
              <a:rPr lang="es-MX" dirty="0"/>
              <a:t>es la probabilidad de predicción de la clase j por el clasificador i</a:t>
            </a:r>
          </a:p>
          <a:p>
            <a:r>
              <a:rPr lang="es-MX" dirty="0">
                <a:solidFill>
                  <a:schemeClr val="accent1"/>
                </a:solidFill>
              </a:rPr>
              <a:t>Si                                 entonces los pesos son uniformes</a:t>
            </a:r>
          </a:p>
          <a:p>
            <a:r>
              <a:rPr lang="es-MX" dirty="0"/>
              <a:t>A manera de ejemplo, consideremos clases binarias y 3 clasificadores:</a:t>
            </a:r>
          </a:p>
          <a:p>
            <a:endParaRPr lang="es-MX" dirty="0"/>
          </a:p>
          <a:p>
            <a:r>
              <a:rPr lang="es-MX" dirty="0">
                <a:solidFill>
                  <a:schemeClr val="accent1"/>
                </a:solidFill>
              </a:rPr>
              <a:t>Calculamos las probabilidades de ser de cada  clase, dados los atributos x:                                                                                                                                                          </a:t>
            </a:r>
          </a:p>
          <a:p>
            <a:endParaRPr lang="es-MX" dirty="0"/>
          </a:p>
          <a:p>
            <a:r>
              <a:rPr lang="es-MX" dirty="0"/>
              <a:t>notar que se le da más peso a h</a:t>
            </a:r>
            <a:r>
              <a:rPr lang="es-MX" baseline="-25000" dirty="0"/>
              <a:t>3</a:t>
            </a:r>
            <a:r>
              <a:rPr lang="es-MX" dirty="0"/>
              <a:t>(x) que h</a:t>
            </a:r>
            <a:r>
              <a:rPr lang="es-MX" baseline="-25000" dirty="0"/>
              <a:t>i</a:t>
            </a:r>
            <a:r>
              <a:rPr lang="es-MX" dirty="0"/>
              <a:t>(x) I = 1, 2  (0.6 vs 0.2)</a:t>
            </a:r>
          </a:p>
          <a:p>
            <a:r>
              <a:rPr lang="es-MX" dirty="0">
                <a:solidFill>
                  <a:schemeClr val="accent1"/>
                </a:solidFill>
              </a:rPr>
              <a:t> Por lo tanto la clase predicha es la 0:                                                                                                                                           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243051-9767-09D3-ACA3-A88B45180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6" y="1114860"/>
            <a:ext cx="3148429" cy="9948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FFCC1B-DBB7-D23E-95A8-3CC9FE27A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70" y="2590770"/>
            <a:ext cx="2317876" cy="35108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1A8CF87-0AD1-B879-E8A1-5AF8B7567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037" y="3385306"/>
            <a:ext cx="6741049" cy="51065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3BAB9CC-A260-06EB-824E-36E422EBE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5505" y="4391103"/>
            <a:ext cx="9194260" cy="43023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6E964FE-0D11-4CAF-CD38-130BBE7B4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4579" y="5536096"/>
            <a:ext cx="4450534" cy="85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0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6D715-06CB-A224-04F1-E5644663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75875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s-MX" dirty="0"/>
              <a:t>(4) </a:t>
            </a:r>
            <a:r>
              <a:rPr lang="es-MX" dirty="0" err="1"/>
              <a:t>Bagging</a:t>
            </a:r>
            <a:r>
              <a:rPr lang="es-MX" dirty="0"/>
              <a:t> (empaquetamiento de datos)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D36ACE-AFB3-D6CD-3446-BEB812F55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5762"/>
            <a:ext cx="12192000" cy="5311201"/>
          </a:xfrm>
          <a:solidFill>
            <a:schemeClr val="bg1"/>
          </a:solidFill>
        </p:spPr>
        <p:txBody>
          <a:bodyPr/>
          <a:lstStyle/>
          <a:p>
            <a:r>
              <a:rPr lang="es-MX" dirty="0">
                <a:solidFill>
                  <a:schemeClr val="accent1"/>
                </a:solidFill>
              </a:rPr>
              <a:t>En un algoritmo que (i) apela al voto mayoritario, (</a:t>
            </a:r>
            <a:r>
              <a:rPr lang="es-MX" dirty="0" err="1">
                <a:solidFill>
                  <a:schemeClr val="accent1"/>
                </a:solidFill>
              </a:rPr>
              <a:t>ii</a:t>
            </a:r>
            <a:r>
              <a:rPr lang="es-MX" dirty="0">
                <a:solidFill>
                  <a:schemeClr val="accent1"/>
                </a:solidFill>
              </a:rPr>
              <a:t>) utiliza una misma categoría de ML para el ensamble (</a:t>
            </a:r>
            <a:r>
              <a:rPr lang="es-MX" dirty="0" err="1">
                <a:solidFill>
                  <a:schemeClr val="accent1"/>
                </a:solidFill>
              </a:rPr>
              <a:t>e.g</a:t>
            </a:r>
            <a:r>
              <a:rPr lang="es-MX" dirty="0">
                <a:solidFill>
                  <a:schemeClr val="accent1"/>
                </a:solidFill>
              </a:rPr>
              <a:t>., árboles de decisión), (</a:t>
            </a:r>
            <a:r>
              <a:rPr lang="es-MX" dirty="0" err="1">
                <a:solidFill>
                  <a:schemeClr val="accent1"/>
                </a:solidFill>
              </a:rPr>
              <a:t>iii</a:t>
            </a:r>
            <a:r>
              <a:rPr lang="es-MX" dirty="0">
                <a:solidFill>
                  <a:schemeClr val="accent1"/>
                </a:solidFill>
              </a:rPr>
              <a:t>) ajusta los modelos a diferentes subconjuntos de los datos de aprendizaje (usa muestras </a:t>
            </a:r>
            <a:r>
              <a:rPr lang="es-MX" dirty="0" err="1">
                <a:solidFill>
                  <a:schemeClr val="accent1"/>
                </a:solidFill>
              </a:rPr>
              <a:t>bootstrap</a:t>
            </a:r>
            <a:r>
              <a:rPr lang="es-MX" dirty="0">
                <a:solidFill>
                  <a:schemeClr val="accent1"/>
                </a:solidFill>
              </a:rPr>
              <a:t>)</a:t>
            </a:r>
          </a:p>
          <a:p>
            <a:r>
              <a:rPr lang="es-MX" dirty="0"/>
              <a:t>Bootstrap: se toman al azar muestras de tamaño n (= dimensión del conjunto de aprendizaje) con reemplazo  (i.e. puede haber repeticiones de instancias) </a:t>
            </a:r>
          </a:p>
          <a:p>
            <a:r>
              <a:rPr lang="es-MX" dirty="0">
                <a:solidFill>
                  <a:schemeClr val="accent1"/>
                </a:solidFill>
              </a:rPr>
              <a:t>Inclusive, el conjunto de ensayo puede ser igual al total de los datos disponibles</a:t>
            </a:r>
          </a:p>
          <a:p>
            <a:r>
              <a:rPr lang="es-MX" dirty="0"/>
              <a:t>Las instancias que no son elegidas quedan como parte del conjunto de prueba.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2C3DEB-821A-DFF4-3A31-0C5E69D39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128" y="4036979"/>
            <a:ext cx="6050604" cy="282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8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A14C4B-B545-73D1-BD12-0A136F9EE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accent1"/>
                </a:solidFill>
              </a:rPr>
              <a:t>Si se muestrea a partir de una distribución uniforme, la probabilidad de que una instancia no sea elegida en la muestra de n elementos viene dada por: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Que en términos asintóticos es igual a:</a:t>
            </a:r>
          </a:p>
          <a:p>
            <a:r>
              <a:rPr lang="es-MX" dirty="0">
                <a:solidFill>
                  <a:schemeClr val="accent1"/>
                </a:solidFill>
              </a:rPr>
              <a:t>Por el contrario, la probabilidad de que la instancia sea elegida y forme parte del conjunto de aprendizaje (una o varias veces)                                                                 viene dado por:</a:t>
            </a:r>
          </a:p>
          <a:p>
            <a:r>
              <a:rPr lang="es-MX" dirty="0"/>
              <a:t>En el límite 63.2% de las instancias forman parte del conjunto de entrenamiento y el complemento (36.8%) pasa a formar parte del conjunto de prueba</a:t>
            </a:r>
          </a:p>
          <a:p>
            <a:r>
              <a:rPr lang="es-MX" dirty="0">
                <a:solidFill>
                  <a:schemeClr val="accent1"/>
                </a:solidFill>
              </a:rPr>
              <a:t>A mayor n, menor es la probabilidad de que la                                                                              muestra de </a:t>
            </a:r>
            <a:r>
              <a:rPr lang="es-MX" dirty="0" err="1">
                <a:solidFill>
                  <a:schemeClr val="accent1"/>
                </a:solidFill>
              </a:rPr>
              <a:t>bootstrap</a:t>
            </a:r>
            <a:r>
              <a:rPr lang="es-MX" dirty="0">
                <a:solidFill>
                  <a:schemeClr val="accent1"/>
                </a:solidFill>
              </a:rPr>
              <a:t> produzca conjuntos de                                                                           aprendizaje con muchas de las instancias                                                                   originales (i.e. tenderán a aparecer muchas                                                                repeticiones)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C05537-2763-2D05-74B5-F4C77F68C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336" y="777157"/>
            <a:ext cx="3352800" cy="10116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2779229-67B0-764B-F0B0-EEDC24BD4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240" y="1519709"/>
            <a:ext cx="3255522" cy="85473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382D603-C3BE-785D-3803-872477EBD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776" y="2904357"/>
            <a:ext cx="3084445" cy="85473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643CEE2-995E-8601-D77B-E78ED40EA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0965" y="4581939"/>
            <a:ext cx="3992451" cy="227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8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CFB92-2493-E53F-8696-F058AF147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MX" dirty="0"/>
              <a:t>(4.a) Presentación esquemática de </a:t>
            </a:r>
            <a:r>
              <a:rPr lang="es-MX" dirty="0" err="1"/>
              <a:t>Bagging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E1C25-2297-FEF9-5CA7-56CD0C1AE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5495926"/>
          </a:xfrm>
        </p:spPr>
        <p:txBody>
          <a:bodyPr/>
          <a:lstStyle/>
          <a:p>
            <a:r>
              <a:rPr lang="es-MX" dirty="0"/>
              <a:t>Paso 1: Selección del conjunto de aprendizaje             Paso 2: Voto mayoritario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Algoritmo (</a:t>
            </a:r>
            <a:r>
              <a:rPr lang="es-MX" dirty="0" err="1"/>
              <a:t>pseudo-código</a:t>
            </a:r>
            <a:r>
              <a:rPr lang="es-MX" dirty="0"/>
              <a:t>):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67656A-8477-FB05-8143-A1E7B5BE4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56" y="1099225"/>
            <a:ext cx="3653445" cy="312257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564FBB-E8B0-485D-FE99-D9CA358DD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357" y="1099225"/>
            <a:ext cx="4505528" cy="34970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31ACDC0-13CD-70A6-3064-0645DA1F1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900" y="4747098"/>
            <a:ext cx="4316433" cy="21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7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03E38-F8B0-39BA-CC06-D746AEA7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18256"/>
            <a:ext cx="11712102" cy="96423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(4.b) Sesgo (poca exactitud) y varianza (</a:t>
            </a:r>
            <a:r>
              <a:rPr lang="es-MX" dirty="0" err="1"/>
              <a:t>overfitting</a:t>
            </a:r>
            <a:r>
              <a:rPr lang="en-U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2E5D32-D349-D16D-15B4-2608C21F5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7864"/>
            <a:ext cx="12192000" cy="5029099"/>
          </a:xfrm>
        </p:spPr>
        <p:txBody>
          <a:bodyPr/>
          <a:lstStyle/>
          <a:p>
            <a:r>
              <a:rPr lang="es-MX" dirty="0">
                <a:solidFill>
                  <a:schemeClr val="accent1"/>
                </a:solidFill>
              </a:rPr>
              <a:t>Los árboles de decisión individuales sin poda alguna son de ‘alta varianza’ en la medida en que predicen el ruido</a:t>
            </a:r>
          </a:p>
          <a:p>
            <a:r>
              <a:rPr lang="es-MX" dirty="0"/>
              <a:t>Los modelos de </a:t>
            </a:r>
            <a:r>
              <a:rPr lang="es-MX" dirty="0" err="1"/>
              <a:t>bagging</a:t>
            </a:r>
            <a:r>
              <a:rPr lang="es-MX" dirty="0"/>
              <a:t> tienden a ser de menor varianza y, por ende, son menos propensos a </a:t>
            </a:r>
            <a:r>
              <a:rPr lang="es-MX" dirty="0" err="1"/>
              <a:t>overfitting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326920-0D20-4BB6-59CF-BA56DA989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228" y="2586941"/>
            <a:ext cx="4814461" cy="425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88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1521</Words>
  <Application>Microsoft Office PowerPoint</Application>
  <PresentationFormat>Panorámica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Tema de Office</vt:lpstr>
      <vt:lpstr>Introducción a la Ciencia de los Datos: Lección T.13 Ensamble de modelos: Random forests y Gradient boosting</vt:lpstr>
      <vt:lpstr>(1) Introducción</vt:lpstr>
      <vt:lpstr>(2) ¿Por qué funcionan estos métodos?</vt:lpstr>
      <vt:lpstr>Presentación de PowerPoint</vt:lpstr>
      <vt:lpstr>(3) Voto mayoritario suave</vt:lpstr>
      <vt:lpstr>(4) Bagging (empaquetamiento de datos)</vt:lpstr>
      <vt:lpstr>Presentación de PowerPoint</vt:lpstr>
      <vt:lpstr>(4.a) Presentación esquemática de Bagging</vt:lpstr>
      <vt:lpstr>(4.b) Sesgo (poca exactitud) y varianza (overfitting)</vt:lpstr>
      <vt:lpstr>(5) Random Forests</vt:lpstr>
      <vt:lpstr>(6) Boosting (potenciación del aprendizaje)</vt:lpstr>
      <vt:lpstr>(6.a) A manera de ejemplo</vt:lpstr>
      <vt:lpstr>Presentación de PowerPoint</vt:lpstr>
      <vt:lpstr>Presentación de PowerPoint</vt:lpstr>
      <vt:lpstr>(6.b) Generalización para el caso de regresiones</vt:lpstr>
      <vt:lpstr>(6.c)  Algoritmo generalizado para Gradient Boosting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Ciencia de los Datos: Lección T.13 Ensamble de modelos: Random forests y Gradient boosting</dc:title>
  <dc:creator>Gonzalo castaneda</dc:creator>
  <cp:lastModifiedBy>Gonzalo castaneda</cp:lastModifiedBy>
  <cp:revision>20</cp:revision>
  <dcterms:created xsi:type="dcterms:W3CDTF">2022-05-11T17:08:44Z</dcterms:created>
  <dcterms:modified xsi:type="dcterms:W3CDTF">2022-05-12T20:11:25Z</dcterms:modified>
</cp:coreProperties>
</file>