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2953C-F262-4A1F-832F-2F34348A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DFC4EB-117C-47F1-9A1F-4CB7AB408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DDDD71-7C80-417A-A30E-C685076D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7948FD-E0D9-4DF6-A01B-576D7F48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B4AE02-AE55-41C5-9727-177AFBB0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2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F961A-F7A2-4D51-9486-91DF1DC1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BBC312-C9E6-44C0-B2C4-0319156D4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CF1DBB-ED06-4BF2-8292-690ABA4A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B030C7-EBFF-4BDB-A129-524CCC6F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6E601C-B400-42DD-A8D9-276A33CF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6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1DD1AD-0F1A-4186-B957-ED11E4BD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2D181B-31AC-4B03-ADE1-15CAD55B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79CEF9-8735-4321-8EF1-DCA571D8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FD61A3-F970-43D0-A97B-4815CD84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3A0F19-A7B1-4CB8-81A4-6BAA256F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9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CFF9A-0C46-4D34-9B08-E793741D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B7E942-AD13-451F-A44D-586D46D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7E9D8C-12B9-460B-9273-BB6BD47A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AB71F8-506A-44CC-9496-7D6B560C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EA12B1-4829-4DF8-B5F4-A2F8723A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89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BFC7F-7B27-4FC7-8861-4A54CA3C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CD2F9A-FD14-4435-AC30-82F559B7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723D1E-94BF-497B-9AE9-7E1AD2D5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A9D1D1-B1A4-468B-92BB-DC0EC448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CC8FCF-FEFC-40A9-BA71-C4072B1E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25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8694D-FC8A-478E-8ECF-B3D678B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8B39D-9466-40B9-99EE-6DCF401BF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D83F5C-3C0B-4B08-B1A5-399F1A00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E89ED4-9128-4813-8717-A571B59B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B2EED3-B807-40AE-B852-7658890D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606463-9A1F-469F-8F45-2833E57A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6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CD4A9-6A65-4367-93DC-494A608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303978-151B-4897-BD79-21283E9A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D5BD4C-C5DC-420D-9FC1-6CC00DC6D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B4E2B2C-E2A0-42CA-9697-EA94A1CAD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88631E-723F-4B57-85C6-72BCB9590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C6C45E-7AD6-4E45-A191-85EF1A2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B77321-DDC1-462A-AADF-82003855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C0EAB57-5CE8-4EBB-9708-DE7799D6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C6030E-5BD7-4C19-9B0A-DADC38FC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CD3FDAC-339C-4A43-804C-94999EC5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ED9A0E-91BE-43C3-8659-FA52EBCA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294152-1F28-4A30-98D5-54D117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47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CDA6B9-CFA2-4619-85C4-91F8307E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F8E2E4-034B-4EDE-8FA8-38FDC377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F7ED8C-ACF1-4FFB-A6FC-49AF8A40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31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205C4-B0F7-4D40-A0FD-148189FB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CFD88-78EF-46CC-A3A5-F05A0502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BD490A-7DFA-4729-8824-7C36AC0C0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ADDBEB-4940-430A-993D-E3B080EC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CD714B-404A-431F-AE4A-D0E47373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49CB1E-AF75-45D9-BD05-441B061E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75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E5AB7-11FF-4600-BC49-9173499A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2B0B041-4C4D-4711-96D9-27A2D03F2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E7D456-BB21-4420-B58C-846CFCCAD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701D19-FA52-4529-A115-13238EB6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0C6854-39FA-44B0-ADC9-2FA5492A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69797A-E7A8-4A43-8C5C-EDF23316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76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F89C7C-C0CD-4237-9B89-256AB866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0A6185-4532-4275-B14C-C271F1622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B30F33-7CF0-44FB-9316-D76C23D30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0C2C-3BA3-4997-89D8-3BD7029691FF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BAFC2-6A2B-4D3C-B4A6-A65457E5E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032F79-08FF-41E7-9F8B-898A9DF2C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AA57-9118-4729-BDE9-7EA9F3DA5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6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A21A473-6039-48A6-ADC6-2A3FDEC152C2}"/>
              </a:ext>
            </a:extLst>
          </p:cNvPr>
          <p:cNvSpPr/>
          <p:nvPr/>
        </p:nvSpPr>
        <p:spPr>
          <a:xfrm>
            <a:off x="8617527" y="4128655"/>
            <a:ext cx="2327564" cy="26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Berlin, 11-15 March 2019</a:t>
            </a:r>
          </a:p>
        </p:txBody>
      </p:sp>
      <p:pic>
        <p:nvPicPr>
          <p:cNvPr id="5" name="Immagine 4" descr="Immagine che contiene cielo, esterni, acqua, ponte&#10;&#10;Descrizione generata automaticamente">
            <a:extLst>
              <a:ext uri="{FF2B5EF4-FFF2-40B4-BE49-F238E27FC236}">
                <a16:creationId xmlns:a16="http://schemas.microsoft.com/office/drawing/2014/main" id="{46DACE79-5F1E-46E2-9321-4AE32FA323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47" y="1981272"/>
            <a:ext cx="9478517" cy="429476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4D7E970-EFA2-4925-AC8C-D579F418D478}"/>
              </a:ext>
            </a:extLst>
          </p:cNvPr>
          <p:cNvSpPr/>
          <p:nvPr/>
        </p:nvSpPr>
        <p:spPr>
          <a:xfrm>
            <a:off x="583062" y="796286"/>
            <a:ext cx="1102587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Metabarcoding of microbial communities</a:t>
            </a:r>
          </a:p>
          <a:p>
            <a:pPr algn="ctr"/>
            <a:r>
              <a:rPr lang="it-IT" dirty="0">
                <a:solidFill>
                  <a:schemeClr val="accent1"/>
                </a:solidFill>
              </a:rPr>
              <a:t>Berlin, 1-5 April 2019 </a:t>
            </a:r>
          </a:p>
          <a:p>
            <a:pPr algn="ctr"/>
            <a:endParaRPr lang="it-IT" dirty="0"/>
          </a:p>
          <a:p>
            <a:pPr algn="ctr"/>
            <a:endParaRPr lang="en-US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6BC0C3-943F-495F-9720-BD088562D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719" y="898188"/>
            <a:ext cx="5353867" cy="37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9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1104B3F-3F50-4F3F-8630-2E5A3380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93036"/>
            <a:ext cx="6718851" cy="39856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  <a:effectLst/>
              </a:rPr>
              <a:t>16S/ITS Metabarcoding</a:t>
            </a:r>
            <a:r>
              <a:rPr lang="it-IT" sz="1600" dirty="0">
                <a:solidFill>
                  <a:schemeClr val="accent1"/>
                </a:solidFill>
                <a:effectLst/>
              </a:rPr>
              <a:t>: </a:t>
            </a:r>
            <a:r>
              <a:rPr lang="it-IT" sz="1600" dirty="0">
                <a:solidFill>
                  <a:schemeClr val="accent1"/>
                </a:solidFill>
              </a:rPr>
              <a:t>Berlin, 1-5 April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1"/>
                </a:solidFill>
                <a:effectLst/>
              </a:rPr>
              <a:t>Genomic</a:t>
            </a:r>
            <a:r>
              <a:rPr lang="it-IT" sz="1600" b="1" dirty="0">
                <a:solidFill>
                  <a:schemeClr val="accent1"/>
                </a:solidFill>
                <a:effectLst/>
              </a:rPr>
              <a:t> </a:t>
            </a:r>
            <a:r>
              <a:rPr lang="it-IT" sz="1600" b="1" dirty="0" err="1">
                <a:solidFill>
                  <a:schemeClr val="accent1"/>
                </a:solidFill>
                <a:effectLst/>
              </a:rPr>
              <a:t>dataviz</a:t>
            </a:r>
            <a:r>
              <a:rPr lang="it-IT" sz="1600" b="1" dirty="0">
                <a:solidFill>
                  <a:schemeClr val="accent1"/>
                </a:solidFill>
                <a:effectLst/>
              </a:rPr>
              <a:t> in R</a:t>
            </a:r>
            <a:r>
              <a:rPr lang="it-IT" sz="1600" dirty="0">
                <a:solidFill>
                  <a:schemeClr val="accent1"/>
                </a:solidFill>
              </a:rPr>
              <a:t>: Berlin, 8-12 April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Population Genomics</a:t>
            </a:r>
            <a:r>
              <a:rPr lang="it-IT" sz="1600" dirty="0">
                <a:solidFill>
                  <a:schemeClr val="accent1"/>
                </a:solidFill>
              </a:rPr>
              <a:t>: Berlin, 13-17 </a:t>
            </a:r>
            <a:r>
              <a:rPr lang="it-IT" sz="1600" dirty="0" err="1">
                <a:solidFill>
                  <a:schemeClr val="accent1"/>
                </a:solidFill>
              </a:rPr>
              <a:t>May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1"/>
                </a:solidFill>
              </a:rPr>
              <a:t>Phylogenomics</a:t>
            </a:r>
            <a:r>
              <a:rPr lang="en-US" sz="1600" dirty="0">
                <a:solidFill>
                  <a:schemeClr val="accent1"/>
                </a:solidFill>
              </a:rPr>
              <a:t>: </a:t>
            </a:r>
            <a:r>
              <a:rPr lang="it-IT" sz="1600" dirty="0">
                <a:solidFill>
                  <a:schemeClr val="accent1"/>
                </a:solidFill>
              </a:rPr>
              <a:t>Berlin, 20-24 </a:t>
            </a:r>
            <a:r>
              <a:rPr lang="it-IT" sz="1600" dirty="0" err="1">
                <a:solidFill>
                  <a:schemeClr val="accent1"/>
                </a:solidFill>
              </a:rPr>
              <a:t>May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1"/>
                </a:solidFill>
              </a:rPr>
              <a:t>Ecological</a:t>
            </a:r>
            <a:r>
              <a:rPr lang="it-IT" sz="1600" b="1" dirty="0">
                <a:solidFill>
                  <a:schemeClr val="accent1"/>
                </a:solidFill>
              </a:rPr>
              <a:t> </a:t>
            </a:r>
            <a:r>
              <a:rPr lang="it-IT" sz="1600" b="1" dirty="0" err="1">
                <a:solidFill>
                  <a:schemeClr val="accent1"/>
                </a:solidFill>
              </a:rPr>
              <a:t>Niche</a:t>
            </a:r>
            <a:r>
              <a:rPr lang="it-IT" sz="1600" b="1" dirty="0">
                <a:solidFill>
                  <a:schemeClr val="accent1"/>
                </a:solidFill>
              </a:rPr>
              <a:t> models in R</a:t>
            </a:r>
            <a:r>
              <a:rPr lang="it-IT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</a:rPr>
              <a:t>: </a:t>
            </a:r>
            <a:r>
              <a:rPr lang="it-IT" sz="1600" dirty="0">
                <a:solidFill>
                  <a:schemeClr val="accent1"/>
                </a:solidFill>
              </a:rPr>
              <a:t>Berlin, 20-24 </a:t>
            </a:r>
            <a:r>
              <a:rPr lang="it-IT" sz="1600" dirty="0" err="1">
                <a:solidFill>
                  <a:schemeClr val="accent1"/>
                </a:solidFill>
              </a:rPr>
              <a:t>May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Metagenomics</a:t>
            </a:r>
            <a:r>
              <a:rPr lang="it-IT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</a:rPr>
              <a:t>Berlin, 27-31 May </a:t>
            </a:r>
            <a:r>
              <a:rPr lang="it-IT" sz="1600" dirty="0">
                <a:solidFill>
                  <a:schemeClr val="accent1"/>
                </a:solidFill>
              </a:rPr>
              <a:t>2019</a:t>
            </a:r>
            <a:endParaRPr lang="en-US" sz="16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Machine Learning</a:t>
            </a:r>
            <a:r>
              <a:rPr lang="it-IT" sz="1600" dirty="0">
                <a:solidFill>
                  <a:schemeClr val="accent1"/>
                </a:solidFill>
              </a:rPr>
              <a:t>: Berlin, 3-7 </a:t>
            </a:r>
            <a:r>
              <a:rPr lang="it-IT" sz="1600" dirty="0" err="1">
                <a:solidFill>
                  <a:schemeClr val="accent1"/>
                </a:solidFill>
              </a:rPr>
              <a:t>June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RAD-</a:t>
            </a:r>
            <a:r>
              <a:rPr lang="it-IT" sz="1600" b="1" dirty="0" err="1">
                <a:solidFill>
                  <a:schemeClr val="accent1"/>
                </a:solidFill>
              </a:rPr>
              <a:t>seq</a:t>
            </a:r>
            <a:r>
              <a:rPr lang="it-IT" sz="1600" b="1" dirty="0">
                <a:solidFill>
                  <a:schemeClr val="accent1"/>
                </a:solidFill>
              </a:rPr>
              <a:t> data </a:t>
            </a:r>
            <a:r>
              <a:rPr lang="it-IT" sz="1600" b="1" dirty="0" err="1">
                <a:solidFill>
                  <a:schemeClr val="accent1"/>
                </a:solidFill>
              </a:rPr>
              <a:t>analysis</a:t>
            </a:r>
            <a:r>
              <a:rPr lang="it-IT" sz="1600" dirty="0">
                <a:solidFill>
                  <a:schemeClr val="accent1"/>
                </a:solidFill>
              </a:rPr>
              <a:t>: Berlin, 10-14 </a:t>
            </a:r>
            <a:r>
              <a:rPr lang="it-IT" sz="1600" dirty="0" err="1">
                <a:solidFill>
                  <a:schemeClr val="accent1"/>
                </a:solidFill>
              </a:rPr>
              <a:t>June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1"/>
                </a:solidFill>
              </a:rPr>
              <a:t>aDNA</a:t>
            </a:r>
            <a:r>
              <a:rPr lang="it-IT" sz="1600" b="1" dirty="0">
                <a:solidFill>
                  <a:schemeClr val="accent1"/>
                </a:solidFill>
              </a:rPr>
              <a:t> </a:t>
            </a:r>
            <a:r>
              <a:rPr lang="it-IT" sz="1600" b="1" dirty="0" err="1">
                <a:solidFill>
                  <a:schemeClr val="accent1"/>
                </a:solidFill>
              </a:rPr>
              <a:t>Paleogenomics</a:t>
            </a:r>
            <a:r>
              <a:rPr lang="it-IT" sz="1600" dirty="0">
                <a:solidFill>
                  <a:schemeClr val="accent1"/>
                </a:solidFill>
              </a:rPr>
              <a:t>: Berlin, 26-30 </a:t>
            </a:r>
            <a:r>
              <a:rPr lang="it-IT" sz="1600" dirty="0" err="1">
                <a:solidFill>
                  <a:schemeClr val="accent1"/>
                </a:solidFill>
              </a:rPr>
              <a:t>Nov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1"/>
              </a:solidFill>
            </a:endParaRPr>
          </a:p>
          <a:p>
            <a:endParaRPr lang="it-IT" sz="16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1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33B394-1883-4731-92AA-D9A09B65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4" y="72392"/>
            <a:ext cx="3199092" cy="1798611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937871CE-207A-4AA2-B4FD-4D3AECA89D20}"/>
              </a:ext>
            </a:extLst>
          </p:cNvPr>
          <p:cNvSpPr txBox="1">
            <a:spLocks/>
          </p:cNvSpPr>
          <p:nvPr/>
        </p:nvSpPr>
        <p:spPr>
          <a:xfrm>
            <a:off x="6457071" y="2293035"/>
            <a:ext cx="5734929" cy="3985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Advanced R Programming</a:t>
            </a:r>
            <a:r>
              <a:rPr lang="it-IT" sz="1600" dirty="0">
                <a:solidFill>
                  <a:schemeClr val="accent1"/>
                </a:solidFill>
              </a:rPr>
              <a:t>: Berlin, 1-5 </a:t>
            </a:r>
            <a:r>
              <a:rPr lang="it-IT" sz="1600" dirty="0" err="1">
                <a:solidFill>
                  <a:schemeClr val="accent1"/>
                </a:solidFill>
              </a:rPr>
              <a:t>July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/>
                </a:solidFill>
              </a:rPr>
              <a:t>Phylogeny in biodiversity: </a:t>
            </a:r>
            <a:r>
              <a:rPr lang="en-GB" sz="1600" dirty="0">
                <a:solidFill>
                  <a:schemeClr val="accent1"/>
                </a:solidFill>
              </a:rPr>
              <a:t>Poland, 15-18 July 2019</a:t>
            </a:r>
            <a:endParaRPr lang="it-IT" sz="16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Speciation Genomics: </a:t>
            </a:r>
            <a:r>
              <a:rPr lang="it-IT" sz="1600" dirty="0" err="1">
                <a:solidFill>
                  <a:schemeClr val="accent1"/>
                </a:solidFill>
              </a:rPr>
              <a:t>Quebec</a:t>
            </a:r>
            <a:r>
              <a:rPr lang="it-IT" sz="1600" b="1" dirty="0">
                <a:solidFill>
                  <a:schemeClr val="accent1"/>
                </a:solidFill>
              </a:rPr>
              <a:t>, </a:t>
            </a:r>
            <a:r>
              <a:rPr lang="it-IT" sz="1600" dirty="0">
                <a:solidFill>
                  <a:schemeClr val="accent1"/>
                </a:solidFill>
              </a:rPr>
              <a:t>2-6 </a:t>
            </a:r>
            <a:r>
              <a:rPr lang="it-IT" sz="1600" dirty="0" err="1">
                <a:solidFill>
                  <a:schemeClr val="accent1"/>
                </a:solidFill>
              </a:rPr>
              <a:t>September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GWAS: </a:t>
            </a:r>
            <a:r>
              <a:rPr lang="it-IT" sz="1600" dirty="0" err="1">
                <a:solidFill>
                  <a:schemeClr val="accent1"/>
                </a:solidFill>
              </a:rPr>
              <a:t>Quebec</a:t>
            </a:r>
            <a:r>
              <a:rPr lang="it-IT" sz="1600" b="1" dirty="0">
                <a:solidFill>
                  <a:schemeClr val="accent1"/>
                </a:solidFill>
              </a:rPr>
              <a:t>, </a:t>
            </a:r>
            <a:r>
              <a:rPr lang="it-IT" sz="1600" dirty="0">
                <a:solidFill>
                  <a:schemeClr val="accent1"/>
                </a:solidFill>
              </a:rPr>
              <a:t>9-13 </a:t>
            </a:r>
            <a:r>
              <a:rPr lang="it-IT" sz="1600" dirty="0" err="1">
                <a:solidFill>
                  <a:schemeClr val="accent1"/>
                </a:solidFill>
              </a:rPr>
              <a:t>September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R/</a:t>
            </a:r>
            <a:r>
              <a:rPr lang="it-IT" sz="1600" b="1" dirty="0" err="1">
                <a:solidFill>
                  <a:schemeClr val="accent1"/>
                </a:solidFill>
              </a:rPr>
              <a:t>Bioconductor</a:t>
            </a:r>
            <a:r>
              <a:rPr lang="it-IT" sz="1600" b="1" dirty="0">
                <a:solidFill>
                  <a:schemeClr val="accent1"/>
                </a:solidFill>
              </a:rPr>
              <a:t> for </a:t>
            </a:r>
            <a:r>
              <a:rPr lang="it-IT" sz="1600" b="1" dirty="0" err="1">
                <a:solidFill>
                  <a:schemeClr val="accent1"/>
                </a:solidFill>
              </a:rPr>
              <a:t>Bioinformatics</a:t>
            </a:r>
            <a:r>
              <a:rPr lang="it-IT" sz="1600" dirty="0">
                <a:solidFill>
                  <a:schemeClr val="accent1"/>
                </a:solidFill>
              </a:rPr>
              <a:t>: Berlin, 16-20 </a:t>
            </a:r>
            <a:r>
              <a:rPr lang="it-IT" sz="1600" dirty="0" err="1">
                <a:solidFill>
                  <a:schemeClr val="accent1"/>
                </a:solidFill>
              </a:rPr>
              <a:t>Sept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1"/>
                </a:solidFill>
              </a:rPr>
              <a:t>Phylogenetic</a:t>
            </a:r>
            <a:r>
              <a:rPr lang="it-IT" sz="1600" b="1" dirty="0">
                <a:solidFill>
                  <a:schemeClr val="accent1"/>
                </a:solidFill>
              </a:rPr>
              <a:t> comparative methods</a:t>
            </a:r>
            <a:r>
              <a:rPr lang="it-IT" sz="1600" dirty="0">
                <a:solidFill>
                  <a:schemeClr val="accent1"/>
                </a:solidFill>
              </a:rPr>
              <a:t>: Berlin, 23-27 </a:t>
            </a:r>
            <a:r>
              <a:rPr lang="it-IT" sz="1600" dirty="0" err="1">
                <a:solidFill>
                  <a:schemeClr val="accent1"/>
                </a:solidFill>
              </a:rPr>
              <a:t>Sept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Comparative Genomics: </a:t>
            </a:r>
            <a:r>
              <a:rPr lang="it-IT" sz="1600" dirty="0">
                <a:solidFill>
                  <a:schemeClr val="accent1"/>
                </a:solidFill>
              </a:rPr>
              <a:t>Berlin</a:t>
            </a:r>
            <a:r>
              <a:rPr lang="it-IT" sz="1600" b="1" dirty="0">
                <a:solidFill>
                  <a:schemeClr val="accent1"/>
                </a:solidFill>
              </a:rPr>
              <a:t>, </a:t>
            </a:r>
            <a:r>
              <a:rPr lang="it-IT" sz="1600" dirty="0">
                <a:solidFill>
                  <a:schemeClr val="accent1"/>
                </a:solidFill>
              </a:rPr>
              <a:t>7-11 </a:t>
            </a:r>
            <a:r>
              <a:rPr lang="it-IT" sz="1600" dirty="0" err="1">
                <a:solidFill>
                  <a:schemeClr val="accent1"/>
                </a:solidFill>
              </a:rPr>
              <a:t>October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Intro to Bash &amp; Python: </a:t>
            </a:r>
            <a:r>
              <a:rPr lang="it-IT" sz="1600" dirty="0">
                <a:solidFill>
                  <a:schemeClr val="accent1"/>
                </a:solidFill>
              </a:rPr>
              <a:t>Berlin</a:t>
            </a:r>
            <a:r>
              <a:rPr lang="it-IT" sz="1600" b="1" dirty="0">
                <a:solidFill>
                  <a:schemeClr val="accent1"/>
                </a:solidFill>
              </a:rPr>
              <a:t>, </a:t>
            </a:r>
            <a:r>
              <a:rPr lang="it-IT" sz="1600" dirty="0">
                <a:solidFill>
                  <a:schemeClr val="accent1"/>
                </a:solidFill>
              </a:rPr>
              <a:t>14-18 </a:t>
            </a:r>
            <a:r>
              <a:rPr lang="it-IT" sz="1600" dirty="0" err="1">
                <a:solidFill>
                  <a:schemeClr val="accent1"/>
                </a:solidFill>
              </a:rPr>
              <a:t>October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1"/>
                </a:solidFill>
              </a:rPr>
              <a:t>Epigenomics</a:t>
            </a:r>
            <a:r>
              <a:rPr lang="it-IT" sz="1600" dirty="0">
                <a:solidFill>
                  <a:schemeClr val="accent1"/>
                </a:solidFill>
              </a:rPr>
              <a:t>: Berlin, 21-25 </a:t>
            </a:r>
            <a:r>
              <a:rPr lang="it-IT" sz="1600" dirty="0" err="1">
                <a:solidFill>
                  <a:schemeClr val="accent1"/>
                </a:solidFill>
              </a:rPr>
              <a:t>October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Signature of </a:t>
            </a:r>
            <a:r>
              <a:rPr lang="it-IT" sz="1600" b="1" dirty="0" err="1">
                <a:solidFill>
                  <a:schemeClr val="accent1"/>
                </a:solidFill>
              </a:rPr>
              <a:t>Selection</a:t>
            </a:r>
            <a:r>
              <a:rPr lang="it-IT" sz="1600" dirty="0">
                <a:solidFill>
                  <a:schemeClr val="accent1"/>
                </a:solidFill>
              </a:rPr>
              <a:t>: Berlin, 29 Oct-1 </a:t>
            </a:r>
            <a:r>
              <a:rPr lang="it-IT" sz="1600" dirty="0" err="1">
                <a:solidFill>
                  <a:schemeClr val="accent1"/>
                </a:solidFill>
              </a:rPr>
              <a:t>Nov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DB3B46E-8390-4C4A-AA46-C182B964A3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2" b="24687"/>
          <a:stretch/>
        </p:blipFill>
        <p:spPr>
          <a:xfrm>
            <a:off x="5804451" y="72392"/>
            <a:ext cx="6334539" cy="202659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CCE000-50AC-4029-BF7F-44A149D8C077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www. physalia-courses.org                                                 @</a:t>
            </a:r>
            <a:r>
              <a:rPr lang="it-IT" sz="3200" dirty="0" err="1">
                <a:solidFill>
                  <a:schemeClr val="bg1"/>
                </a:solidFill>
              </a:rPr>
              <a:t>Physacourses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0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2EA87A-7C67-4A99-81B6-10EA8A2C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31" y="2866031"/>
            <a:ext cx="10630469" cy="3151526"/>
          </a:xfrm>
        </p:spPr>
        <p:txBody>
          <a:bodyPr>
            <a:normAutofit fontScale="92500" lnSpcReduction="20000"/>
          </a:bodyPr>
          <a:lstStyle/>
          <a:p>
            <a:r>
              <a:rPr lang="it-IT" sz="3500" b="1" dirty="0">
                <a:solidFill>
                  <a:schemeClr val="accent1"/>
                </a:solidFill>
              </a:rPr>
              <a:t>Dr Bruno Fosso</a:t>
            </a:r>
          </a:p>
          <a:p>
            <a:r>
              <a:rPr lang="it-IT" sz="3500" b="1" dirty="0">
                <a:solidFill>
                  <a:schemeClr val="accent1"/>
                </a:solidFill>
              </a:rPr>
              <a:t>Dr Anna </a:t>
            </a:r>
            <a:r>
              <a:rPr lang="it-IT" sz="3500" b="1" dirty="0" err="1">
                <a:solidFill>
                  <a:schemeClr val="accent1"/>
                </a:solidFill>
              </a:rPr>
              <a:t>Sandionigi</a:t>
            </a:r>
            <a:endParaRPr lang="it-IT" sz="3500" b="1" dirty="0">
              <a:solidFill>
                <a:schemeClr val="accent1"/>
              </a:solidFill>
            </a:endParaRPr>
          </a:p>
          <a:p>
            <a:r>
              <a:rPr lang="it-IT" sz="3500" b="1" dirty="0">
                <a:solidFill>
                  <a:schemeClr val="accent1"/>
                </a:solidFill>
              </a:rPr>
              <a:t>Dr Antti </a:t>
            </a:r>
            <a:r>
              <a:rPr lang="it-IT" sz="3500" b="1" dirty="0" err="1">
                <a:solidFill>
                  <a:schemeClr val="accent1"/>
                </a:solidFill>
              </a:rPr>
              <a:t>Karkman</a:t>
            </a:r>
            <a:endParaRPr lang="it-IT" sz="35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it-IT" sz="2600" dirty="0" err="1">
                <a:solidFill>
                  <a:schemeClr val="accent1"/>
                </a:solidFill>
              </a:rPr>
              <a:t>Teaching</a:t>
            </a:r>
            <a:r>
              <a:rPr lang="it-IT" sz="2600" dirty="0">
                <a:solidFill>
                  <a:schemeClr val="accent1"/>
                </a:solidFill>
              </a:rPr>
              <a:t> </a:t>
            </a:r>
            <a:r>
              <a:rPr lang="it-IT" sz="2600" dirty="0" err="1">
                <a:solidFill>
                  <a:schemeClr val="accent1"/>
                </a:solidFill>
              </a:rPr>
              <a:t>assistant</a:t>
            </a:r>
            <a:endParaRPr lang="it-IT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sz="3000" b="1" dirty="0">
                <a:solidFill>
                  <a:schemeClr val="accent1"/>
                </a:solidFill>
              </a:rPr>
              <a:t>Giulia </a:t>
            </a:r>
            <a:r>
              <a:rPr lang="it-IT" sz="3000" b="1" dirty="0" err="1">
                <a:solidFill>
                  <a:schemeClr val="accent1"/>
                </a:solidFill>
              </a:rPr>
              <a:t>Agostinetto</a:t>
            </a:r>
            <a:endParaRPr lang="it-IT" sz="3000" b="1" dirty="0">
              <a:solidFill>
                <a:schemeClr val="accent1"/>
              </a:solidFill>
            </a:endParaRPr>
          </a:p>
          <a:p>
            <a:endParaRPr lang="it-IT" b="1" dirty="0">
              <a:solidFill>
                <a:schemeClr val="accent1"/>
              </a:solidFill>
            </a:endParaRPr>
          </a:p>
          <a:p>
            <a:endParaRPr lang="it-IT" dirty="0">
              <a:solidFill>
                <a:schemeClr val="accent1"/>
              </a:solidFill>
            </a:endParaRPr>
          </a:p>
          <a:p>
            <a:endParaRPr lang="it-IT" dirty="0">
              <a:solidFill>
                <a:schemeClr val="accent1"/>
              </a:solidFill>
            </a:endParaRPr>
          </a:p>
          <a:p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EEE6419-D42A-4417-9A5A-D61A4A76776E}"/>
              </a:ext>
            </a:extLst>
          </p:cNvPr>
          <p:cNvSpPr/>
          <p:nvPr/>
        </p:nvSpPr>
        <p:spPr>
          <a:xfrm>
            <a:off x="437255" y="342385"/>
            <a:ext cx="11025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Metabarcoding of microbial communities</a:t>
            </a:r>
          </a:p>
          <a:p>
            <a:pPr algn="ctr"/>
            <a:r>
              <a:rPr lang="it-IT" sz="3200" dirty="0">
                <a:solidFill>
                  <a:schemeClr val="accent1"/>
                </a:solidFill>
              </a:rPr>
              <a:t>Berlin, 1-5 April 2019 </a:t>
            </a:r>
          </a:p>
          <a:p>
            <a:pPr algn="ctr"/>
            <a:endParaRPr lang="it-IT" sz="3200" dirty="0">
              <a:solidFill>
                <a:schemeClr val="accent1"/>
              </a:solidFill>
            </a:endParaRPr>
          </a:p>
          <a:p>
            <a:pPr algn="ctr"/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106D5E4-01AA-4B68-BC89-611E498F35B1}"/>
              </a:ext>
            </a:extLst>
          </p:cNvPr>
          <p:cNvSpPr/>
          <p:nvPr/>
        </p:nvSpPr>
        <p:spPr>
          <a:xfrm>
            <a:off x="-3086747" y="2169050"/>
            <a:ext cx="11025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 err="1">
                <a:solidFill>
                  <a:schemeClr val="accent1"/>
                </a:solidFill>
              </a:rPr>
              <a:t>Instructors</a:t>
            </a:r>
            <a:endParaRPr lang="it-IT" dirty="0">
              <a:solidFill>
                <a:schemeClr val="accent1"/>
              </a:solidFill>
            </a:endParaRPr>
          </a:p>
          <a:p>
            <a:pPr algn="ctr"/>
            <a:endParaRPr lang="it-IT" dirty="0"/>
          </a:p>
          <a:p>
            <a:pPr algn="ctr"/>
            <a:endParaRPr lang="en-US" b="1" dirty="0"/>
          </a:p>
        </p:txBody>
      </p:sp>
      <p:pic>
        <p:nvPicPr>
          <p:cNvPr id="7" name="Immagine 6" descr="Immagine che contiene persona, esterni, cielo, persone&#10;&#10;Descrizione generata automaticamente">
            <a:extLst>
              <a:ext uri="{FF2B5EF4-FFF2-40B4-BE49-F238E27FC236}">
                <a16:creationId xmlns:a16="http://schemas.microsoft.com/office/drawing/2014/main" id="{73DA93ED-3016-4012-B3A9-10F86D87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18" y="1969076"/>
            <a:ext cx="7533563" cy="42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9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DAF6B-9258-425B-8D25-FA509FF7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it-IT" b="1" dirty="0"/>
              <a:t>General</a:t>
            </a:r>
            <a:endParaRPr lang="it-IT" b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729AEB-61D8-4D20-8A1F-8970D475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it-IT" sz="1800" dirty="0"/>
              <a:t>Please try to be on time 9:30 -17:30</a:t>
            </a:r>
          </a:p>
          <a:p>
            <a:r>
              <a:rPr lang="it-IT" sz="1800" dirty="0"/>
              <a:t>Two coffee breaks -&gt; </a:t>
            </a:r>
            <a:r>
              <a:rPr lang="it-IT" sz="1800" dirty="0" err="1"/>
              <a:t>flexible</a:t>
            </a:r>
            <a:endParaRPr lang="it-IT" sz="1800" dirty="0"/>
          </a:p>
          <a:p>
            <a:r>
              <a:rPr lang="it-IT" sz="1800" dirty="0"/>
              <a:t>Lunch </a:t>
            </a:r>
            <a:r>
              <a:rPr lang="it-IT" sz="1800" dirty="0" err="1"/>
              <a:t>at</a:t>
            </a:r>
            <a:r>
              <a:rPr lang="it-IT" sz="1800" dirty="0"/>
              <a:t> 1 </a:t>
            </a:r>
            <a:r>
              <a:rPr lang="it-IT" sz="1800" dirty="0" err="1"/>
              <a:t>pm</a:t>
            </a:r>
            <a:r>
              <a:rPr lang="it-IT" sz="1800" dirty="0"/>
              <a:t> -&gt; 1 hour of lunch break</a:t>
            </a:r>
          </a:p>
          <a:p>
            <a:r>
              <a:rPr lang="en-US" sz="1800" dirty="0"/>
              <a:t>The course is for you, not for us, so ask question!</a:t>
            </a:r>
          </a:p>
          <a:p>
            <a:r>
              <a:rPr lang="en-US" sz="1800" dirty="0"/>
              <a:t>Beer/dinner on Thursday</a:t>
            </a:r>
          </a:p>
          <a:p>
            <a:r>
              <a:rPr lang="en-US" sz="1800" dirty="0"/>
              <a:t>Toilets</a:t>
            </a:r>
          </a:p>
          <a:p>
            <a:r>
              <a:rPr lang="en-US" sz="1800" dirty="0" err="1"/>
              <a:t>Whatsapp</a:t>
            </a:r>
            <a:r>
              <a:rPr lang="en-US" sz="1800" dirty="0"/>
              <a:t> </a:t>
            </a:r>
          </a:p>
          <a:p>
            <a:r>
              <a:rPr lang="en-US" sz="1800" dirty="0"/>
              <a:t>Google group to stay in touch after the course!</a:t>
            </a:r>
          </a:p>
          <a:p>
            <a:endParaRPr lang="en-US" sz="1800" dirty="0"/>
          </a:p>
          <a:p>
            <a:endParaRPr lang="it-IT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C25147-959F-4336-BCFC-42CBE6747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r="34597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79A4CA8-DA42-42EF-82E5-88810DD8B4A7}"/>
              </a:ext>
            </a:extLst>
          </p:cNvPr>
          <p:cNvSpPr/>
          <p:nvPr/>
        </p:nvSpPr>
        <p:spPr>
          <a:xfrm>
            <a:off x="0" y="6334770"/>
            <a:ext cx="121920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2"/>
                </a:solidFill>
              </a:rPr>
              <a:t>www. physalia-courses.org             @</a:t>
            </a:r>
            <a:r>
              <a:rPr lang="it-IT" sz="2800" b="1" dirty="0" err="1">
                <a:solidFill>
                  <a:schemeClr val="bg2"/>
                </a:solidFill>
              </a:rPr>
              <a:t>Physacourses</a:t>
            </a:r>
            <a:endParaRPr lang="it-IT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4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42DD69-87E4-43B9-82F0-B0FE8F8B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it-IT" b="1" dirty="0"/>
              <a:t>Introduce </a:t>
            </a:r>
            <a:r>
              <a:rPr lang="it-IT" b="1" dirty="0" err="1"/>
              <a:t>yourself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F95A2-91E2-4471-8232-936D1E39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it-IT" sz="1800" dirty="0"/>
              <a:t>Your </a:t>
            </a:r>
            <a:r>
              <a:rPr lang="it-IT" sz="1800" dirty="0" err="1"/>
              <a:t>Universty</a:t>
            </a:r>
            <a:r>
              <a:rPr lang="it-IT" sz="1800" dirty="0"/>
              <a:t>/</a:t>
            </a:r>
            <a:r>
              <a:rPr lang="it-IT" sz="1800" dirty="0" err="1"/>
              <a:t>Reseach</a:t>
            </a:r>
            <a:r>
              <a:rPr lang="it-IT" sz="1800" dirty="0"/>
              <a:t> Institute</a:t>
            </a:r>
          </a:p>
          <a:p>
            <a:r>
              <a:rPr lang="it-IT" sz="1800" dirty="0"/>
              <a:t>Your </a:t>
            </a:r>
            <a:r>
              <a:rPr lang="it-IT" sz="1800" dirty="0" err="1"/>
              <a:t>Research</a:t>
            </a:r>
            <a:r>
              <a:rPr lang="it-IT" sz="1800" dirty="0"/>
              <a:t> topic</a:t>
            </a:r>
          </a:p>
          <a:p>
            <a:r>
              <a:rPr lang="it-IT" sz="1800" dirty="0"/>
              <a:t>Why can this </a:t>
            </a:r>
            <a:r>
              <a:rPr lang="it-IT" sz="1800" dirty="0" err="1"/>
              <a:t>course</a:t>
            </a:r>
            <a:r>
              <a:rPr lang="it-IT" sz="1800" dirty="0"/>
              <a:t> be </a:t>
            </a:r>
            <a:r>
              <a:rPr lang="it-IT" sz="1800" dirty="0" err="1"/>
              <a:t>important</a:t>
            </a:r>
            <a:r>
              <a:rPr lang="it-IT" sz="1800" dirty="0"/>
              <a:t> for </a:t>
            </a:r>
            <a:r>
              <a:rPr lang="it-IT" sz="1800" dirty="0" err="1"/>
              <a:t>your</a:t>
            </a:r>
            <a:r>
              <a:rPr lang="it-IT" sz="1800" dirty="0"/>
              <a:t> </a:t>
            </a:r>
            <a:r>
              <a:rPr lang="it-IT" sz="1800" dirty="0" err="1"/>
              <a:t>research</a:t>
            </a:r>
            <a:r>
              <a:rPr lang="it-IT" sz="1800" dirty="0"/>
              <a:t>?</a:t>
            </a:r>
          </a:p>
          <a:p>
            <a:endParaRPr lang="it-IT" sz="1800" dirty="0"/>
          </a:p>
          <a:p>
            <a:endParaRPr lang="it-IT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0C3710-DA3E-4080-9018-7724A8178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r="34597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D87B4E5-5E3B-4652-96DF-5E1AEB18A0D3}"/>
              </a:ext>
            </a:extLst>
          </p:cNvPr>
          <p:cNvSpPr/>
          <p:nvPr/>
        </p:nvSpPr>
        <p:spPr>
          <a:xfrm>
            <a:off x="0" y="6334770"/>
            <a:ext cx="121920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2"/>
                </a:solidFill>
              </a:rPr>
              <a:t>www. physalia-courses.org             @</a:t>
            </a:r>
            <a:r>
              <a:rPr lang="it-IT" sz="2800" b="1" dirty="0" err="1">
                <a:solidFill>
                  <a:schemeClr val="bg2"/>
                </a:solidFill>
              </a:rPr>
              <a:t>Physacourses</a:t>
            </a:r>
            <a:endParaRPr lang="it-IT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6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303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General</vt:lpstr>
      <vt:lpstr>Introduce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carlo pecoraro</dc:creator>
  <cp:lastModifiedBy>carlo pecoraro</cp:lastModifiedBy>
  <cp:revision>8</cp:revision>
  <dcterms:created xsi:type="dcterms:W3CDTF">2019-03-10T09:15:02Z</dcterms:created>
  <dcterms:modified xsi:type="dcterms:W3CDTF">2019-03-31T16:48:29Z</dcterms:modified>
</cp:coreProperties>
</file>