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Lst>
  <p:notesMasterIdLst>
    <p:notesMasterId r:id="rId4"/>
  </p:notesMasterIdLst>
  <p:handoutMasterIdLst>
    <p:handoutMasterId r:id="rId5"/>
  </p:handoutMasterIdLst>
  <p:sldIdLst>
    <p:sldId id="261" r:id="rId3"/>
  </p:sldIdLst>
  <p:sldSz cx="43891200" cy="32918400"/>
  <p:notesSz cx="6858000" cy="9144000"/>
  <p:defaultTextStyle>
    <a:defPPr>
      <a:defRPr lang="en-US"/>
    </a:defPPr>
    <a:lvl1pPr marL="0" algn="l" defTabSz="2821185" rtl="0" eaLnBrk="1" latinLnBrk="0" hangingPunct="1">
      <a:defRPr sz="5528" kern="1200">
        <a:solidFill>
          <a:schemeClr val="tx1"/>
        </a:solidFill>
        <a:latin typeface="+mn-lt"/>
        <a:ea typeface="+mn-ea"/>
        <a:cs typeface="+mn-cs"/>
      </a:defRPr>
    </a:lvl1pPr>
    <a:lvl2pPr marL="1410593" algn="l" defTabSz="2821185" rtl="0" eaLnBrk="1" latinLnBrk="0" hangingPunct="1">
      <a:defRPr sz="5528" kern="1200">
        <a:solidFill>
          <a:schemeClr val="tx1"/>
        </a:solidFill>
        <a:latin typeface="+mn-lt"/>
        <a:ea typeface="+mn-ea"/>
        <a:cs typeface="+mn-cs"/>
      </a:defRPr>
    </a:lvl2pPr>
    <a:lvl3pPr marL="2821185" algn="l" defTabSz="2821185" rtl="0" eaLnBrk="1" latinLnBrk="0" hangingPunct="1">
      <a:defRPr sz="5528" kern="1200">
        <a:solidFill>
          <a:schemeClr val="tx1"/>
        </a:solidFill>
        <a:latin typeface="+mn-lt"/>
        <a:ea typeface="+mn-ea"/>
        <a:cs typeface="+mn-cs"/>
      </a:defRPr>
    </a:lvl3pPr>
    <a:lvl4pPr marL="4231778" algn="l" defTabSz="2821185" rtl="0" eaLnBrk="1" latinLnBrk="0" hangingPunct="1">
      <a:defRPr sz="5528" kern="1200">
        <a:solidFill>
          <a:schemeClr val="tx1"/>
        </a:solidFill>
        <a:latin typeface="+mn-lt"/>
        <a:ea typeface="+mn-ea"/>
        <a:cs typeface="+mn-cs"/>
      </a:defRPr>
    </a:lvl4pPr>
    <a:lvl5pPr marL="5642370" algn="l" defTabSz="2821185" rtl="0" eaLnBrk="1" latinLnBrk="0" hangingPunct="1">
      <a:defRPr sz="5528" kern="1200">
        <a:solidFill>
          <a:schemeClr val="tx1"/>
        </a:solidFill>
        <a:latin typeface="+mn-lt"/>
        <a:ea typeface="+mn-ea"/>
        <a:cs typeface="+mn-cs"/>
      </a:defRPr>
    </a:lvl5pPr>
    <a:lvl6pPr marL="7052964" algn="l" defTabSz="2821185" rtl="0" eaLnBrk="1" latinLnBrk="0" hangingPunct="1">
      <a:defRPr sz="5528" kern="1200">
        <a:solidFill>
          <a:schemeClr val="tx1"/>
        </a:solidFill>
        <a:latin typeface="+mn-lt"/>
        <a:ea typeface="+mn-ea"/>
        <a:cs typeface="+mn-cs"/>
      </a:defRPr>
    </a:lvl6pPr>
    <a:lvl7pPr marL="8463557" algn="l" defTabSz="2821185" rtl="0" eaLnBrk="1" latinLnBrk="0" hangingPunct="1">
      <a:defRPr sz="5528" kern="1200">
        <a:solidFill>
          <a:schemeClr val="tx1"/>
        </a:solidFill>
        <a:latin typeface="+mn-lt"/>
        <a:ea typeface="+mn-ea"/>
        <a:cs typeface="+mn-cs"/>
      </a:defRPr>
    </a:lvl7pPr>
    <a:lvl8pPr marL="9874149" algn="l" defTabSz="2821185" rtl="0" eaLnBrk="1" latinLnBrk="0" hangingPunct="1">
      <a:defRPr sz="5528" kern="1200">
        <a:solidFill>
          <a:schemeClr val="tx1"/>
        </a:solidFill>
        <a:latin typeface="+mn-lt"/>
        <a:ea typeface="+mn-ea"/>
        <a:cs typeface="+mn-cs"/>
      </a:defRPr>
    </a:lvl8pPr>
    <a:lvl9pPr marL="11284742" algn="l" defTabSz="2821185" rtl="0" eaLnBrk="1" latinLnBrk="0" hangingPunct="1">
      <a:defRPr sz="552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74" autoAdjust="0"/>
    <p:restoredTop sz="94198" autoAdjust="0"/>
  </p:normalViewPr>
  <p:slideViewPr>
    <p:cSldViewPr snapToGrid="0" snapToObjects="1" showGuides="1">
      <p:cViewPr>
        <p:scale>
          <a:sx n="44" d="100"/>
          <a:sy n="44" d="100"/>
        </p:scale>
        <p:origin x="128" y="-56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6" d="100"/>
        <a:sy n="46" d="100"/>
      </p:scale>
      <p:origin x="0" y="0"/>
    </p:cViewPr>
  </p:sorterViewPr>
  <p:notesViewPr>
    <p:cSldViewPr snapToGrid="0" snapToObjects="1" showGuides="1">
      <p:cViewPr varScale="1">
        <p:scale>
          <a:sx n="135" d="100"/>
          <a:sy n="135" d="100"/>
        </p:scale>
        <p:origin x="5120"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4/26/24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4/26/24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821185" rtl="0" eaLnBrk="1" latinLnBrk="0" hangingPunct="1">
      <a:defRPr sz="3728" kern="1200">
        <a:solidFill>
          <a:schemeClr val="tx1"/>
        </a:solidFill>
        <a:latin typeface="+mn-lt"/>
        <a:ea typeface="+mn-ea"/>
        <a:cs typeface="+mn-cs"/>
      </a:defRPr>
    </a:lvl1pPr>
    <a:lvl2pPr marL="1410593" algn="l" defTabSz="2821185" rtl="0" eaLnBrk="1" latinLnBrk="0" hangingPunct="1">
      <a:defRPr sz="3728" kern="1200">
        <a:solidFill>
          <a:schemeClr val="tx1"/>
        </a:solidFill>
        <a:latin typeface="+mn-lt"/>
        <a:ea typeface="+mn-ea"/>
        <a:cs typeface="+mn-cs"/>
      </a:defRPr>
    </a:lvl2pPr>
    <a:lvl3pPr marL="2821185" algn="l" defTabSz="2821185" rtl="0" eaLnBrk="1" latinLnBrk="0" hangingPunct="1">
      <a:defRPr sz="3728" kern="1200">
        <a:solidFill>
          <a:schemeClr val="tx1"/>
        </a:solidFill>
        <a:latin typeface="+mn-lt"/>
        <a:ea typeface="+mn-ea"/>
        <a:cs typeface="+mn-cs"/>
      </a:defRPr>
    </a:lvl3pPr>
    <a:lvl4pPr marL="4231778" algn="l" defTabSz="2821185" rtl="0" eaLnBrk="1" latinLnBrk="0" hangingPunct="1">
      <a:defRPr sz="3728" kern="1200">
        <a:solidFill>
          <a:schemeClr val="tx1"/>
        </a:solidFill>
        <a:latin typeface="+mn-lt"/>
        <a:ea typeface="+mn-ea"/>
        <a:cs typeface="+mn-cs"/>
      </a:defRPr>
    </a:lvl4pPr>
    <a:lvl5pPr marL="5642370" algn="l" defTabSz="2821185" rtl="0" eaLnBrk="1" latinLnBrk="0" hangingPunct="1">
      <a:defRPr sz="3728" kern="1200">
        <a:solidFill>
          <a:schemeClr val="tx1"/>
        </a:solidFill>
        <a:latin typeface="+mn-lt"/>
        <a:ea typeface="+mn-ea"/>
        <a:cs typeface="+mn-cs"/>
      </a:defRPr>
    </a:lvl5pPr>
    <a:lvl6pPr marL="7052964" algn="l" defTabSz="2821185" rtl="0" eaLnBrk="1" latinLnBrk="0" hangingPunct="1">
      <a:defRPr sz="3728" kern="1200">
        <a:solidFill>
          <a:schemeClr val="tx1"/>
        </a:solidFill>
        <a:latin typeface="+mn-lt"/>
        <a:ea typeface="+mn-ea"/>
        <a:cs typeface="+mn-cs"/>
      </a:defRPr>
    </a:lvl6pPr>
    <a:lvl7pPr marL="8463557" algn="l" defTabSz="2821185" rtl="0" eaLnBrk="1" latinLnBrk="0" hangingPunct="1">
      <a:defRPr sz="3728" kern="1200">
        <a:solidFill>
          <a:schemeClr val="tx1"/>
        </a:solidFill>
        <a:latin typeface="+mn-lt"/>
        <a:ea typeface="+mn-ea"/>
        <a:cs typeface="+mn-cs"/>
      </a:defRPr>
    </a:lvl7pPr>
    <a:lvl8pPr marL="9874149" algn="l" defTabSz="2821185" rtl="0" eaLnBrk="1" latinLnBrk="0" hangingPunct="1">
      <a:defRPr sz="3728" kern="1200">
        <a:solidFill>
          <a:schemeClr val="tx1"/>
        </a:solidFill>
        <a:latin typeface="+mn-lt"/>
        <a:ea typeface="+mn-ea"/>
        <a:cs typeface="+mn-cs"/>
      </a:defRPr>
    </a:lvl8pPr>
    <a:lvl9pPr marL="11284742" algn="l" defTabSz="2821185" rtl="0" eaLnBrk="1" latinLnBrk="0" hangingPunct="1">
      <a:defRPr sz="372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982276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C96E18C0-5E19-4D47-9237-14BD7C2930F7}"/>
              </a:ext>
            </a:extLst>
          </p:cNvPr>
          <p:cNvSpPr>
            <a:spLocks noGrp="1"/>
          </p:cNvSpPr>
          <p:nvPr>
            <p:ph type="body" sz="quarter" idx="10" hasCustomPrompt="1"/>
          </p:nvPr>
        </p:nvSpPr>
        <p:spPr>
          <a:xfrm>
            <a:off x="11430000" y="2901984"/>
            <a:ext cx="21069300"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19" name="Text Placeholder 17">
            <a:extLst>
              <a:ext uri="{FF2B5EF4-FFF2-40B4-BE49-F238E27FC236}">
                <a16:creationId xmlns:a16="http://schemas.microsoft.com/office/drawing/2014/main" id="{EECA4861-B93C-0849-A47D-17FACB135140}"/>
              </a:ext>
            </a:extLst>
          </p:cNvPr>
          <p:cNvSpPr>
            <a:spLocks noGrp="1"/>
          </p:cNvSpPr>
          <p:nvPr>
            <p:ph type="body" sz="quarter" idx="11" hasCustomPrompt="1"/>
          </p:nvPr>
        </p:nvSpPr>
        <p:spPr>
          <a:xfrm>
            <a:off x="11430000" y="1714548"/>
            <a:ext cx="21069300" cy="923330"/>
          </a:xfrm>
          <a:prstGeom prst="rect">
            <a:avLst/>
          </a:prstGeom>
        </p:spPr>
        <p:txBody>
          <a:bodyPr wrap="square">
            <a:spAutoFit/>
          </a:bodyPr>
          <a:lstStyle>
            <a:lvl1pPr marL="0" indent="0" algn="ctr">
              <a:buNone/>
              <a:defRPr sz="54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20" name="Text Placeholder 17">
            <a:extLst>
              <a:ext uri="{FF2B5EF4-FFF2-40B4-BE49-F238E27FC236}">
                <a16:creationId xmlns:a16="http://schemas.microsoft.com/office/drawing/2014/main" id="{053CD722-9E93-6049-839B-8A79A9C42804}"/>
              </a:ext>
            </a:extLst>
          </p:cNvPr>
          <p:cNvSpPr>
            <a:spLocks noGrp="1"/>
          </p:cNvSpPr>
          <p:nvPr>
            <p:ph type="body" sz="quarter" idx="12" hasCustomPrompt="1"/>
          </p:nvPr>
        </p:nvSpPr>
        <p:spPr>
          <a:xfrm>
            <a:off x="11430000" y="266652"/>
            <a:ext cx="21069300" cy="1200329"/>
          </a:xfrm>
          <a:prstGeom prst="rect">
            <a:avLst/>
          </a:prstGeom>
        </p:spPr>
        <p:txBody>
          <a:bodyPr wrap="square">
            <a:spAutoFit/>
          </a:bodyPr>
          <a:lstStyle>
            <a:lvl1pPr marL="0" indent="0" algn="ctr">
              <a:buNone/>
              <a:defRPr sz="7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27" name="Text Placeholder 9">
            <a:extLst>
              <a:ext uri="{FF2B5EF4-FFF2-40B4-BE49-F238E27FC236}">
                <a16:creationId xmlns:a16="http://schemas.microsoft.com/office/drawing/2014/main" id="{0022466D-7E9F-0541-8791-ADE9FFDEB5D2}"/>
              </a:ext>
            </a:extLst>
          </p:cNvPr>
          <p:cNvSpPr>
            <a:spLocks noGrp="1"/>
          </p:cNvSpPr>
          <p:nvPr>
            <p:ph type="body" sz="quarter" idx="15" hasCustomPrompt="1"/>
          </p:nvPr>
        </p:nvSpPr>
        <p:spPr>
          <a:xfrm>
            <a:off x="456500" y="4997541"/>
            <a:ext cx="10059099"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28" name="Text Placeholder 9">
            <a:extLst>
              <a:ext uri="{FF2B5EF4-FFF2-40B4-BE49-F238E27FC236}">
                <a16:creationId xmlns:a16="http://schemas.microsoft.com/office/drawing/2014/main" id="{8BA21A8B-51D3-DF46-9C47-207CAE71FBEA}"/>
              </a:ext>
            </a:extLst>
          </p:cNvPr>
          <p:cNvSpPr>
            <a:spLocks noGrp="1"/>
          </p:cNvSpPr>
          <p:nvPr>
            <p:ph type="body" sz="quarter" idx="17" hasCustomPrompt="1"/>
          </p:nvPr>
        </p:nvSpPr>
        <p:spPr>
          <a:xfrm>
            <a:off x="457199" y="14728805"/>
            <a:ext cx="10059099"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29" name="Text Placeholder 9">
            <a:extLst>
              <a:ext uri="{FF2B5EF4-FFF2-40B4-BE49-F238E27FC236}">
                <a16:creationId xmlns:a16="http://schemas.microsoft.com/office/drawing/2014/main" id="{6B7BCEDA-48FE-554E-B697-5222E92C0303}"/>
              </a:ext>
            </a:extLst>
          </p:cNvPr>
          <p:cNvSpPr>
            <a:spLocks noGrp="1"/>
          </p:cNvSpPr>
          <p:nvPr>
            <p:ph type="body" sz="quarter" idx="18" hasCustomPrompt="1"/>
          </p:nvPr>
        </p:nvSpPr>
        <p:spPr>
          <a:xfrm>
            <a:off x="11430000" y="4997540"/>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30" name="Text Placeholder 9">
            <a:extLst>
              <a:ext uri="{FF2B5EF4-FFF2-40B4-BE49-F238E27FC236}">
                <a16:creationId xmlns:a16="http://schemas.microsoft.com/office/drawing/2014/main" id="{195A2674-63FD-C54C-9DAA-0C31B6481A1A}"/>
              </a:ext>
            </a:extLst>
          </p:cNvPr>
          <p:cNvSpPr>
            <a:spLocks noGrp="1"/>
          </p:cNvSpPr>
          <p:nvPr>
            <p:ph type="body" sz="quarter" idx="19" hasCustomPrompt="1"/>
          </p:nvPr>
        </p:nvSpPr>
        <p:spPr>
          <a:xfrm>
            <a:off x="22402800" y="4997539"/>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31" name="Text Placeholder 9">
            <a:extLst>
              <a:ext uri="{FF2B5EF4-FFF2-40B4-BE49-F238E27FC236}">
                <a16:creationId xmlns:a16="http://schemas.microsoft.com/office/drawing/2014/main" id="{515A5891-6D49-BD40-81DC-C833CD1D5A59}"/>
              </a:ext>
            </a:extLst>
          </p:cNvPr>
          <p:cNvSpPr>
            <a:spLocks noGrp="1"/>
          </p:cNvSpPr>
          <p:nvPr>
            <p:ph type="body" sz="quarter" idx="20" hasCustomPrompt="1"/>
          </p:nvPr>
        </p:nvSpPr>
        <p:spPr>
          <a:xfrm>
            <a:off x="33375600" y="4997539"/>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32" name="Text Placeholder 9">
            <a:extLst>
              <a:ext uri="{FF2B5EF4-FFF2-40B4-BE49-F238E27FC236}">
                <a16:creationId xmlns:a16="http://schemas.microsoft.com/office/drawing/2014/main" id="{9BFF821D-FD9D-2744-B5A1-4A148A0C6B5C}"/>
              </a:ext>
            </a:extLst>
          </p:cNvPr>
          <p:cNvSpPr>
            <a:spLocks noGrp="1"/>
          </p:cNvSpPr>
          <p:nvPr>
            <p:ph type="body" sz="quarter" idx="21" hasCustomPrompt="1"/>
          </p:nvPr>
        </p:nvSpPr>
        <p:spPr>
          <a:xfrm>
            <a:off x="33375600" y="19751103"/>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33" name="Text Placeholder 9">
            <a:extLst>
              <a:ext uri="{FF2B5EF4-FFF2-40B4-BE49-F238E27FC236}">
                <a16:creationId xmlns:a16="http://schemas.microsoft.com/office/drawing/2014/main" id="{FF9A2537-AAFE-CB4B-BEDA-42E072DEA8B5}"/>
              </a:ext>
            </a:extLst>
          </p:cNvPr>
          <p:cNvSpPr>
            <a:spLocks noGrp="1"/>
          </p:cNvSpPr>
          <p:nvPr>
            <p:ph type="body" sz="quarter" idx="22" hasCustomPrompt="1"/>
          </p:nvPr>
        </p:nvSpPr>
        <p:spPr>
          <a:xfrm>
            <a:off x="33375600" y="28607770"/>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35" name="Text Placeholder 13">
            <a:extLst>
              <a:ext uri="{FF2B5EF4-FFF2-40B4-BE49-F238E27FC236}">
                <a16:creationId xmlns:a16="http://schemas.microsoft.com/office/drawing/2014/main" id="{6120AEE4-BDF6-7945-B2A2-8844FB735B2D}"/>
              </a:ext>
            </a:extLst>
          </p:cNvPr>
          <p:cNvSpPr>
            <a:spLocks noGrp="1"/>
          </p:cNvSpPr>
          <p:nvPr>
            <p:ph type="body" sz="quarter" idx="16" hasCustomPrompt="1"/>
          </p:nvPr>
        </p:nvSpPr>
        <p:spPr>
          <a:xfrm>
            <a:off x="457200" y="5703005"/>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13">
            <a:extLst>
              <a:ext uri="{FF2B5EF4-FFF2-40B4-BE49-F238E27FC236}">
                <a16:creationId xmlns:a16="http://schemas.microsoft.com/office/drawing/2014/main" id="{C56249E3-4AC9-E749-A90B-24CA40349A13}"/>
              </a:ext>
            </a:extLst>
          </p:cNvPr>
          <p:cNvSpPr>
            <a:spLocks noGrp="1"/>
          </p:cNvSpPr>
          <p:nvPr>
            <p:ph type="body" sz="quarter" idx="23" hasCustomPrompt="1"/>
          </p:nvPr>
        </p:nvSpPr>
        <p:spPr>
          <a:xfrm>
            <a:off x="457199" y="15402433"/>
            <a:ext cx="10058399"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 Placeholder 13">
            <a:extLst>
              <a:ext uri="{FF2B5EF4-FFF2-40B4-BE49-F238E27FC236}">
                <a16:creationId xmlns:a16="http://schemas.microsoft.com/office/drawing/2014/main" id="{8BEEB820-A1CB-3F40-B75D-663BC6D90D04}"/>
              </a:ext>
            </a:extLst>
          </p:cNvPr>
          <p:cNvSpPr>
            <a:spLocks noGrp="1"/>
          </p:cNvSpPr>
          <p:nvPr>
            <p:ph type="body" sz="quarter" idx="24" hasCustomPrompt="1"/>
          </p:nvPr>
        </p:nvSpPr>
        <p:spPr>
          <a:xfrm>
            <a:off x="11430000" y="5671167"/>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Text Placeholder 13">
            <a:extLst>
              <a:ext uri="{FF2B5EF4-FFF2-40B4-BE49-F238E27FC236}">
                <a16:creationId xmlns:a16="http://schemas.microsoft.com/office/drawing/2014/main" id="{3F09E665-6DA1-6A4E-ACE4-DA4B580D6E3B}"/>
              </a:ext>
            </a:extLst>
          </p:cNvPr>
          <p:cNvSpPr>
            <a:spLocks noGrp="1"/>
          </p:cNvSpPr>
          <p:nvPr>
            <p:ph type="body" sz="quarter" idx="25" hasCustomPrompt="1"/>
          </p:nvPr>
        </p:nvSpPr>
        <p:spPr>
          <a:xfrm>
            <a:off x="22402800" y="5671167"/>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13">
            <a:extLst>
              <a:ext uri="{FF2B5EF4-FFF2-40B4-BE49-F238E27FC236}">
                <a16:creationId xmlns:a16="http://schemas.microsoft.com/office/drawing/2014/main" id="{A73D55F4-EA3C-CB4B-B623-F9FB1411F615}"/>
              </a:ext>
            </a:extLst>
          </p:cNvPr>
          <p:cNvSpPr>
            <a:spLocks noGrp="1"/>
          </p:cNvSpPr>
          <p:nvPr>
            <p:ph type="body" sz="quarter" idx="26" hasCustomPrompt="1"/>
          </p:nvPr>
        </p:nvSpPr>
        <p:spPr>
          <a:xfrm>
            <a:off x="33375600" y="5703005"/>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13">
            <a:extLst>
              <a:ext uri="{FF2B5EF4-FFF2-40B4-BE49-F238E27FC236}">
                <a16:creationId xmlns:a16="http://schemas.microsoft.com/office/drawing/2014/main" id="{901D1A8D-240B-ED4E-BD04-4E9EB9663055}"/>
              </a:ext>
            </a:extLst>
          </p:cNvPr>
          <p:cNvSpPr>
            <a:spLocks noGrp="1"/>
          </p:cNvSpPr>
          <p:nvPr>
            <p:ph type="body" sz="quarter" idx="27" hasCustomPrompt="1"/>
          </p:nvPr>
        </p:nvSpPr>
        <p:spPr>
          <a:xfrm>
            <a:off x="33375600" y="20473588"/>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13">
            <a:extLst>
              <a:ext uri="{FF2B5EF4-FFF2-40B4-BE49-F238E27FC236}">
                <a16:creationId xmlns:a16="http://schemas.microsoft.com/office/drawing/2014/main" id="{2D400D92-52AF-2641-BAD0-BCC05B329A1C}"/>
              </a:ext>
            </a:extLst>
          </p:cNvPr>
          <p:cNvSpPr>
            <a:spLocks noGrp="1"/>
          </p:cNvSpPr>
          <p:nvPr>
            <p:ph type="body" sz="quarter" idx="28" hasCustomPrompt="1"/>
          </p:nvPr>
        </p:nvSpPr>
        <p:spPr>
          <a:xfrm>
            <a:off x="33375600" y="29362052"/>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582369"/>
      </p:ext>
    </p:extLst>
  </p:cSld>
  <p:clrMapOvr>
    <a:masterClrMapping/>
  </p:clrMapOvr>
  <p:extLst>
    <p:ext uri="{DCECCB84-F9BA-43D5-87BE-67443E8EF086}">
      <p15:sldGuideLst xmlns:p15="http://schemas.microsoft.com/office/powerpoint/2012/main">
        <p15:guide id="1" orient="horz" pos="20208" userDrawn="1">
          <p15:clr>
            <a:srgbClr val="FBAE40"/>
          </p15:clr>
        </p15:guide>
        <p15:guide id="2" pos="288" userDrawn="1">
          <p15:clr>
            <a:srgbClr val="FBAE40"/>
          </p15:clr>
        </p15:guide>
        <p15:guide id="3" pos="6624" userDrawn="1">
          <p15:clr>
            <a:srgbClr val="FBAE40"/>
          </p15:clr>
        </p15:guide>
        <p15:guide id="4" pos="7200" userDrawn="1">
          <p15:clr>
            <a:srgbClr val="FBAE40"/>
          </p15:clr>
        </p15:guide>
        <p15:guide id="5" pos="13536" userDrawn="1">
          <p15:clr>
            <a:srgbClr val="FBAE40"/>
          </p15:clr>
        </p15:guide>
        <p15:guide id="6" pos="14112" userDrawn="1">
          <p15:clr>
            <a:srgbClr val="FBAE40"/>
          </p15:clr>
        </p15:guide>
        <p15:guide id="7" pos="20448" userDrawn="1">
          <p15:clr>
            <a:srgbClr val="FBAE40"/>
          </p15:clr>
        </p15:guide>
        <p15:guide id="8" pos="21024" userDrawn="1">
          <p15:clr>
            <a:srgbClr val="FBAE40"/>
          </p15:clr>
        </p15:guide>
        <p15:guide id="9" pos="27360" userDrawn="1">
          <p15:clr>
            <a:srgbClr val="FBAE40"/>
          </p15:clr>
        </p15:guide>
        <p15:guide id="10" orient="horz" pos="292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282303"/>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4098"/>
            <a:ext cx="43891200" cy="4172264"/>
          </a:xfrm>
          <a:prstGeom prst="rect">
            <a:avLst/>
          </a:prstGeom>
          <a:solidFill>
            <a:schemeClr val="accent1"/>
          </a:solidFill>
          <a:ln w="9525">
            <a:noFill/>
            <a:miter lim="800000"/>
            <a:headEnd/>
            <a:tailEnd/>
          </a:ln>
          <a:effectLst/>
        </p:spPr>
        <p:txBody>
          <a:bodyPr wrap="none" lIns="162554" tIns="81277" rIns="162554" bIns="81277" anchor="ctr"/>
          <a:lstStyle/>
          <a:p>
            <a:pPr>
              <a:defRPr/>
            </a:pPr>
            <a:endParaRPr lang="en-US" sz="873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40080" y="32214790"/>
            <a:ext cx="5182176" cy="523644"/>
          </a:xfrm>
          <a:prstGeom prst="rect">
            <a:avLst/>
          </a:prstGeom>
          <a:noFill/>
          <a:ln w="9525">
            <a:noFill/>
            <a:miter lim="800000"/>
            <a:headEnd/>
            <a:tailEnd/>
          </a:ln>
          <a:effectLst/>
        </p:spPr>
        <p:txBody>
          <a:bodyPr wrap="square" lIns="162246" tIns="81109" rIns="162246" bIns="81109">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600"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169847"/>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457198"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3375600"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9" name="Rounded Rectangle 18">
            <a:extLst>
              <a:ext uri="{FF2B5EF4-FFF2-40B4-BE49-F238E27FC236}">
                <a16:creationId xmlns:a16="http://schemas.microsoft.com/office/drawing/2014/main" id="{B721DE94-4EEC-9240-AF22-5C3C7AAC4669}"/>
              </a:ext>
            </a:extLst>
          </p:cNvPr>
          <p:cNvSpPr/>
          <p:nvPr userDrawn="1"/>
        </p:nvSpPr>
        <p:spPr>
          <a:xfrm>
            <a:off x="11427882"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20" name="Rounded Rectangle 19">
            <a:extLst>
              <a:ext uri="{FF2B5EF4-FFF2-40B4-BE49-F238E27FC236}">
                <a16:creationId xmlns:a16="http://schemas.microsoft.com/office/drawing/2014/main" id="{681182F3-81E6-0A46-A2C3-461A26B01FE5}"/>
              </a:ext>
            </a:extLst>
          </p:cNvPr>
          <p:cNvSpPr/>
          <p:nvPr userDrawn="1"/>
        </p:nvSpPr>
        <p:spPr>
          <a:xfrm>
            <a:off x="22401741"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graphicFrame>
        <p:nvGraphicFramePr>
          <p:cNvPr id="11" name="Table 10">
            <a:extLst>
              <a:ext uri="{FF2B5EF4-FFF2-40B4-BE49-F238E27FC236}">
                <a16:creationId xmlns:a16="http://schemas.microsoft.com/office/drawing/2014/main" id="{DE37045F-60FA-B54F-B9F4-EBEC7F8172D6}"/>
              </a:ext>
            </a:extLst>
          </p:cNvPr>
          <p:cNvGraphicFramePr>
            <a:graphicFrameLocks noGrp="1"/>
          </p:cNvGraphicFramePr>
          <p:nvPr userDrawn="1">
            <p:extLst>
              <p:ext uri="{D42A27DB-BD31-4B8C-83A1-F6EECF244321}">
                <p14:modId xmlns:p14="http://schemas.microsoft.com/office/powerpoint/2010/main" val="1694054245"/>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5" name="Table 14">
            <a:extLst>
              <a:ext uri="{FF2B5EF4-FFF2-40B4-BE49-F238E27FC236}">
                <a16:creationId xmlns:a16="http://schemas.microsoft.com/office/drawing/2014/main" id="{D12C2650-43B9-B245-8FE3-21F2B87DBA6E}"/>
              </a:ext>
            </a:extLst>
          </p:cNvPr>
          <p:cNvGraphicFramePr>
            <a:graphicFrameLocks noGrp="1"/>
          </p:cNvGraphicFramePr>
          <p:nvPr userDrawn="1">
            <p:extLst>
              <p:ext uri="{D42A27DB-BD31-4B8C-83A1-F6EECF244321}">
                <p14:modId xmlns:p14="http://schemas.microsoft.com/office/powerpoint/2010/main" val="2429028199"/>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7802411" rtl="0" eaLnBrk="1" latinLnBrk="0" hangingPunct="1">
        <a:spcBef>
          <a:spcPct val="0"/>
        </a:spcBef>
        <a:buNone/>
        <a:defRPr sz="15645" kern="1200">
          <a:solidFill>
            <a:schemeClr val="bg1"/>
          </a:solidFill>
          <a:latin typeface="Trebuchet MS" pitchFamily="34" charset="0"/>
          <a:ea typeface="+mj-ea"/>
          <a:cs typeface="+mj-cs"/>
        </a:defRPr>
      </a:lvl1pPr>
    </p:titleStyle>
    <p:bodyStyle>
      <a:lvl1pPr marL="1354653" indent="-1354653" algn="l" defTabSz="7802411" rtl="0" eaLnBrk="1" latinLnBrk="0" hangingPunct="1">
        <a:spcBef>
          <a:spcPct val="20000"/>
        </a:spcBef>
        <a:buFont typeface="Arial" pitchFamily="34" charset="0"/>
        <a:buChar char="•"/>
        <a:tabLst/>
        <a:defRPr sz="8533" kern="1200">
          <a:solidFill>
            <a:schemeClr val="tx1"/>
          </a:solidFill>
          <a:latin typeface="+mn-lt"/>
          <a:ea typeface="+mn-ea"/>
          <a:cs typeface="+mn-cs"/>
        </a:defRPr>
      </a:lvl1pPr>
      <a:lvl2pPr marL="1354653" indent="-1354653" algn="l" defTabSz="7802411" rtl="0" eaLnBrk="1" latinLnBrk="0" hangingPunct="1">
        <a:spcBef>
          <a:spcPct val="20000"/>
        </a:spcBef>
        <a:buFont typeface="Arial" pitchFamily="34" charset="0"/>
        <a:buChar char="–"/>
        <a:tabLst/>
        <a:defRPr sz="7110" kern="120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sz="5690" kern="120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p:bodyStyle>
    <p:otherStyle>
      <a:defPPr>
        <a:defRPr lang="en-US"/>
      </a:defPPr>
      <a:lvl1pPr marL="0" algn="l" defTabSz="7802411" rtl="0" eaLnBrk="1" latinLnBrk="0" hangingPunct="1">
        <a:defRPr sz="15288" kern="1200">
          <a:solidFill>
            <a:schemeClr val="tx1"/>
          </a:solidFill>
          <a:latin typeface="+mn-lt"/>
          <a:ea typeface="+mn-ea"/>
          <a:cs typeface="+mn-cs"/>
        </a:defRPr>
      </a:lvl1pPr>
      <a:lvl2pPr marL="3901210" algn="l" defTabSz="7802411" rtl="0" eaLnBrk="1" latinLnBrk="0" hangingPunct="1">
        <a:defRPr sz="15288" kern="1200">
          <a:solidFill>
            <a:schemeClr val="tx1"/>
          </a:solidFill>
          <a:latin typeface="+mn-lt"/>
          <a:ea typeface="+mn-ea"/>
          <a:cs typeface="+mn-cs"/>
        </a:defRPr>
      </a:lvl2pPr>
      <a:lvl3pPr marL="7802411" algn="l" defTabSz="7802411" rtl="0" eaLnBrk="1" latinLnBrk="0" hangingPunct="1">
        <a:defRPr sz="15288" kern="1200">
          <a:solidFill>
            <a:schemeClr val="tx1"/>
          </a:solidFill>
          <a:latin typeface="+mn-lt"/>
          <a:ea typeface="+mn-ea"/>
          <a:cs typeface="+mn-cs"/>
        </a:defRPr>
      </a:lvl3pPr>
      <a:lvl4pPr marL="11703619" algn="l" defTabSz="7802411" rtl="0" eaLnBrk="1" latinLnBrk="0" hangingPunct="1">
        <a:defRPr sz="15288" kern="1200">
          <a:solidFill>
            <a:schemeClr val="tx1"/>
          </a:solidFill>
          <a:latin typeface="+mn-lt"/>
          <a:ea typeface="+mn-ea"/>
          <a:cs typeface="+mn-cs"/>
        </a:defRPr>
      </a:lvl4pPr>
      <a:lvl5pPr marL="15604826" algn="l" defTabSz="7802411" rtl="0" eaLnBrk="1" latinLnBrk="0" hangingPunct="1">
        <a:defRPr sz="15288" kern="1200">
          <a:solidFill>
            <a:schemeClr val="tx1"/>
          </a:solidFill>
          <a:latin typeface="+mn-lt"/>
          <a:ea typeface="+mn-ea"/>
          <a:cs typeface="+mn-cs"/>
        </a:defRPr>
      </a:lvl5pPr>
      <a:lvl6pPr marL="19506030" algn="l" defTabSz="7802411" rtl="0" eaLnBrk="1" latinLnBrk="0" hangingPunct="1">
        <a:defRPr sz="15288" kern="1200">
          <a:solidFill>
            <a:schemeClr val="tx1"/>
          </a:solidFill>
          <a:latin typeface="+mn-lt"/>
          <a:ea typeface="+mn-ea"/>
          <a:cs typeface="+mn-cs"/>
        </a:defRPr>
      </a:lvl6pPr>
      <a:lvl7pPr marL="23407240" algn="l" defTabSz="7802411" rtl="0" eaLnBrk="1" latinLnBrk="0" hangingPunct="1">
        <a:defRPr sz="15288" kern="1200">
          <a:solidFill>
            <a:schemeClr val="tx1"/>
          </a:solidFill>
          <a:latin typeface="+mn-lt"/>
          <a:ea typeface="+mn-ea"/>
          <a:cs typeface="+mn-cs"/>
        </a:defRPr>
      </a:lvl7pPr>
      <a:lvl8pPr marL="27308442" algn="l" defTabSz="7802411" rtl="0" eaLnBrk="1" latinLnBrk="0" hangingPunct="1">
        <a:defRPr sz="15288" kern="1200">
          <a:solidFill>
            <a:schemeClr val="tx1"/>
          </a:solidFill>
          <a:latin typeface="+mn-lt"/>
          <a:ea typeface="+mn-ea"/>
          <a:cs typeface="+mn-cs"/>
        </a:defRPr>
      </a:lvl8pPr>
      <a:lvl9pPr marL="31209651" algn="l" defTabSz="7802411" rtl="0" eaLnBrk="1" latinLnBrk="0" hangingPunct="1">
        <a:defRPr sz="152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4098"/>
            <a:ext cx="43891200" cy="4172264"/>
          </a:xfrm>
          <a:prstGeom prst="rect">
            <a:avLst/>
          </a:prstGeom>
          <a:solidFill>
            <a:schemeClr val="accent1"/>
          </a:solidFill>
          <a:ln w="9525">
            <a:noFill/>
            <a:miter lim="800000"/>
            <a:headEnd/>
            <a:tailEnd/>
          </a:ln>
          <a:effectLst/>
        </p:spPr>
        <p:txBody>
          <a:bodyPr wrap="none" lIns="162554" tIns="81277" rIns="162554" bIns="81277" anchor="ctr"/>
          <a:lstStyle/>
          <a:p>
            <a:pPr>
              <a:defRPr/>
            </a:pPr>
            <a:endParaRPr lang="en-US" sz="873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40080" y="32214790"/>
            <a:ext cx="5182176" cy="523644"/>
          </a:xfrm>
          <a:prstGeom prst="rect">
            <a:avLst/>
          </a:prstGeom>
          <a:noFill/>
          <a:ln w="9525">
            <a:noFill/>
            <a:miter lim="800000"/>
            <a:headEnd/>
            <a:tailEnd/>
          </a:ln>
          <a:effectLst/>
        </p:spPr>
        <p:txBody>
          <a:bodyPr wrap="square" lIns="162246" tIns="81109" rIns="162246" bIns="81109">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600"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169847"/>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457198"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3375600"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9" name="Rounded Rectangle 18">
            <a:extLst>
              <a:ext uri="{FF2B5EF4-FFF2-40B4-BE49-F238E27FC236}">
                <a16:creationId xmlns:a16="http://schemas.microsoft.com/office/drawing/2014/main" id="{B721DE94-4EEC-9240-AF22-5C3C7AAC4669}"/>
              </a:ext>
            </a:extLst>
          </p:cNvPr>
          <p:cNvSpPr/>
          <p:nvPr userDrawn="1"/>
        </p:nvSpPr>
        <p:spPr>
          <a:xfrm>
            <a:off x="11427882"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20" name="Rounded Rectangle 19">
            <a:extLst>
              <a:ext uri="{FF2B5EF4-FFF2-40B4-BE49-F238E27FC236}">
                <a16:creationId xmlns:a16="http://schemas.microsoft.com/office/drawing/2014/main" id="{681182F3-81E6-0A46-A2C3-461A26B01FE5}"/>
              </a:ext>
            </a:extLst>
          </p:cNvPr>
          <p:cNvSpPr/>
          <p:nvPr userDrawn="1"/>
        </p:nvSpPr>
        <p:spPr>
          <a:xfrm>
            <a:off x="22401741"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Tree>
    <p:extLst>
      <p:ext uri="{BB962C8B-B14F-4D97-AF65-F5344CB8AC3E}">
        <p14:creationId xmlns:p14="http://schemas.microsoft.com/office/powerpoint/2010/main" val="2324832553"/>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7802411" rtl="0" eaLnBrk="1" latinLnBrk="0" hangingPunct="1">
        <a:spcBef>
          <a:spcPct val="0"/>
        </a:spcBef>
        <a:buNone/>
        <a:defRPr sz="15645" kern="1200">
          <a:solidFill>
            <a:schemeClr val="bg1"/>
          </a:solidFill>
          <a:latin typeface="Trebuchet MS" pitchFamily="34" charset="0"/>
          <a:ea typeface="+mj-ea"/>
          <a:cs typeface="+mj-cs"/>
        </a:defRPr>
      </a:lvl1pPr>
    </p:titleStyle>
    <p:bodyStyle>
      <a:lvl1pPr marL="1354653" indent="-1354653" algn="l" defTabSz="7802411" rtl="0" eaLnBrk="1" latinLnBrk="0" hangingPunct="1">
        <a:spcBef>
          <a:spcPct val="20000"/>
        </a:spcBef>
        <a:buFont typeface="Arial" pitchFamily="34" charset="0"/>
        <a:buChar char="•"/>
        <a:tabLst/>
        <a:defRPr sz="8533" kern="1200">
          <a:solidFill>
            <a:schemeClr val="tx1"/>
          </a:solidFill>
          <a:latin typeface="+mn-lt"/>
          <a:ea typeface="+mn-ea"/>
          <a:cs typeface="+mn-cs"/>
        </a:defRPr>
      </a:lvl1pPr>
      <a:lvl2pPr marL="1354653" indent="-1354653" algn="l" defTabSz="7802411" rtl="0" eaLnBrk="1" latinLnBrk="0" hangingPunct="1">
        <a:spcBef>
          <a:spcPct val="20000"/>
        </a:spcBef>
        <a:buFont typeface="Arial" pitchFamily="34" charset="0"/>
        <a:buChar char="–"/>
        <a:tabLst/>
        <a:defRPr sz="7110" kern="120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sz="5690" kern="120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p:bodyStyle>
    <p:otherStyle>
      <a:defPPr>
        <a:defRPr lang="en-US"/>
      </a:defPPr>
      <a:lvl1pPr marL="0" algn="l" defTabSz="7802411" rtl="0" eaLnBrk="1" latinLnBrk="0" hangingPunct="1">
        <a:defRPr sz="15288" kern="1200">
          <a:solidFill>
            <a:schemeClr val="tx1"/>
          </a:solidFill>
          <a:latin typeface="+mn-lt"/>
          <a:ea typeface="+mn-ea"/>
          <a:cs typeface="+mn-cs"/>
        </a:defRPr>
      </a:lvl1pPr>
      <a:lvl2pPr marL="3901210" algn="l" defTabSz="7802411" rtl="0" eaLnBrk="1" latinLnBrk="0" hangingPunct="1">
        <a:defRPr sz="15288" kern="1200">
          <a:solidFill>
            <a:schemeClr val="tx1"/>
          </a:solidFill>
          <a:latin typeface="+mn-lt"/>
          <a:ea typeface="+mn-ea"/>
          <a:cs typeface="+mn-cs"/>
        </a:defRPr>
      </a:lvl2pPr>
      <a:lvl3pPr marL="7802411" algn="l" defTabSz="7802411" rtl="0" eaLnBrk="1" latinLnBrk="0" hangingPunct="1">
        <a:defRPr sz="15288" kern="1200">
          <a:solidFill>
            <a:schemeClr val="tx1"/>
          </a:solidFill>
          <a:latin typeface="+mn-lt"/>
          <a:ea typeface="+mn-ea"/>
          <a:cs typeface="+mn-cs"/>
        </a:defRPr>
      </a:lvl3pPr>
      <a:lvl4pPr marL="11703619" algn="l" defTabSz="7802411" rtl="0" eaLnBrk="1" latinLnBrk="0" hangingPunct="1">
        <a:defRPr sz="15288" kern="1200">
          <a:solidFill>
            <a:schemeClr val="tx1"/>
          </a:solidFill>
          <a:latin typeface="+mn-lt"/>
          <a:ea typeface="+mn-ea"/>
          <a:cs typeface="+mn-cs"/>
        </a:defRPr>
      </a:lvl4pPr>
      <a:lvl5pPr marL="15604826" algn="l" defTabSz="7802411" rtl="0" eaLnBrk="1" latinLnBrk="0" hangingPunct="1">
        <a:defRPr sz="15288" kern="1200">
          <a:solidFill>
            <a:schemeClr val="tx1"/>
          </a:solidFill>
          <a:latin typeface="+mn-lt"/>
          <a:ea typeface="+mn-ea"/>
          <a:cs typeface="+mn-cs"/>
        </a:defRPr>
      </a:lvl5pPr>
      <a:lvl6pPr marL="19506030" algn="l" defTabSz="7802411" rtl="0" eaLnBrk="1" latinLnBrk="0" hangingPunct="1">
        <a:defRPr sz="15288" kern="1200">
          <a:solidFill>
            <a:schemeClr val="tx1"/>
          </a:solidFill>
          <a:latin typeface="+mn-lt"/>
          <a:ea typeface="+mn-ea"/>
          <a:cs typeface="+mn-cs"/>
        </a:defRPr>
      </a:lvl6pPr>
      <a:lvl7pPr marL="23407240" algn="l" defTabSz="7802411" rtl="0" eaLnBrk="1" latinLnBrk="0" hangingPunct="1">
        <a:defRPr sz="15288" kern="1200">
          <a:solidFill>
            <a:schemeClr val="tx1"/>
          </a:solidFill>
          <a:latin typeface="+mn-lt"/>
          <a:ea typeface="+mn-ea"/>
          <a:cs typeface="+mn-cs"/>
        </a:defRPr>
      </a:lvl7pPr>
      <a:lvl8pPr marL="27308442" algn="l" defTabSz="7802411" rtl="0" eaLnBrk="1" latinLnBrk="0" hangingPunct="1">
        <a:defRPr sz="15288" kern="1200">
          <a:solidFill>
            <a:schemeClr val="tx1"/>
          </a:solidFill>
          <a:latin typeface="+mn-lt"/>
          <a:ea typeface="+mn-ea"/>
          <a:cs typeface="+mn-cs"/>
        </a:defRPr>
      </a:lvl8pPr>
      <a:lvl9pPr marL="31209651" algn="l" defTabSz="7802411" rtl="0" eaLnBrk="1" latinLnBrk="0" hangingPunct="1">
        <a:defRPr sz="152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www.statista.com/statistics/1344668/revenue-video-game-worldwide/" TargetMode="External"/><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hyperlink" Target="https://www.kaggle.com/datasets/gregorut/videogamesales" TargetMode="External"/><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88C56A-C898-9F4E-8933-9EC817B96972}"/>
              </a:ext>
            </a:extLst>
          </p:cNvPr>
          <p:cNvSpPr>
            <a:spLocks noGrp="1"/>
          </p:cNvSpPr>
          <p:nvPr>
            <p:ph type="body" sz="quarter" idx="10"/>
          </p:nvPr>
        </p:nvSpPr>
        <p:spPr/>
        <p:txBody>
          <a:bodyPr/>
          <a:lstStyle/>
          <a:p>
            <a:r>
              <a:rPr lang="en-US" dirty="0"/>
              <a:t>Arkansas State University</a:t>
            </a:r>
          </a:p>
        </p:txBody>
      </p:sp>
      <p:sp>
        <p:nvSpPr>
          <p:cNvPr id="3" name="Text Placeholder 2">
            <a:extLst>
              <a:ext uri="{FF2B5EF4-FFF2-40B4-BE49-F238E27FC236}">
                <a16:creationId xmlns:a16="http://schemas.microsoft.com/office/drawing/2014/main" id="{368F42AB-0B38-6240-B455-4EAD6491D21A}"/>
              </a:ext>
            </a:extLst>
          </p:cNvPr>
          <p:cNvSpPr>
            <a:spLocks noGrp="1"/>
          </p:cNvSpPr>
          <p:nvPr>
            <p:ph type="body" sz="quarter" idx="11"/>
          </p:nvPr>
        </p:nvSpPr>
        <p:spPr>
          <a:xfrm>
            <a:off x="11430000" y="1964656"/>
            <a:ext cx="21069300" cy="923330"/>
          </a:xfrm>
        </p:spPr>
        <p:txBody>
          <a:bodyPr/>
          <a:lstStyle/>
          <a:p>
            <a:r>
              <a:rPr lang="en-US" dirty="0"/>
              <a:t>Tanner </a:t>
            </a:r>
            <a:r>
              <a:rPr lang="en-US" dirty="0" err="1"/>
              <a:t>Patrom</a:t>
            </a:r>
            <a:endParaRPr lang="en-US" dirty="0"/>
          </a:p>
        </p:txBody>
      </p:sp>
      <p:sp>
        <p:nvSpPr>
          <p:cNvPr id="4" name="Text Placeholder 3">
            <a:extLst>
              <a:ext uri="{FF2B5EF4-FFF2-40B4-BE49-F238E27FC236}">
                <a16:creationId xmlns:a16="http://schemas.microsoft.com/office/drawing/2014/main" id="{C92934C5-F417-4547-A178-F9454BBDDA4A}"/>
              </a:ext>
            </a:extLst>
          </p:cNvPr>
          <p:cNvSpPr>
            <a:spLocks noGrp="1"/>
          </p:cNvSpPr>
          <p:nvPr>
            <p:ph type="body" sz="quarter" idx="12"/>
          </p:nvPr>
        </p:nvSpPr>
        <p:spPr>
          <a:xfrm>
            <a:off x="11430000" y="266652"/>
            <a:ext cx="21069300" cy="1446550"/>
          </a:xfrm>
        </p:spPr>
        <p:txBody>
          <a:bodyPr/>
          <a:lstStyle/>
          <a:p>
            <a:r>
              <a:rPr lang="en-US" sz="4400" dirty="0"/>
              <a:t>Predicting Global Video Game Sales: Analyzing Genre, Publisher, Platform, and Region Influences</a:t>
            </a:r>
          </a:p>
        </p:txBody>
      </p:sp>
      <p:sp>
        <p:nvSpPr>
          <p:cNvPr id="5" name="Text Placeholder 4">
            <a:extLst>
              <a:ext uri="{FF2B5EF4-FFF2-40B4-BE49-F238E27FC236}">
                <a16:creationId xmlns:a16="http://schemas.microsoft.com/office/drawing/2014/main" id="{03371DE7-DCBD-E143-8BC8-F10EEF67D84C}"/>
              </a:ext>
            </a:extLst>
          </p:cNvPr>
          <p:cNvSpPr>
            <a:spLocks noGrp="1"/>
          </p:cNvSpPr>
          <p:nvPr>
            <p:ph type="body" sz="quarter" idx="15"/>
          </p:nvPr>
        </p:nvSpPr>
        <p:spPr>
          <a:xfrm>
            <a:off x="456500" y="4997541"/>
            <a:ext cx="10059099" cy="769441"/>
          </a:xfrm>
        </p:spPr>
        <p:txBody>
          <a:bodyPr/>
          <a:lstStyle/>
          <a:p>
            <a:r>
              <a:rPr lang="en-US" sz="4400" dirty="0"/>
              <a:t>INTRODUCTION</a:t>
            </a:r>
          </a:p>
        </p:txBody>
      </p:sp>
      <p:sp>
        <p:nvSpPr>
          <p:cNvPr id="7" name="Text Placeholder 6">
            <a:extLst>
              <a:ext uri="{FF2B5EF4-FFF2-40B4-BE49-F238E27FC236}">
                <a16:creationId xmlns:a16="http://schemas.microsoft.com/office/drawing/2014/main" id="{8A19A437-04D4-5F45-A616-3A5D998A1D8E}"/>
              </a:ext>
            </a:extLst>
          </p:cNvPr>
          <p:cNvSpPr>
            <a:spLocks noGrp="1"/>
          </p:cNvSpPr>
          <p:nvPr>
            <p:ph type="body" sz="quarter" idx="18"/>
          </p:nvPr>
        </p:nvSpPr>
        <p:spPr>
          <a:xfrm>
            <a:off x="447842" y="18439905"/>
            <a:ext cx="10058400" cy="707886"/>
          </a:xfrm>
        </p:spPr>
        <p:txBody>
          <a:bodyPr/>
          <a:lstStyle/>
          <a:p>
            <a:r>
              <a:rPr lang="en-US" sz="4000" dirty="0"/>
              <a:t>MATERIALS and METHODS</a:t>
            </a:r>
          </a:p>
        </p:txBody>
      </p:sp>
      <p:sp>
        <p:nvSpPr>
          <p:cNvPr id="8" name="Text Placeholder 7">
            <a:extLst>
              <a:ext uri="{FF2B5EF4-FFF2-40B4-BE49-F238E27FC236}">
                <a16:creationId xmlns:a16="http://schemas.microsoft.com/office/drawing/2014/main" id="{527E62BD-C7ED-5840-AD8F-AB2265CC8F56}"/>
              </a:ext>
            </a:extLst>
          </p:cNvPr>
          <p:cNvSpPr>
            <a:spLocks noGrp="1"/>
          </p:cNvSpPr>
          <p:nvPr>
            <p:ph type="body" sz="quarter" idx="19"/>
          </p:nvPr>
        </p:nvSpPr>
        <p:spPr>
          <a:xfrm>
            <a:off x="22359131" y="4997541"/>
            <a:ext cx="10058400" cy="769441"/>
          </a:xfrm>
        </p:spPr>
        <p:txBody>
          <a:bodyPr/>
          <a:lstStyle/>
          <a:p>
            <a:r>
              <a:rPr lang="en-US" sz="4400" dirty="0"/>
              <a:t>RESULTS</a:t>
            </a:r>
          </a:p>
        </p:txBody>
      </p:sp>
      <p:sp>
        <p:nvSpPr>
          <p:cNvPr id="9" name="Text Placeholder 8">
            <a:extLst>
              <a:ext uri="{FF2B5EF4-FFF2-40B4-BE49-F238E27FC236}">
                <a16:creationId xmlns:a16="http://schemas.microsoft.com/office/drawing/2014/main" id="{24A6263A-4C35-7147-8D90-4054A0A02347}"/>
              </a:ext>
            </a:extLst>
          </p:cNvPr>
          <p:cNvSpPr>
            <a:spLocks noGrp="1"/>
          </p:cNvSpPr>
          <p:nvPr>
            <p:ph type="body" sz="quarter" idx="20"/>
          </p:nvPr>
        </p:nvSpPr>
        <p:spPr>
          <a:xfrm>
            <a:off x="33134732" y="20074122"/>
            <a:ext cx="10058400" cy="769441"/>
          </a:xfrm>
        </p:spPr>
        <p:txBody>
          <a:bodyPr/>
          <a:lstStyle/>
          <a:p>
            <a:r>
              <a:rPr lang="en-US" sz="4400" dirty="0"/>
              <a:t>CONCLUSIONS</a:t>
            </a:r>
          </a:p>
        </p:txBody>
      </p:sp>
      <p:sp>
        <p:nvSpPr>
          <p:cNvPr id="10" name="Text Placeholder 9">
            <a:extLst>
              <a:ext uri="{FF2B5EF4-FFF2-40B4-BE49-F238E27FC236}">
                <a16:creationId xmlns:a16="http://schemas.microsoft.com/office/drawing/2014/main" id="{099B1F13-D3D0-F942-946A-23CAE9ECBE0B}"/>
              </a:ext>
            </a:extLst>
          </p:cNvPr>
          <p:cNvSpPr>
            <a:spLocks noGrp="1"/>
          </p:cNvSpPr>
          <p:nvPr>
            <p:ph type="body" sz="quarter" idx="21"/>
          </p:nvPr>
        </p:nvSpPr>
        <p:spPr>
          <a:xfrm>
            <a:off x="33134732" y="27779860"/>
            <a:ext cx="10058400" cy="769441"/>
          </a:xfrm>
        </p:spPr>
        <p:txBody>
          <a:bodyPr/>
          <a:lstStyle/>
          <a:p>
            <a:r>
              <a:rPr lang="en-US" sz="4400" dirty="0"/>
              <a:t>REFERENCES</a:t>
            </a:r>
          </a:p>
        </p:txBody>
      </p:sp>
      <p:sp>
        <p:nvSpPr>
          <p:cNvPr id="12" name="Text Placeholder 11">
            <a:extLst>
              <a:ext uri="{FF2B5EF4-FFF2-40B4-BE49-F238E27FC236}">
                <a16:creationId xmlns:a16="http://schemas.microsoft.com/office/drawing/2014/main" id="{4614F892-6D6E-EC44-9CF5-9E88641C3D98}"/>
              </a:ext>
            </a:extLst>
          </p:cNvPr>
          <p:cNvSpPr>
            <a:spLocks noGrp="1"/>
          </p:cNvSpPr>
          <p:nvPr>
            <p:ph type="body" sz="quarter" idx="16"/>
          </p:nvPr>
        </p:nvSpPr>
        <p:spPr>
          <a:xfrm>
            <a:off x="578877" y="4997539"/>
            <a:ext cx="10058400" cy="14231588"/>
          </a:xfrm>
        </p:spPr>
        <p:txBody>
          <a:bodyPr/>
          <a:lstStyle/>
          <a:p>
            <a:pPr algn="l"/>
            <a:br>
              <a:rPr lang="en-US" b="0" i="0" u="none" strike="noStrike" dirty="0">
                <a:solidFill>
                  <a:srgbClr val="0D0D0D"/>
                </a:solidFill>
                <a:effectLst/>
                <a:latin typeface="Times New Roman" panose="02020603050405020304" pitchFamily="18" charset="0"/>
                <a:cs typeface="Times New Roman" panose="02020603050405020304" pitchFamily="18" charset="0"/>
              </a:rPr>
            </a:br>
            <a:r>
              <a:rPr lang="en-US" b="0" i="0" u="none" strike="noStrike" dirty="0">
                <a:solidFill>
                  <a:srgbClr val="0D0D0D"/>
                </a:solidFill>
                <a:effectLst/>
                <a:latin typeface="Times New Roman" panose="02020603050405020304" pitchFamily="18" charset="0"/>
                <a:cs typeface="Times New Roman" panose="02020603050405020304" pitchFamily="18" charset="0"/>
              </a:rPr>
              <a:t>The video game industry has seen a significant transformation from its early days of simple gameplay. Technological trends gave video games the ability to boast advanced graphics, realistic physics, complex AI, and immersive storytelling, supported by powerful consoles and mobile computing devices.</a:t>
            </a:r>
          </a:p>
          <a:p>
            <a:pPr algn="l"/>
            <a:endParaRPr lang="en-US" b="0" i="0" u="none" strike="noStrike" dirty="0">
              <a:solidFill>
                <a:srgbClr val="0D0D0D"/>
              </a:solidFill>
              <a:effectLst/>
              <a:latin typeface="Times New Roman" panose="02020603050405020304" pitchFamily="18" charset="0"/>
              <a:cs typeface="Times New Roman" panose="02020603050405020304" pitchFamily="18" charset="0"/>
            </a:endParaRPr>
          </a:p>
          <a:p>
            <a:pPr algn="l"/>
            <a:r>
              <a:rPr lang="en-US" b="0" i="0" u="none" strike="noStrike" dirty="0">
                <a:solidFill>
                  <a:srgbClr val="0D0D0D"/>
                </a:solidFill>
                <a:effectLst/>
                <a:latin typeface="Times New Roman" panose="02020603050405020304" pitchFamily="18" charset="0"/>
                <a:cs typeface="Times New Roman" panose="02020603050405020304" pitchFamily="18" charset="0"/>
              </a:rPr>
              <a:t>A broad audience now partakes in video game culture, from large-scale multiplayer events to engaging with influencers on streaming platforms. Financially, the video game industry excels, with revenues reaching $406.2 billion and projected to grow to $666.69 billion by 2029[1].</a:t>
            </a:r>
          </a:p>
          <a:p>
            <a:pPr algn="l"/>
            <a:endParaRPr lang="en-US" dirty="0">
              <a:solidFill>
                <a:srgbClr val="0D0D0D"/>
              </a:solidFill>
              <a:latin typeface="Times New Roman" panose="02020603050405020304" pitchFamily="18" charset="0"/>
              <a:cs typeface="Times New Roman" panose="02020603050405020304" pitchFamily="18" charset="0"/>
            </a:endParaRPr>
          </a:p>
          <a:p>
            <a:pPr algn="l"/>
            <a:r>
              <a:rPr lang="en-US" b="0" i="0" u="none" strike="noStrike" dirty="0">
                <a:solidFill>
                  <a:srgbClr val="0D0D0D"/>
                </a:solidFill>
                <a:effectLst/>
                <a:latin typeface="Times New Roman" panose="02020603050405020304" pitchFamily="18" charset="0"/>
                <a:cs typeface="Times New Roman" panose="02020603050405020304" pitchFamily="18" charset="0"/>
              </a:rPr>
              <a:t>Key factors influencing a game's success include its genre, the publisher, and the platform on which it's released. This growth and the factors driving sales are critical for companies in strategizing game development and marketing, aiming to tap into patterns and trends for better forecasting and decision-making.</a:t>
            </a:r>
          </a:p>
          <a:p>
            <a:pPr algn="l"/>
            <a:endParaRPr lang="en-US" b="0" i="0" u="none" strike="noStrike" dirty="0">
              <a:solidFill>
                <a:srgbClr val="0D0D0D"/>
              </a:solidFill>
              <a:effectLst/>
              <a:latin typeface="Times New Roman" panose="02020603050405020304" pitchFamily="18" charset="0"/>
              <a:cs typeface="Times New Roman" panose="02020603050405020304" pitchFamily="18" charset="0"/>
            </a:endParaRPr>
          </a:p>
          <a:p>
            <a:r>
              <a:rPr lang="en-US" b="0" i="0" u="none" strike="noStrike" dirty="0">
                <a:solidFill>
                  <a:srgbClr val="0D0D0D"/>
                </a:solidFill>
                <a:effectLst/>
                <a:latin typeface="Times New Roman" panose="02020603050405020304" pitchFamily="18" charset="0"/>
                <a:cs typeface="Times New Roman" panose="02020603050405020304" pitchFamily="18" charset="0"/>
              </a:rPr>
              <a:t>This analysis focuses on predicting video game sales using platform creator, publisher, and genre.</a:t>
            </a:r>
          </a:p>
          <a:p>
            <a:endParaRPr lang="en-US" dirty="0">
              <a:latin typeface="Times New Roman" panose="02020603050405020304" pitchFamily="18" charset="0"/>
              <a:cs typeface="Times New Roman" panose="02020603050405020304" pitchFamily="18" charset="0"/>
            </a:endParaRPr>
          </a:p>
        </p:txBody>
      </p:sp>
      <p:sp>
        <p:nvSpPr>
          <p:cNvPr id="14" name="Text Placeholder 13">
            <a:extLst>
              <a:ext uri="{FF2B5EF4-FFF2-40B4-BE49-F238E27FC236}">
                <a16:creationId xmlns:a16="http://schemas.microsoft.com/office/drawing/2014/main" id="{A24D8D8C-BE60-804E-9306-8CEF739EA2BB}"/>
              </a:ext>
            </a:extLst>
          </p:cNvPr>
          <p:cNvSpPr>
            <a:spLocks noGrp="1"/>
          </p:cNvSpPr>
          <p:nvPr>
            <p:ph type="body" sz="quarter" idx="24"/>
          </p:nvPr>
        </p:nvSpPr>
        <p:spPr>
          <a:xfrm>
            <a:off x="447842" y="19569548"/>
            <a:ext cx="10058400" cy="11178445"/>
          </a:xfrm>
        </p:spPr>
        <p:txBody>
          <a:bodyPr/>
          <a:lstStyle/>
          <a:p>
            <a:r>
              <a:rPr lang="en-US" dirty="0">
                <a:latin typeface="Times New Roman" panose="02020603050405020304" pitchFamily="18" charset="0"/>
                <a:cs typeface="Times New Roman" panose="02020603050405020304" pitchFamily="18" charset="0"/>
              </a:rPr>
              <a:t>This study used linear regression models to determine the direct impact of platform creator, publisher, and genre predictors on sales. Random forest models were utilized to apply a more robust model to our problem.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total three linear regression models were created. The predictors used are listed</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Linear regression 1: platform creator, publisher, genre</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Linear regression 2: NA, EU, JP, and other sales</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Linear regression 3: platform creator, publisher, genre, and one of the four sales regions</a:t>
            </a:r>
          </a:p>
          <a:p>
            <a:r>
              <a:rPr lang="en-US" dirty="0">
                <a:latin typeface="Times New Roman" panose="02020603050405020304" pitchFamily="18" charset="0"/>
                <a:cs typeface="Times New Roman" panose="02020603050405020304" pitchFamily="18" charset="0"/>
              </a:rPr>
              <a:t>Two random forests were created</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Random forest 1: platform creator, publisher, genre</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Random forest 2: platform creator, publisher, genre, North American sales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primary metrics for evaluation were Mean Squared Error (MSE) and an R2 score </a:t>
            </a:r>
          </a:p>
          <a:p>
            <a:endParaRPr lang="en-US" dirty="0">
              <a:latin typeface="Times New Roman" panose="02020603050405020304" pitchFamily="18" charset="0"/>
              <a:cs typeface="Times New Roman" panose="02020603050405020304" pitchFamily="18" charset="0"/>
            </a:endParaRPr>
          </a:p>
        </p:txBody>
      </p:sp>
      <p:sp>
        <p:nvSpPr>
          <p:cNvPr id="16" name="Text Placeholder 15">
            <a:extLst>
              <a:ext uri="{FF2B5EF4-FFF2-40B4-BE49-F238E27FC236}">
                <a16:creationId xmlns:a16="http://schemas.microsoft.com/office/drawing/2014/main" id="{EC58161B-F9FB-9047-B3D0-05DFF4252F3B}"/>
              </a:ext>
            </a:extLst>
          </p:cNvPr>
          <p:cNvSpPr>
            <a:spLocks noGrp="1"/>
          </p:cNvSpPr>
          <p:nvPr>
            <p:ph type="body" sz="quarter" idx="26"/>
          </p:nvPr>
        </p:nvSpPr>
        <p:spPr>
          <a:xfrm>
            <a:off x="33416892" y="15112386"/>
            <a:ext cx="10058400" cy="4875181"/>
          </a:xfrm>
        </p:spPr>
        <p:txBody>
          <a:bodyPr/>
          <a:lstStyle/>
          <a:p>
            <a:pPr marL="0" marR="0"/>
            <a:r>
              <a:rPr lang="en-US" dirty="0">
                <a:effectLst/>
                <a:latin typeface="Times New Roman" panose="02020603050405020304" pitchFamily="18" charset="0"/>
                <a:ea typeface="Times New Roman" panose="02020603050405020304" pitchFamily="18" charset="0"/>
              </a:rPr>
              <a:t>The first random forest model still does not perform very well in making predictions with solely platform creator, genre, and publisher. Figure 4 shows the features the model is deeming important in making decisions.</a:t>
            </a:r>
          </a:p>
          <a:p>
            <a:pPr marL="0" marR="0"/>
            <a:endParaRPr lang="en-US" dirty="0">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The second random forest model performed much better again suggesting the regional sales is highly predictive of global sales. </a:t>
            </a:r>
          </a:p>
        </p:txBody>
      </p:sp>
      <p:sp>
        <p:nvSpPr>
          <p:cNvPr id="17" name="Text Placeholder 16">
            <a:extLst>
              <a:ext uri="{FF2B5EF4-FFF2-40B4-BE49-F238E27FC236}">
                <a16:creationId xmlns:a16="http://schemas.microsoft.com/office/drawing/2014/main" id="{C88BBE9A-9B55-4542-9F18-BFAF6613CB1D}"/>
              </a:ext>
            </a:extLst>
          </p:cNvPr>
          <p:cNvSpPr>
            <a:spLocks noGrp="1"/>
          </p:cNvSpPr>
          <p:nvPr>
            <p:ph type="body" sz="quarter" idx="27"/>
          </p:nvPr>
        </p:nvSpPr>
        <p:spPr>
          <a:xfrm>
            <a:off x="33134732" y="28679734"/>
            <a:ext cx="10058400" cy="4136517"/>
          </a:xfrm>
        </p:spPr>
        <p:txBody>
          <a:bodyPr/>
          <a:lstStyle/>
          <a:p>
            <a:pPr marL="342900" marR="0" lvl="0" indent="-342900">
              <a:buFont typeface="+mj-lt"/>
              <a:buAutoNum type="arabicPeriod"/>
            </a:pPr>
            <a:r>
              <a:rPr lang="en-US" u="sng" dirty="0">
                <a:solidFill>
                  <a:srgbClr val="467886"/>
                </a:solidFill>
                <a:effectLst/>
                <a:latin typeface="Times New Roman" panose="02020603050405020304" pitchFamily="18" charset="0"/>
                <a:ea typeface="Times New Roman" panose="02020603050405020304" pitchFamily="18" charset="0"/>
                <a:hlinkClick r:id="rId3"/>
              </a:rPr>
              <a:t>https://www.statista.com/statistics/1344668/revenue-video-game-worldwide/</a:t>
            </a:r>
            <a:endParaRPr lang="en-US" dirty="0">
              <a:effectLst/>
              <a:latin typeface="Times New Roman" panose="02020603050405020304" pitchFamily="18" charset="0"/>
              <a:ea typeface="Times New Roman" panose="02020603050405020304" pitchFamily="18" charset="0"/>
            </a:endParaRPr>
          </a:p>
          <a:p>
            <a:pPr marL="342900" marR="0" lvl="0" indent="-342900">
              <a:buFont typeface="+mj-lt"/>
              <a:buAutoNum type="arabicPeriod"/>
            </a:pPr>
            <a:r>
              <a:rPr lang="en-US" dirty="0">
                <a:effectLst/>
                <a:latin typeface="Times New Roman" panose="02020603050405020304" pitchFamily="18" charset="0"/>
                <a:ea typeface="Times New Roman" panose="02020603050405020304" pitchFamily="18" charset="0"/>
                <a:hlinkClick r:id="rId4"/>
              </a:rPr>
              <a:t>https://www.kaggle.com/datasets/gregorut/videogamesales</a:t>
            </a:r>
            <a:endParaRPr lang="en-US"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r>
              <a:rPr lang="en-US" dirty="0">
                <a:solidFill>
                  <a:srgbClr val="000000"/>
                </a:solidFill>
                <a:effectLst/>
                <a:latin typeface="Times New Roman" panose="02020603050405020304" pitchFamily="18" charset="0"/>
                <a:ea typeface="Times New Roman" panose="02020603050405020304" pitchFamily="18" charset="0"/>
              </a:rPr>
              <a:t>https://</a:t>
            </a:r>
            <a:r>
              <a:rPr lang="en-US" dirty="0" err="1">
                <a:solidFill>
                  <a:srgbClr val="000000"/>
                </a:solidFill>
                <a:effectLst/>
                <a:latin typeface="Times New Roman" panose="02020603050405020304" pitchFamily="18" charset="0"/>
                <a:ea typeface="Times New Roman" panose="02020603050405020304" pitchFamily="18" charset="0"/>
              </a:rPr>
              <a:t>github.com</a:t>
            </a:r>
            <a:r>
              <a:rPr lang="en-US" dirty="0">
                <a:solidFill>
                  <a:srgbClr val="000000"/>
                </a:solidFill>
                <a:effectLst/>
                <a:latin typeface="Times New Roman" panose="02020603050405020304" pitchFamily="18" charset="0"/>
                <a:ea typeface="Times New Roman" panose="02020603050405020304" pitchFamily="18" charset="0"/>
              </a:rPr>
              <a:t>/PhysicalBit7/Intro-to-Data-Science</a:t>
            </a:r>
            <a:endParaRPr lang="en-US" dirty="0">
              <a:effectLst/>
              <a:latin typeface="Times New Roman" panose="02020603050405020304" pitchFamily="18" charset="0"/>
              <a:ea typeface="Times New Roman" panose="02020603050405020304" pitchFamily="18" charset="0"/>
            </a:endParaRPr>
          </a:p>
          <a:p>
            <a:pPr marR="0" lvl="0"/>
            <a:endParaRPr lang="en-US" sz="2000" dirty="0">
              <a:effectLst/>
              <a:latin typeface="Times New Roman" panose="02020603050405020304" pitchFamily="18" charset="0"/>
              <a:ea typeface="Times New Roman" panose="02020603050405020304" pitchFamily="18" charset="0"/>
            </a:endParaRPr>
          </a:p>
          <a:p>
            <a:endParaRPr lang="en-US" sz="2000" dirty="0"/>
          </a:p>
        </p:txBody>
      </p:sp>
      <p:pic>
        <p:nvPicPr>
          <p:cNvPr id="11" name="Picture 10">
            <a:extLst>
              <a:ext uri="{FF2B5EF4-FFF2-40B4-BE49-F238E27FC236}">
                <a16:creationId xmlns:a16="http://schemas.microsoft.com/office/drawing/2014/main" id="{66FAF32B-C33C-FA0F-111A-7070B25E8CA7}"/>
              </a:ext>
            </a:extLst>
          </p:cNvPr>
          <p:cNvPicPr>
            <a:picLocks noChangeAspect="1"/>
          </p:cNvPicPr>
          <p:nvPr/>
        </p:nvPicPr>
        <p:blipFill>
          <a:blip r:embed="rId5"/>
          <a:stretch>
            <a:fillRect/>
          </a:stretch>
        </p:blipFill>
        <p:spPr>
          <a:xfrm>
            <a:off x="22641291" y="5766982"/>
            <a:ext cx="9684771" cy="3735825"/>
          </a:xfrm>
          <a:prstGeom prst="rect">
            <a:avLst/>
          </a:prstGeom>
        </p:spPr>
      </p:pic>
      <p:sp>
        <p:nvSpPr>
          <p:cNvPr id="25" name="Text Placeholder 13">
            <a:extLst>
              <a:ext uri="{FF2B5EF4-FFF2-40B4-BE49-F238E27FC236}">
                <a16:creationId xmlns:a16="http://schemas.microsoft.com/office/drawing/2014/main" id="{6E238D18-10C2-F3DE-4C33-22297D306931}"/>
              </a:ext>
            </a:extLst>
          </p:cNvPr>
          <p:cNvSpPr txBox="1">
            <a:spLocks/>
          </p:cNvSpPr>
          <p:nvPr/>
        </p:nvSpPr>
        <p:spPr>
          <a:xfrm>
            <a:off x="11361175" y="4658270"/>
            <a:ext cx="10058400" cy="13049726"/>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The language of choice in the analysis was Python. The following packages were used: Pandas, </a:t>
            </a:r>
            <a:r>
              <a:rPr lang="en-US" dirty="0" err="1">
                <a:latin typeface="Times New Roman" panose="02020603050405020304" pitchFamily="18" charset="0"/>
                <a:ea typeface="Times New Roman" panose="02020603050405020304" pitchFamily="18" charset="0"/>
              </a:rPr>
              <a:t>Numpy</a:t>
            </a:r>
            <a:r>
              <a:rPr lang="en-US" dirty="0">
                <a:latin typeface="Times New Roman" panose="02020603050405020304" pitchFamily="18" charset="0"/>
                <a:ea typeface="Times New Roman" panose="02020603050405020304" pitchFamily="18" charset="0"/>
              </a:rPr>
              <a:t>, Matplotlib, Seaborn, and </a:t>
            </a:r>
            <a:r>
              <a:rPr lang="en-US" dirty="0" err="1">
                <a:latin typeface="Times New Roman" panose="02020603050405020304" pitchFamily="18" charset="0"/>
                <a:ea typeface="Times New Roman" panose="02020603050405020304" pitchFamily="18" charset="0"/>
              </a:rPr>
              <a:t>SciKit</a:t>
            </a:r>
            <a:r>
              <a:rPr lang="en-US" dirty="0">
                <a:latin typeface="Times New Roman" panose="02020603050405020304" pitchFamily="18" charset="0"/>
                <a:ea typeface="Times New Roman" panose="02020603050405020304" pitchFamily="18" charset="0"/>
              </a:rPr>
              <a:t>-Learn</a:t>
            </a:r>
          </a:p>
          <a:p>
            <a:endParaRPr lang="en-US" i="1"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The source code has also been made available on GitHub through the following public repository [3].</a:t>
            </a:r>
          </a:p>
          <a:p>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The dataset used [2] contains a list of video games with sales greater than 100,000 copies. Fields include rank, name, platform, year, genre, publisher, sales figures from North America, Europe, Japan, other regions, and global sales figures</a:t>
            </a:r>
          </a:p>
          <a:p>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There were a total of 16,598 records in the dataset. After dropping missing values, we were left with 16,291. </a:t>
            </a:r>
            <a:r>
              <a:rPr lang="en-US" dirty="0">
                <a:effectLst/>
                <a:latin typeface="Times New Roman" panose="02020603050405020304" pitchFamily="18" charset="0"/>
                <a:ea typeface="Times New Roman" panose="02020603050405020304" pitchFamily="18" charset="0"/>
              </a:rPr>
              <a:t>A row called ”Platform Creator” was also created to</a:t>
            </a:r>
            <a:r>
              <a:rPr lang="en-US" dirty="0">
                <a:latin typeface="Times New Roman" panose="02020603050405020304" pitchFamily="18" charset="0"/>
                <a:ea typeface="Times New Roman" panose="02020603050405020304" pitchFamily="18" charset="0"/>
              </a:rPr>
              <a:t> aggregate platforms listed in the dataset.</a:t>
            </a:r>
          </a:p>
          <a:p>
            <a:endParaRPr lang="en-US"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In understanding the dataset figures were created to show samples of greater importance. Figure 1 and 2 show such.</a:t>
            </a:r>
          </a:p>
          <a:p>
            <a:endParaRPr lang="en-US" dirty="0">
              <a:effectLst/>
              <a:latin typeface="Times New Roman" panose="02020603050405020304" pitchFamily="18" charset="0"/>
              <a:ea typeface="Times New Roman" panose="02020603050405020304" pitchFamily="18" charset="0"/>
            </a:endParaRPr>
          </a:p>
          <a:p>
            <a:endParaRPr lang="en-US" dirty="0">
              <a:effectLst/>
              <a:latin typeface="Times New Roman" panose="02020603050405020304" pitchFamily="18" charset="0"/>
              <a:ea typeface="Times New Roman" panose="02020603050405020304" pitchFamily="18" charset="0"/>
            </a:endParaRPr>
          </a:p>
        </p:txBody>
      </p:sp>
      <p:pic>
        <p:nvPicPr>
          <p:cNvPr id="26" name="Picture 25" descr="A graph of sales and sales&#10;&#10;Description automatically generated with medium confidence">
            <a:extLst>
              <a:ext uri="{FF2B5EF4-FFF2-40B4-BE49-F238E27FC236}">
                <a16:creationId xmlns:a16="http://schemas.microsoft.com/office/drawing/2014/main" id="{AD35E4F8-1684-9C75-2B14-1AD3ADF679B0}"/>
              </a:ext>
            </a:extLst>
          </p:cNvPr>
          <p:cNvPicPr>
            <a:picLocks noChangeAspect="1"/>
          </p:cNvPicPr>
          <p:nvPr/>
        </p:nvPicPr>
        <p:blipFill>
          <a:blip r:embed="rId6"/>
          <a:stretch>
            <a:fillRect/>
          </a:stretch>
        </p:blipFill>
        <p:spPr>
          <a:xfrm>
            <a:off x="11810024" y="16459199"/>
            <a:ext cx="9291914" cy="6194609"/>
          </a:xfrm>
          <a:prstGeom prst="rect">
            <a:avLst/>
          </a:prstGeom>
        </p:spPr>
      </p:pic>
      <p:sp>
        <p:nvSpPr>
          <p:cNvPr id="27" name="TextBox 26">
            <a:extLst>
              <a:ext uri="{FF2B5EF4-FFF2-40B4-BE49-F238E27FC236}">
                <a16:creationId xmlns:a16="http://schemas.microsoft.com/office/drawing/2014/main" id="{D32AE7A7-8B25-4980-7685-486C1B05360A}"/>
              </a:ext>
            </a:extLst>
          </p:cNvPr>
          <p:cNvSpPr txBox="1"/>
          <p:nvPr/>
        </p:nvSpPr>
        <p:spPr>
          <a:xfrm>
            <a:off x="12495109" y="23028911"/>
            <a:ext cx="6976382" cy="1373902"/>
          </a:xfrm>
          <a:prstGeom prst="rect">
            <a:avLst/>
          </a:prstGeom>
          <a:noFill/>
        </p:spPr>
        <p:txBody>
          <a:bodyPr wrap="square" rtlCol="0">
            <a:spAutoFit/>
          </a:bodyPr>
          <a:lstStyle/>
          <a:p>
            <a:r>
              <a:rPr lang="en-US" sz="2800" i="1" dirty="0">
                <a:effectLst/>
                <a:latin typeface="Times New Roman" panose="02020603050405020304" pitchFamily="18" charset="0"/>
                <a:ea typeface="Times New Roman" panose="02020603050405020304" pitchFamily="18" charset="0"/>
              </a:rPr>
              <a:t>Figure 1: Regional contributions to game sales</a:t>
            </a:r>
            <a:endParaRPr lang="en-US" sz="2800" dirty="0">
              <a:effectLst/>
              <a:latin typeface="Times New Roman" panose="02020603050405020304" pitchFamily="18" charset="0"/>
              <a:ea typeface="Times New Roman" panose="02020603050405020304" pitchFamily="18" charset="0"/>
            </a:endParaRPr>
          </a:p>
          <a:p>
            <a:endParaRPr lang="en-US" dirty="0"/>
          </a:p>
        </p:txBody>
      </p:sp>
      <p:pic>
        <p:nvPicPr>
          <p:cNvPr id="28" name="Picture 27" descr="A graph of a number of green bars&#10;&#10;Description automatically generated with medium confidence">
            <a:extLst>
              <a:ext uri="{FF2B5EF4-FFF2-40B4-BE49-F238E27FC236}">
                <a16:creationId xmlns:a16="http://schemas.microsoft.com/office/drawing/2014/main" id="{6EEBE2CA-DC7B-0EBB-1F47-6A5E77BACE57}"/>
              </a:ext>
            </a:extLst>
          </p:cNvPr>
          <p:cNvPicPr>
            <a:picLocks noChangeAspect="1"/>
          </p:cNvPicPr>
          <p:nvPr/>
        </p:nvPicPr>
        <p:blipFill>
          <a:blip r:embed="rId7"/>
          <a:stretch>
            <a:fillRect/>
          </a:stretch>
        </p:blipFill>
        <p:spPr>
          <a:xfrm>
            <a:off x="11875575" y="24777916"/>
            <a:ext cx="8879005" cy="6035040"/>
          </a:xfrm>
          <a:prstGeom prst="rect">
            <a:avLst/>
          </a:prstGeom>
        </p:spPr>
      </p:pic>
      <p:sp>
        <p:nvSpPr>
          <p:cNvPr id="29" name="TextBox 28">
            <a:extLst>
              <a:ext uri="{FF2B5EF4-FFF2-40B4-BE49-F238E27FC236}">
                <a16:creationId xmlns:a16="http://schemas.microsoft.com/office/drawing/2014/main" id="{B694F8BE-9CB3-0B54-22BC-F069EA3B1EBA}"/>
              </a:ext>
            </a:extLst>
          </p:cNvPr>
          <p:cNvSpPr txBox="1"/>
          <p:nvPr/>
        </p:nvSpPr>
        <p:spPr>
          <a:xfrm>
            <a:off x="13125800" y="30953744"/>
            <a:ext cx="5715000" cy="523220"/>
          </a:xfrm>
          <a:prstGeom prst="rect">
            <a:avLst/>
          </a:prstGeom>
          <a:noFill/>
        </p:spPr>
        <p:txBody>
          <a:bodyPr wrap="square" rtlCol="0">
            <a:spAutoFit/>
          </a:bodyPr>
          <a:lstStyle/>
          <a:p>
            <a:pPr marL="0" marR="0" algn="ctr"/>
            <a:r>
              <a:rPr lang="en-US" sz="2800" i="1" dirty="0">
                <a:effectLst/>
                <a:latin typeface="Times New Roman" panose="02020603050405020304" pitchFamily="18" charset="0"/>
                <a:ea typeface="Times New Roman" panose="02020603050405020304" pitchFamily="18" charset="0"/>
              </a:rPr>
              <a:t>Figure 2: Number of games by genre</a:t>
            </a:r>
            <a:endParaRPr lang="en-US" sz="2800" dirty="0">
              <a:effectLst/>
              <a:latin typeface="Times New Roman" panose="02020603050405020304" pitchFamily="18" charset="0"/>
              <a:ea typeface="Times New Roman" panose="02020603050405020304" pitchFamily="18" charset="0"/>
            </a:endParaRPr>
          </a:p>
        </p:txBody>
      </p:sp>
      <p:sp>
        <p:nvSpPr>
          <p:cNvPr id="32" name="Text Placeholder 16">
            <a:extLst>
              <a:ext uri="{FF2B5EF4-FFF2-40B4-BE49-F238E27FC236}">
                <a16:creationId xmlns:a16="http://schemas.microsoft.com/office/drawing/2014/main" id="{24F7CBF4-B971-4BF7-823C-14A0DE2F66FB}"/>
              </a:ext>
            </a:extLst>
          </p:cNvPr>
          <p:cNvSpPr txBox="1">
            <a:spLocks/>
          </p:cNvSpPr>
          <p:nvPr/>
        </p:nvSpPr>
        <p:spPr>
          <a:xfrm>
            <a:off x="22404683" y="9415988"/>
            <a:ext cx="10058400" cy="6450997"/>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dirty="0">
                <a:effectLst/>
                <a:latin typeface="Times New Roman" panose="02020603050405020304" pitchFamily="18" charset="0"/>
                <a:ea typeface="Times New Roman" panose="02020603050405020304" pitchFamily="18" charset="0"/>
              </a:rPr>
              <a:t>The </a:t>
            </a:r>
            <a:r>
              <a:rPr lang="en-US" dirty="0">
                <a:latin typeface="Times New Roman" panose="02020603050405020304" pitchFamily="18" charset="0"/>
                <a:ea typeface="Times New Roman" panose="02020603050405020304" pitchFamily="18" charset="0"/>
              </a:rPr>
              <a:t>first linear regression model performed very poorly due to the non-linear relationships between the features and our target variable.</a:t>
            </a:r>
            <a:endParaRPr lang="en-US"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The second linear regression model performed very well likely due to global sales being directly correlated with the sum of regional sales. </a:t>
            </a:r>
            <a:endParaRPr lang="en-US"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The remaining linear regression models performed moderately. </a:t>
            </a:r>
            <a:r>
              <a:rPr lang="en-US" dirty="0">
                <a:latin typeface="Times New Roman" panose="02020603050405020304" pitchFamily="18" charset="0"/>
                <a:ea typeface="Times New Roman" panose="02020603050405020304" pitchFamily="18" charset="0"/>
              </a:rPr>
              <a:t>Regional sales data is a strong influencer. Figure 3 shows a scatterplot of the predicted values vs. the actual values.</a:t>
            </a:r>
          </a:p>
          <a:p>
            <a:endParaRPr lang="en-US" dirty="0">
              <a:effectLst/>
              <a:latin typeface="Times New Roman" panose="02020603050405020304" pitchFamily="18" charset="0"/>
              <a:ea typeface="Times New Roman" panose="02020603050405020304" pitchFamily="18" charset="0"/>
            </a:endParaRPr>
          </a:p>
        </p:txBody>
      </p:sp>
      <p:pic>
        <p:nvPicPr>
          <p:cNvPr id="35" name="Picture 34" descr="A dotted line with blue dots&#10;&#10;Description automatically generated">
            <a:extLst>
              <a:ext uri="{FF2B5EF4-FFF2-40B4-BE49-F238E27FC236}">
                <a16:creationId xmlns:a16="http://schemas.microsoft.com/office/drawing/2014/main" id="{F3CC7F62-BA36-7318-D7F3-529AE7739678}"/>
              </a:ext>
            </a:extLst>
          </p:cNvPr>
          <p:cNvPicPr>
            <a:picLocks noChangeAspect="1"/>
          </p:cNvPicPr>
          <p:nvPr/>
        </p:nvPicPr>
        <p:blipFill>
          <a:blip r:embed="rId8"/>
          <a:stretch>
            <a:fillRect/>
          </a:stretch>
        </p:blipFill>
        <p:spPr>
          <a:xfrm>
            <a:off x="23125213" y="15330355"/>
            <a:ext cx="8526236" cy="5211725"/>
          </a:xfrm>
          <a:prstGeom prst="rect">
            <a:avLst/>
          </a:prstGeom>
        </p:spPr>
      </p:pic>
      <p:sp>
        <p:nvSpPr>
          <p:cNvPr id="36" name="TextBox 35">
            <a:extLst>
              <a:ext uri="{FF2B5EF4-FFF2-40B4-BE49-F238E27FC236}">
                <a16:creationId xmlns:a16="http://schemas.microsoft.com/office/drawing/2014/main" id="{776D26E6-EA79-F275-B66F-68ECF04DB3F7}"/>
              </a:ext>
            </a:extLst>
          </p:cNvPr>
          <p:cNvSpPr txBox="1"/>
          <p:nvPr/>
        </p:nvSpPr>
        <p:spPr>
          <a:xfrm>
            <a:off x="22641291" y="20665567"/>
            <a:ext cx="9494080" cy="954107"/>
          </a:xfrm>
          <a:prstGeom prst="rect">
            <a:avLst/>
          </a:prstGeom>
          <a:noFill/>
        </p:spPr>
        <p:txBody>
          <a:bodyPr wrap="square" rtlCol="0">
            <a:spAutoFit/>
          </a:bodyPr>
          <a:lstStyle/>
          <a:p>
            <a:pPr marL="0" marR="0" algn="ctr"/>
            <a:r>
              <a:rPr lang="en-US" sz="2800" i="1" dirty="0">
                <a:effectLst/>
                <a:latin typeface="Times New Roman" panose="02020603050405020304" pitchFamily="18" charset="0"/>
                <a:ea typeface="Times New Roman" panose="02020603050405020304" pitchFamily="18" charset="0"/>
              </a:rPr>
              <a:t>Figure 3: Linear regression model 3 scatter plot including North American sales figures</a:t>
            </a:r>
            <a:endParaRPr lang="en-US" sz="2800" dirty="0">
              <a:effectLst/>
              <a:latin typeface="Times New Roman" panose="02020603050405020304" pitchFamily="18" charset="0"/>
              <a:ea typeface="Times New Roman" panose="02020603050405020304" pitchFamily="18" charset="0"/>
            </a:endParaRPr>
          </a:p>
        </p:txBody>
      </p:sp>
      <p:pic>
        <p:nvPicPr>
          <p:cNvPr id="37" name="Picture 36" descr="A graph of a number of people&#10;&#10;Description automatically generated">
            <a:extLst>
              <a:ext uri="{FF2B5EF4-FFF2-40B4-BE49-F238E27FC236}">
                <a16:creationId xmlns:a16="http://schemas.microsoft.com/office/drawing/2014/main" id="{0FE9B20E-2151-189D-E3A3-CE286E3AFEE0}"/>
              </a:ext>
            </a:extLst>
          </p:cNvPr>
          <p:cNvPicPr>
            <a:picLocks noChangeAspect="1"/>
          </p:cNvPicPr>
          <p:nvPr/>
        </p:nvPicPr>
        <p:blipFill>
          <a:blip r:embed="rId9"/>
          <a:stretch>
            <a:fillRect/>
          </a:stretch>
        </p:blipFill>
        <p:spPr>
          <a:xfrm>
            <a:off x="23484236" y="21980594"/>
            <a:ext cx="7998879" cy="8803040"/>
          </a:xfrm>
          <a:prstGeom prst="rect">
            <a:avLst/>
          </a:prstGeom>
        </p:spPr>
      </p:pic>
      <p:sp>
        <p:nvSpPr>
          <p:cNvPr id="38" name="TextBox 37">
            <a:extLst>
              <a:ext uri="{FF2B5EF4-FFF2-40B4-BE49-F238E27FC236}">
                <a16:creationId xmlns:a16="http://schemas.microsoft.com/office/drawing/2014/main" id="{3716C1B8-1617-84BB-4624-D7554DC938F5}"/>
              </a:ext>
            </a:extLst>
          </p:cNvPr>
          <p:cNvSpPr txBox="1"/>
          <p:nvPr/>
        </p:nvSpPr>
        <p:spPr>
          <a:xfrm>
            <a:off x="22641291" y="31064401"/>
            <a:ext cx="9494080" cy="954107"/>
          </a:xfrm>
          <a:prstGeom prst="rect">
            <a:avLst/>
          </a:prstGeom>
          <a:noFill/>
        </p:spPr>
        <p:txBody>
          <a:bodyPr wrap="square" rtlCol="0">
            <a:spAutoFit/>
          </a:bodyPr>
          <a:lstStyle/>
          <a:p>
            <a:pPr marL="0" marR="0" algn="ctr"/>
            <a:r>
              <a:rPr lang="en-US" sz="2800" i="1" dirty="0">
                <a:effectLst/>
                <a:latin typeface="Times New Roman" panose="02020603050405020304" pitchFamily="18" charset="0"/>
                <a:ea typeface="Times New Roman" panose="02020603050405020304" pitchFamily="18" charset="0"/>
                <a:cs typeface="Times New Roman" panose="02020603050405020304" pitchFamily="18" charset="0"/>
              </a:rPr>
              <a:t>Figure 4: </a:t>
            </a:r>
            <a:r>
              <a:rPr lang="en-US" sz="2800" i="1" dirty="0">
                <a:effectLst/>
                <a:latin typeface="Times New Roman" panose="02020603050405020304" pitchFamily="18" charset="0"/>
                <a:ea typeface="Aptos" panose="020B0004020202020204" pitchFamily="34" charset="0"/>
                <a:cs typeface="Times New Roman" panose="02020603050405020304" pitchFamily="18" charset="0"/>
              </a:rPr>
              <a:t>Top 20 feature importance’s in the first random forest model</a:t>
            </a:r>
            <a:r>
              <a:rPr lang="en-US" sz="2800" dirty="0">
                <a:effectLst/>
                <a:latin typeface="Times New Roman" panose="02020603050405020304" pitchFamily="18" charset="0"/>
                <a:cs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9" name="Picture 38" descr="A graph with many names&#10;&#10;Description automatically generated with medium confidence">
            <a:extLst>
              <a:ext uri="{FF2B5EF4-FFF2-40B4-BE49-F238E27FC236}">
                <a16:creationId xmlns:a16="http://schemas.microsoft.com/office/drawing/2014/main" id="{E5C7937D-61E4-C8D0-CDFF-0B59CD8A841F}"/>
              </a:ext>
            </a:extLst>
          </p:cNvPr>
          <p:cNvPicPr>
            <a:picLocks noChangeAspect="1"/>
          </p:cNvPicPr>
          <p:nvPr/>
        </p:nvPicPr>
        <p:blipFill>
          <a:blip r:embed="rId10"/>
          <a:stretch>
            <a:fillRect/>
          </a:stretch>
        </p:blipFill>
        <p:spPr>
          <a:xfrm>
            <a:off x="34798000" y="4982724"/>
            <a:ext cx="7772400" cy="8503138"/>
          </a:xfrm>
          <a:prstGeom prst="rect">
            <a:avLst/>
          </a:prstGeom>
        </p:spPr>
      </p:pic>
      <p:sp>
        <p:nvSpPr>
          <p:cNvPr id="40" name="TextBox 39">
            <a:extLst>
              <a:ext uri="{FF2B5EF4-FFF2-40B4-BE49-F238E27FC236}">
                <a16:creationId xmlns:a16="http://schemas.microsoft.com/office/drawing/2014/main" id="{ED015494-61A6-922A-CE8B-B27CD18FF32C}"/>
              </a:ext>
            </a:extLst>
          </p:cNvPr>
          <p:cNvSpPr txBox="1"/>
          <p:nvPr/>
        </p:nvSpPr>
        <p:spPr>
          <a:xfrm>
            <a:off x="33699052" y="13606579"/>
            <a:ext cx="9494080" cy="954107"/>
          </a:xfrm>
          <a:prstGeom prst="rect">
            <a:avLst/>
          </a:prstGeom>
          <a:noFill/>
        </p:spPr>
        <p:txBody>
          <a:bodyPr wrap="square" rtlCol="0">
            <a:spAutoFit/>
          </a:bodyPr>
          <a:lstStyle/>
          <a:p>
            <a:pPr marL="0" marR="0" algn="ctr"/>
            <a:r>
              <a:rPr lang="en-US" sz="2800" i="1" dirty="0">
                <a:effectLst/>
                <a:latin typeface="Times New Roman" panose="02020603050405020304" pitchFamily="18" charset="0"/>
                <a:ea typeface="Times New Roman" panose="02020603050405020304" pitchFamily="18" charset="0"/>
                <a:cs typeface="Times New Roman" panose="02020603050405020304" pitchFamily="18" charset="0"/>
              </a:rPr>
              <a:t>Figure 4: </a:t>
            </a:r>
            <a:r>
              <a:rPr lang="en-US" sz="2800" i="1" dirty="0">
                <a:effectLst/>
                <a:latin typeface="Times New Roman" panose="02020603050405020304" pitchFamily="18" charset="0"/>
                <a:ea typeface="Aptos" panose="020B0004020202020204" pitchFamily="34" charset="0"/>
                <a:cs typeface="Times New Roman" panose="02020603050405020304" pitchFamily="18" charset="0"/>
              </a:rPr>
              <a:t>Top 20 feature importance’s in the second random forest model that includes North American sales figures</a:t>
            </a:r>
            <a:r>
              <a:rPr lang="en-US" sz="2800" dirty="0">
                <a:effectLst/>
                <a:latin typeface="Times New Roman" panose="02020603050405020304" pitchFamily="18" charset="0"/>
                <a:cs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1" name="Text Placeholder 15">
            <a:extLst>
              <a:ext uri="{FF2B5EF4-FFF2-40B4-BE49-F238E27FC236}">
                <a16:creationId xmlns:a16="http://schemas.microsoft.com/office/drawing/2014/main" id="{59A5199F-36CC-EB32-37AD-ED163377AB79}"/>
              </a:ext>
            </a:extLst>
          </p:cNvPr>
          <p:cNvSpPr txBox="1">
            <a:spLocks/>
          </p:cNvSpPr>
          <p:nvPr/>
        </p:nvSpPr>
        <p:spPr>
          <a:xfrm>
            <a:off x="33357087" y="20934909"/>
            <a:ext cx="10058400" cy="6844951"/>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dirty="0">
                <a:latin typeface="Times New Roman" panose="02020603050405020304" pitchFamily="18" charset="0"/>
                <a:ea typeface="Times New Roman" panose="02020603050405020304" pitchFamily="18" charset="0"/>
              </a:rPr>
              <a:t>Seeing as North American sales(or possibly any other region) and global sales seem to be highly correlated this would indicate a limitation in the model and our prediction. There is a heavy reliance on regional sales figures to predict global sales figures. </a:t>
            </a:r>
          </a:p>
          <a:p>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For further analysis and an improvement in the predictive capabilities of the models chosen, without relying so heavily on regional sales data, we could try to enhance the dataset with additional relevant features that capture more dimensions of the factors influencing game popularity and </a:t>
            </a:r>
            <a:r>
              <a:rPr lang="en-US">
                <a:latin typeface="Times New Roman" panose="02020603050405020304" pitchFamily="18" charset="0"/>
                <a:ea typeface="Times New Roman" panose="02020603050405020304" pitchFamily="18" charset="0"/>
              </a:rPr>
              <a:t>market success.  </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3389920"/>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Presentations.com-36x48-Template-V001" id="{2709450C-FB62-A044-B777-6465EEDF651E}" vid="{FA1BCBBE-DDC6-9342-80DD-73272B52D67C}"/>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Presentations.com-36x48-Template-V001" id="{2709450C-FB62-A044-B777-6465EEDF651E}" vid="{917552B4-2336-2548-AC25-7992FF197E9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1569</TotalTime>
  <Words>815</Words>
  <Application>Microsoft Macintosh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Arial Narrow</vt:lpstr>
      <vt:lpstr>Calibri</vt:lpstr>
      <vt:lpstr>Times New Roman</vt:lpstr>
      <vt:lpstr>Trebuchet MS</vt: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Argyris Kotoulas</dc:creator>
  <dc:description>This template is the property of PosterPresentations.com. Call us if you need help with this poster template._x000d_
1-866-649-3004           _x000d_
 (c)PosterPresentations.com</dc:description>
  <cp:lastModifiedBy>Tanner.Patrom</cp:lastModifiedBy>
  <cp:revision>75</cp:revision>
  <dcterms:created xsi:type="dcterms:W3CDTF">2019-01-07T21:49:45Z</dcterms:created>
  <dcterms:modified xsi:type="dcterms:W3CDTF">2024-04-26T23:46:48Z</dcterms:modified>
</cp:coreProperties>
</file>