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media/image6.jpeg" ContentType="image/jpeg"/>
  <Override PartName="/ppt/media/image5.jpeg" ContentType="image/jpeg"/>
  <Override PartName="/ppt/media/image4.jpeg" ContentType="image/jpeg"/>
  <Override PartName="/ppt/media/image8.jpeg" ContentType="image/jpeg"/>
  <Override PartName="/ppt/media/image1.jpeg" ContentType="image/jpeg"/>
  <Override PartName="/ppt/media/image9.jpeg" ContentType="image/jpeg"/>
  <Override PartName="/ppt/media/image2.jpeg" ContentType="image/jpeg"/>
  <Override PartName="/ppt/media/image7.jpeg" ContentType="image/jpeg"/>
  <Override PartName="/ppt/media/image3.jpeg" ContentType="image/jpeg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7562850" cy="1069181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68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78000" y="2501640"/>
            <a:ext cx="680688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78000" y="5740920"/>
            <a:ext cx="680688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68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78000" y="2501640"/>
            <a:ext cx="33217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866040" y="2501640"/>
            <a:ext cx="33217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78000" y="5740920"/>
            <a:ext cx="33217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/>
          </p:nvPr>
        </p:nvSpPr>
        <p:spPr>
          <a:xfrm>
            <a:off x="3866040" y="5740920"/>
            <a:ext cx="33217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68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8000" y="2501640"/>
            <a:ext cx="219168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679480" y="2501640"/>
            <a:ext cx="219168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981320" y="2501640"/>
            <a:ext cx="219168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78000" y="5740920"/>
            <a:ext cx="219168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/>
          </p:nvPr>
        </p:nvSpPr>
        <p:spPr>
          <a:xfrm>
            <a:off x="2679480" y="5740920"/>
            <a:ext cx="219168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/>
          </p:nvPr>
        </p:nvSpPr>
        <p:spPr>
          <a:xfrm>
            <a:off x="4981320" y="5740920"/>
            <a:ext cx="219168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68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378000" y="2501640"/>
            <a:ext cx="6806880" cy="620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68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/>
          </p:nvPr>
        </p:nvSpPr>
        <p:spPr>
          <a:xfrm>
            <a:off x="378000" y="2501640"/>
            <a:ext cx="6806880" cy="620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68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378000" y="2501640"/>
            <a:ext cx="3321720" cy="620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3866040" y="2501640"/>
            <a:ext cx="3321720" cy="620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68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378000" y="426600"/>
            <a:ext cx="6806880" cy="827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68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8000" y="2501640"/>
            <a:ext cx="33217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6040" y="2501640"/>
            <a:ext cx="3321720" cy="620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/>
          </p:nvPr>
        </p:nvSpPr>
        <p:spPr>
          <a:xfrm>
            <a:off x="378000" y="5740920"/>
            <a:ext cx="33217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68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78000" y="2501640"/>
            <a:ext cx="3321720" cy="620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3866040" y="2501640"/>
            <a:ext cx="33217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866040" y="5740920"/>
            <a:ext cx="33217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688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78000" y="2501640"/>
            <a:ext cx="33217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3866040" y="2501640"/>
            <a:ext cx="33217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78000" y="5740920"/>
            <a:ext cx="680688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" descr=""/>
          <p:cNvPicPr/>
          <p:nvPr/>
        </p:nvPicPr>
        <p:blipFill>
          <a:blip r:embed="rId1"/>
          <a:stretch/>
        </p:blipFill>
        <p:spPr>
          <a:xfrm>
            <a:off x="1371600" y="3117960"/>
            <a:ext cx="5165640" cy="3450960"/>
          </a:xfrm>
          <a:prstGeom prst="rect">
            <a:avLst/>
          </a:prstGeom>
          <a:ln w="0">
            <a:noFill/>
          </a:ln>
        </p:spPr>
      </p:pic>
      <p:sp>
        <p:nvSpPr>
          <p:cNvPr id="37" name="Rectangle 2"/>
          <p:cNvSpPr/>
          <p:nvPr/>
        </p:nvSpPr>
        <p:spPr>
          <a:xfrm>
            <a:off x="895320" y="934920"/>
            <a:ext cx="5724720" cy="20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83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242424"/>
                </a:solidFill>
                <a:latin typeface="Times New Roman"/>
              </a:rPr>
              <a:t>Задание по анализу данных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874"/>
              </a:lnSpc>
              <a:spcAft>
                <a:spcPts val="425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242424"/>
                </a:solidFill>
                <a:latin typeface="Times New Roman"/>
              </a:rPr>
              <a:t>Рекламодатель КОЛОКОЛЬЧИК отмечает значительный рост </a:t>
            </a:r>
            <a:r>
              <a:rPr b="0" lang="en-US" sz="1400" spc="-1" strike="noStrike">
                <a:solidFill>
                  <a:srgbClr val="242424"/>
                </a:solidFill>
                <a:latin typeface="Times New Roman"/>
              </a:rPr>
              <a:t>CPA </a:t>
            </a:r>
            <a:r>
              <a:rPr b="0" lang="ru" sz="1400" spc="-1" strike="noStrike">
                <a:solidFill>
                  <a:srgbClr val="242424"/>
                </a:solidFill>
                <a:latin typeface="Times New Roman"/>
              </a:rPr>
              <a:t>по своим рекламным кампаниям в последние 4 месяца (с июля по октябрь 2023)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ts val="1874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1) Выяснить причины роста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CPA 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в июле-октябре 2023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874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Для начала построим график зависимости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CPA 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от даты, так как СPA можно посчитать несколькими способами, то посчитаем его наиболее релевантными способами и сравним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Rectangle 3"/>
          <p:cNvSpPr/>
          <p:nvPr/>
        </p:nvSpPr>
        <p:spPr>
          <a:xfrm>
            <a:off x="1352520" y="6613560"/>
            <a:ext cx="4267080" cy="2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На данном графике присутствуют 4 способа счета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CPA: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Rectangle 4"/>
          <p:cNvSpPr/>
          <p:nvPr/>
        </p:nvSpPr>
        <p:spPr>
          <a:xfrm>
            <a:off x="1355760" y="6958080"/>
            <a:ext cx="5051520" cy="23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50920" indent="-228600">
              <a:lnSpc>
                <a:spcPts val="1874"/>
              </a:lnSpc>
              <a:spcBef>
                <a:spcPts val="83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1)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CPA, 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рассчитанный, как полная сумма расходов за месяц, деленное на общее количество конверсий.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50920" indent="-228600">
              <a:lnSpc>
                <a:spcPts val="1874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2)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CPA, 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рассчитанный, как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CPA 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каждой отдельной рекламы, имеющей ненулевую конверсию, усредненное.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50920" indent="-228600">
              <a:lnSpc>
                <a:spcPts val="1874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3)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CPA, 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рассчитанный, как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CPA 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каждой отдельной рекламы( если реклама имела нулевую конверсию, тогда была прибавлена единица), усредненное.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50920" indent="-228600">
              <a:lnSpc>
                <a:spcPts val="1874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4)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CPA, 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рассчитанный, как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CPA 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каждой отдельной рекламы( если реклама имела нулевую конверсию, тогда была прибавлена единица), медианное значение.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"/>
          <p:cNvSpPr/>
          <p:nvPr/>
        </p:nvSpPr>
        <p:spPr>
          <a:xfrm>
            <a:off x="1371600" y="930240"/>
            <a:ext cx="3909960" cy="155520"/>
          </a:xfrm>
          <a:prstGeom prst="rect">
            <a:avLst/>
          </a:prstGeom>
          <a:solidFill>
            <a:srgbClr val="1e1f2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100" spc="-1" strike="noStrike">
                <a:solidFill>
                  <a:srgbClr val="9a9fa0"/>
                </a:solidFill>
                <a:latin typeface="Consolas"/>
              </a:rPr>
              <a:t>КОЛОКОЛЬЧИК </a:t>
            </a:r>
            <a:r>
              <a:rPr b="0" lang="en-US" sz="1100" spc="-1" strike="noStrike">
                <a:solidFill>
                  <a:srgbClr val="9a9fa0"/>
                </a:solidFill>
                <a:latin typeface="Consolas"/>
              </a:rPr>
              <a:t>Phrase and text and Other and Desktop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6" name=""/>
          <p:cNvGraphicFramePr/>
          <p:nvPr/>
        </p:nvGraphicFramePr>
        <p:xfrm>
          <a:off x="1371600" y="1143000"/>
          <a:ext cx="5737320" cy="2335320"/>
        </p:xfrm>
        <a:graphic>
          <a:graphicData uri="http://schemas.openxmlformats.org/drawingml/2006/table">
            <a:tbl>
              <a:tblPr/>
              <a:tblGrid>
                <a:gridCol w="208080"/>
                <a:gridCol w="957240"/>
                <a:gridCol w="1042920"/>
                <a:gridCol w="957240"/>
                <a:gridCol w="801720"/>
                <a:gridCol w="801720"/>
                <a:gridCol w="968400"/>
              </a:tblGrid>
              <a:tr h="1792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Date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CPA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CPC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CTR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CR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65240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Total_Cost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2206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G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01.01.2023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839.273218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246.845064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0.077626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0.294118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4196.366091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21924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01.02.2023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951.248170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200.262773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0.059937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0.210526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3804.992679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2188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2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01.G3.2G23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2071.695408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285.751091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0.033800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0.137931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8286.781632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2224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01.04.2023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1445.327634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361.331909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0.043011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0.250000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7226.638171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2188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01.05.2023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1953.624255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459.676295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0.088083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0.235294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7814.497022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2206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5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01.06.2023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1384.521456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346.130364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0.097561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0.250000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4153.564367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21924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6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01.07.2023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1594.348221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265.724704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0.109091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G.166667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1594.348221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2221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7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01.08.2023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1424.162450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395.600681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0.101695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G.277778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7120.812251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21924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01.09.2023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1257.435042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349.287512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0.044335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0.277778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6287.175209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7460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9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01.10.2023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1273.812843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293.956810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0.113043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0.230769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9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3821.438530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</a:tbl>
          </a:graphicData>
        </a:graphic>
      </p:graphicFrame>
      <p:sp>
        <p:nvSpPr>
          <p:cNvPr id="77" name="Rectangle 3"/>
          <p:cNvSpPr/>
          <p:nvPr/>
        </p:nvSpPr>
        <p:spPr>
          <a:xfrm>
            <a:off x="1352520" y="3713040"/>
            <a:ext cx="5292720" cy="21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48"/>
              </a:lnSpc>
              <a:spcBef>
                <a:spcPts val="1261"/>
              </a:spcBef>
              <a:spcAft>
                <a:spcPts val="425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Из данной таблицы видно, что при фазовом виде таргетинга с текстовыми баннерами на ноутбуках с </a:t>
            </a:r>
            <a:r>
              <a:rPr b="1" lang="en-US" sz="1100" spc="-1" strike="noStrike">
                <a:solidFill>
                  <a:srgbClr val="242424"/>
                </a:solidFill>
                <a:latin typeface="Trebuchet MS"/>
              </a:rPr>
              <a:t>QueryType-Other, CPA </a:t>
            </a:r>
            <a:r>
              <a:rPr b="1" lang="ru" sz="1100" spc="-1" strike="noStrike">
                <a:solidFill>
                  <a:srgbClr val="242424"/>
                </a:solidFill>
                <a:latin typeface="Trebuchet MS"/>
              </a:rPr>
              <a:t>достаточно высок, однако данный вид рекламы имеет относительно невысокий </a:t>
            </a:r>
            <a:r>
              <a:rPr b="1" lang="en-US" sz="1100" spc="-1" strike="noStrike">
                <a:solidFill>
                  <a:srgbClr val="242424"/>
                </a:solidFill>
                <a:latin typeface="Trebuchet MS"/>
              </a:rPr>
              <a:t>CPC </a:t>
            </a:r>
            <a:r>
              <a:rPr b="1" lang="ru" sz="1100" spc="-1" strike="noStrike">
                <a:solidFill>
                  <a:srgbClr val="242424"/>
                </a:solidFill>
                <a:latin typeface="Trebuchet MS"/>
              </a:rPr>
              <a:t>и высокий </a:t>
            </a:r>
            <a:r>
              <a:rPr b="1" lang="en-US" sz="1100" spc="-1" strike="noStrike">
                <a:solidFill>
                  <a:srgbClr val="242424"/>
                </a:solidFill>
                <a:latin typeface="Trebuchet MS"/>
              </a:rPr>
              <a:t>CR. </a:t>
            </a:r>
            <a:r>
              <a:rPr b="1" lang="ru" sz="1100" spc="-1" strike="noStrike">
                <a:solidFill>
                  <a:srgbClr val="242424"/>
                </a:solidFill>
                <a:latin typeface="Trebuchet MS"/>
              </a:rPr>
              <a:t>Также при дальнейшем анализе оказалось, что в данном виде рекламы высокая конкуренция. Так что для уменьшении </a:t>
            </a:r>
            <a:r>
              <a:rPr b="1" lang="en-US" sz="1100" spc="-1" strike="noStrike">
                <a:solidFill>
                  <a:srgbClr val="242424"/>
                </a:solidFill>
                <a:latin typeface="Trebuchet MS"/>
              </a:rPr>
              <a:t>CPA </a:t>
            </a:r>
            <a:r>
              <a:rPr b="1" lang="ru" sz="1100" spc="-1" strike="noStrike">
                <a:solidFill>
                  <a:srgbClr val="242424"/>
                </a:solidFill>
                <a:latin typeface="Trebuchet MS"/>
              </a:rPr>
              <a:t>рекомендуется убрать данный вид рекламы.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874"/>
              </a:lnSpc>
              <a:spcAft>
                <a:spcPts val="25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242424"/>
                </a:solidFill>
                <a:latin typeface="Trebuchet MS"/>
              </a:rPr>
              <a:t>Такая же реклама на мобильных устройствах имеет аналогичную ситуацию, поэтому рекомендуется отказаться от данного вида рекламы и на мобильных устройствах.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Rectangle 4"/>
          <p:cNvSpPr/>
          <p:nvPr/>
        </p:nvSpPr>
        <p:spPr>
          <a:xfrm>
            <a:off x="1414440" y="6315120"/>
            <a:ext cx="1886040" cy="65160"/>
          </a:xfrm>
          <a:prstGeom prst="rect">
            <a:avLst/>
          </a:prstGeom>
          <a:solidFill>
            <a:srgbClr val="1e1f2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500" spc="-1" strike="noStrike">
                <a:solidFill>
                  <a:srgbClr val="9a9fa0"/>
                </a:solidFill>
                <a:latin typeface="Trebuchet MS"/>
              </a:rPr>
              <a:t>ВАСИЛЬК </a:t>
            </a:r>
            <a:r>
              <a:rPr b="0" lang="en-US" sz="500" spc="-1" strike="noStrike">
                <a:solidFill>
                  <a:srgbClr val="9a9fa0"/>
                </a:solidFill>
                <a:latin typeface="Trebuchet MS"/>
              </a:rPr>
              <a:t>Phrase and text and </a:t>
            </a:r>
            <a:r>
              <a:rPr b="0" lang="en-US" sz="500" spc="-1" strike="noStrike">
                <a:solidFill>
                  <a:srgbClr val="6184a5"/>
                </a:solidFill>
                <a:latin typeface="Trebuchet MS"/>
              </a:rPr>
              <a:t>Brand </a:t>
            </a:r>
            <a:r>
              <a:rPr b="0" lang="en-US" sz="500" spc="-1" strike="noStrike">
                <a:solidFill>
                  <a:srgbClr val="9a9fa0"/>
                </a:solidFill>
                <a:latin typeface="Trebuchet MS"/>
              </a:rPr>
              <a:t>and Mobile</a:t>
            </a:r>
            <a:endParaRPr b="0" lang="en-US" sz="5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9" name=""/>
          <p:cNvGraphicFramePr/>
          <p:nvPr/>
        </p:nvGraphicFramePr>
        <p:xfrm>
          <a:off x="1384200" y="6407280"/>
          <a:ext cx="3197160" cy="2673360"/>
        </p:xfrm>
        <a:graphic>
          <a:graphicData uri="http://schemas.openxmlformats.org/drawingml/2006/table">
            <a:tbl>
              <a:tblPr/>
              <a:tblGrid>
                <a:gridCol w="208080"/>
                <a:gridCol w="511200"/>
                <a:gridCol w="549360"/>
                <a:gridCol w="453960"/>
                <a:gridCol w="450720"/>
                <a:gridCol w="417600"/>
                <a:gridCol w="606240"/>
              </a:tblGrid>
              <a:tr h="1029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Date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CPA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CPC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CTR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CR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Total_Cost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19cbc"/>
                          </a:solidFill>
                          <a:latin typeface="Trebuchet MS"/>
                        </a:rPr>
                        <a:t>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01.01.2023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377.357828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103.053543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0.254082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0.273092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25660.332282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916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db1ba"/>
                          </a:solidFill>
                          <a:latin typeface="Trebuchet MS"/>
                        </a:rPr>
                        <a:t>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01.02.2023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350.527235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121.653570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0.246734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0.347059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20681.1G6861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01.03.2023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344.485266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113.114565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0.229846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0.328358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15157.351719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01.04.2023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346.974623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98.649648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0.183124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0.284314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10062.264055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01.05.2023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414.288003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109.524415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0.214286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0.264368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9528.624075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88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6184a5"/>
                          </a:solidFill>
                          <a:latin typeface="Trebuchet MS"/>
                        </a:rPr>
                        <a:t>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01.06.2023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537.135172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187.997310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0.27833O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0.350000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26319.623438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434.017158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155.879402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0.303419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0.359155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22134.875035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01.08.2023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676.816262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121.674834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0.261765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0.179775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10829.060190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01.09.2023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490.002872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131.250769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0.237288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0.267857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7350.043078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35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01.10.2023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509.842498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152.290616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0.231231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O.298701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11726.377453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 gridSpan="3"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КОЛОКОЛЬЧИК </a:t>
                      </a: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Phrase and text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and Brand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and Mobile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Date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CPC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CTR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Total_Cost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880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01.01.2023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444.930005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64.748189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0.193579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0.145524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117906.451272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01.02.2023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476.109911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65.830458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0.202958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0.138267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114742.488649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916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01.03.2023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521.537850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75.754101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0.202680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0.145251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162719.809298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01.04.2023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566.229337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77.569499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0.219807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0.136993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156845.526447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91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01.05.2023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509.827844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75.915600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0.221585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0.148904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152438.525300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01.06.2023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539.813138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73.852388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0.242078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0.136811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150068.052239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880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1240.316510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78.253408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0.262107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0.063091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173644.311401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01.08.2023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1161.762351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81.475765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0.231596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0.070131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161484.966770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772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01.09.2023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1324.811728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77.531595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0.219890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0.058523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136455.607992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476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01.10.2023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1269.218121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75.054081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0.242138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0.059134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142152.429499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"/>
          <p:cNvGraphicFramePr/>
          <p:nvPr/>
        </p:nvGraphicFramePr>
        <p:xfrm>
          <a:off x="1371600" y="911160"/>
          <a:ext cx="3292560" cy="2955960"/>
        </p:xfrm>
        <a:graphic>
          <a:graphicData uri="http://schemas.openxmlformats.org/drawingml/2006/table">
            <a:tbl>
              <a:tblPr/>
              <a:tblGrid>
                <a:gridCol w="208080"/>
                <a:gridCol w="549000"/>
                <a:gridCol w="497160"/>
                <a:gridCol w="504720"/>
                <a:gridCol w="930240"/>
                <a:gridCol w="603360"/>
              </a:tblGrid>
              <a:tr h="119160">
                <a:tc gridSpan="3"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ГЛАДИОЛУС </a:t>
                      </a: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Phrase and text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and Brand and Mobile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0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Date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CPA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CPC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CTR </a:t>
                      </a:r>
                      <a:r>
                        <a:rPr b="0" lang="en-US" sz="500" spc="-1" strike="noStrike">
                          <a:solidFill>
                            <a:srgbClr val="adb1ba"/>
                          </a:solidFill>
                          <a:latin typeface="Trebuchet MS"/>
                        </a:rPr>
                        <a:t>CR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88920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Total_Cost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40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719cbc"/>
                          </a:solidFill>
                          <a:latin typeface="Trebuchet MS"/>
                        </a:rPr>
                        <a:t>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01.01.2023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437.888877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121.394936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0.421419 0.277228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36782.66563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060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01.02.2023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386.205672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111.943673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0.437500 0.289855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54068.79407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40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01.03.2023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528.052950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158.676010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0.434225 0.300493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64422.45986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0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01.04.2023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459.145523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125.345365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0.434278 0.272997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42241.38815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4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01.05.2023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321.081480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107.698177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0.426471 0.335423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34355.71835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0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5d7284"/>
                          </a:solidFill>
                          <a:latin typeface="Trebuchet MS"/>
                        </a:rPr>
                        <a:t>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01.06.2023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324.454470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116.254044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0.420548 0.358306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35689.99165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060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344.957803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120.622500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0.412399 0.349673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36910.48496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4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01.08.2023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324.307057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104.950680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0.394253 0.323615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35998.08329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40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719cbc"/>
                          </a:solidFill>
                          <a:latin typeface="Trebuchet MS"/>
                        </a:rPr>
                        <a:t>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01.09.2023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409.154012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128.362043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0.363420 0.313725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39278.78516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0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01.10.2023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393.484755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126.404429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0.291982 0.321244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24396.05483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400">
                <a:tc gridSpan="2"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ТЮЛЬПАН </a:t>
                      </a: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Phrase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and </a:t>
                      </a: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text and Brand and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Mobile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06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Date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CPA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CPC CTR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CR Total_Cost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04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719cbc"/>
                          </a:solidFill>
                          <a:latin typeface="Trebuchet MS"/>
                        </a:rPr>
                        <a:t>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01,01.2023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254.303384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 NaN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inf 19072.753834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40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01.02.2023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265.485149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 NaN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 19911.386210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04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db1ba"/>
                          </a:solidFill>
                          <a:latin typeface="Trebuchet MS"/>
                        </a:rPr>
                        <a:t>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01,03.2023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396.997612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inf NaN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 26995.837610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40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01.04.2023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308.481902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 NaN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inf 23136.142670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06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01.05.2023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331.470249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inf NaN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 19225.274460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40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db1ba"/>
                          </a:solidFill>
                          <a:latin typeface="Trebuchet MS"/>
                        </a:rPr>
                        <a:t>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01.06.2023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382.320005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inf NaN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 23703.84O300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04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01,07.2023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191.284430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inf NaN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 20276.149570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40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01.08.2023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185.908692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 NaN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 20449.956100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04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01.09.2023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185.338552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inf NaN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inf 17051.14679O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540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01,10.2023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181.732205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inf NaN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 21989.596820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2"/>
          <p:cNvSpPr/>
          <p:nvPr/>
        </p:nvSpPr>
        <p:spPr>
          <a:xfrm>
            <a:off x="1355760" y="4008600"/>
            <a:ext cx="5297400" cy="180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587"/>
              </a:lnSpc>
              <a:spcBef>
                <a:spcPts val="624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Видно, что у фразового типа таргетинга с текстовым типом баннера на мобильных устройствах и с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QuerryType-Brand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с июля резко вырос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CPA,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это может быть связано с тем, что количество целевых действий сильно возросло у компании Лютик с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QuerryType-Competitor(TO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есть их объявления с меткой для конкурентов перевешивают наши объявления с меткой бренд )=&gt;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CPA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резко вырос из-за конкуренции. Также можно заметить, что у нашей компании достаточно низкий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CR,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это может быть связано с проблемами сайта, либо же с трудностью совершения целевого действия, либо же с нерелевантной аудиторией.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"/>
          <p:cNvGraphicFramePr/>
          <p:nvPr/>
        </p:nvGraphicFramePr>
        <p:xfrm>
          <a:off x="1371600" y="911160"/>
          <a:ext cx="3083040" cy="2664000"/>
        </p:xfrm>
        <a:graphic>
          <a:graphicData uri="http://schemas.openxmlformats.org/drawingml/2006/table">
            <a:tbl>
              <a:tblPr/>
              <a:tblGrid>
                <a:gridCol w="208080"/>
                <a:gridCol w="490320"/>
                <a:gridCol w="519120"/>
                <a:gridCol w="447840"/>
                <a:gridCol w="426960"/>
                <a:gridCol w="384120"/>
                <a:gridCol w="236520"/>
                <a:gridCol w="370080"/>
              </a:tblGrid>
              <a:tr h="112680">
                <a:tc gridSpan="3"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КОЛОКОЛЬЧИК </a:t>
                      </a: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Phrase and text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and </a:t>
                      </a: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Competitor </a:t>
                      </a: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and Mobile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8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Date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CPA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CPC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CTR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CR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gridSpan="2"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Total_Cost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0620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719cbc"/>
                          </a:solidFill>
                          <a:latin typeface="Trebuchet MS"/>
                        </a:rPr>
                        <a:t>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01.01.2023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1348.293955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253.639457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0.026670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0.188119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25617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.585139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124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01.02.2023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1401.629344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253.306508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0.023600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0.180723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21024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.440160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01.03.2023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3424.864529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627.456097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0.031951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0.183206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82196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.748698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01.04.</a:t>
                      </a:r>
                      <a:r>
                        <a:rPr b="0" lang="ru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1955.368910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405.831283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0.020965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0.207547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21509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.058005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01.05.2023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1106.328568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265.518856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0.021777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0.240000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13275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.942812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8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6184a5"/>
                          </a:solidFill>
                          <a:latin typeface="Trebuchet MS"/>
                        </a:rPr>
                        <a:t>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01.06.2023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1146.309488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257.919635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0.027137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0.225000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10316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.785388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01.07.2023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4183.067450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246.062791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0.037820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0.058824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8366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.134899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719cbc"/>
                          </a:solidFill>
                          <a:latin typeface="Trebuchet MS"/>
                        </a:rPr>
                        <a:t>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01.08.2023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2993.622033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249.468503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0.022814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0.083333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11974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.488131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80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01.09.2023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6237.626822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389.851676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0.021808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0.062500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18712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.880466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76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db1ba"/>
                          </a:solidFill>
                          <a:latin typeface="Trebuchet MS"/>
                        </a:rPr>
                        <a:t>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01.10.2023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3163.814186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249.774804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0.027982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0.078947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9491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.442557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3040">
                <a:tc gridSpan="2"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ВАСИЛЕК </a:t>
                      </a: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Phrase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and text and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Competitor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and Mobile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Date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CPA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CPC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28466"/>
                          </a:solidFill>
                          <a:latin typeface="Trebuchet MS"/>
                        </a:rPr>
                        <a:t>CTR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CR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gridSpan="2"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Total_Cost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0620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719cbc"/>
                          </a:solidFill>
                          <a:latin typeface="Trebuchet MS"/>
                        </a:rPr>
                        <a:t>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01.01.2023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1227.657366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233.839498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0.025332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0.190476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9821.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258926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80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01.02.2023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1083.429612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216.685922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0.024982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0.200000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7584.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007284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01.03.2023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1590.268251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240.949735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0.025365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0.151515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7951.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341254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01.04.2023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1262.472672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238.846181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0.027367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0.189189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8837.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308701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i="1" lang="ru" sz="4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А</a:t>
                      </a:r>
                      <a:endParaRPr b="0" lang="en-US" sz="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01.05.2023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1234.193421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246.838684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0.029383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0.200000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7405.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160528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12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6184a5"/>
                          </a:solidFill>
                          <a:latin typeface="Trebuchet MS"/>
                        </a:rPr>
                        <a:t>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01.06.2023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541.839959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180.613320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0.044554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0.333333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1625.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519877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01.07.2023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503.437307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151.031192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0.032468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0.300000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1510.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311921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65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719cbc"/>
                          </a:solidFill>
                          <a:latin typeface="Trebuchet MS"/>
                        </a:rPr>
                        <a:t>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01.08.2023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876.705204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159.400946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0.027027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0.181818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1753.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410408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01.09.2023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240.233925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102.957397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0.027888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0.428571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720.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701776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461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01.10.2023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399.841694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109.047735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0.030055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0.272727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1199.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525082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"/>
          <p:cNvGraphicFramePr/>
          <p:nvPr/>
        </p:nvGraphicFramePr>
        <p:xfrm>
          <a:off x="1371600" y="3600360"/>
          <a:ext cx="3119400" cy="2681280"/>
        </p:xfrm>
        <a:graphic>
          <a:graphicData uri="http://schemas.openxmlformats.org/drawingml/2006/table">
            <a:tbl>
              <a:tblPr/>
              <a:tblGrid>
                <a:gridCol w="208080"/>
                <a:gridCol w="463320"/>
                <a:gridCol w="500040"/>
                <a:gridCol w="484200"/>
                <a:gridCol w="427320"/>
                <a:gridCol w="404640"/>
                <a:gridCol w="631800"/>
              </a:tblGrid>
              <a:tr h="93600">
                <a:tc gridSpan="3"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ЛЮТИК </a:t>
                      </a: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Phrase </a:t>
                      </a: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and text and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Competitor and Mobile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30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Date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CPA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CPC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CTR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CR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Total_Cost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01.01.2023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491.563890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49.755857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0.252308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0.101220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122399.408700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01.02.2023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647.229170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51.183939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0.276465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0.079082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200641.042820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db1ba"/>
                          </a:solidFill>
                          <a:latin typeface="Trebuchet MS"/>
                        </a:rPr>
                        <a:t>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01.03.2023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587.724585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58.303945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0.300906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0.099203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131650.307000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01.04.2023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472.811173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72.740181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0.275739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0.153846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129550.261500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01.05.2023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420.387387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53.776712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0.275280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0.127922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379609.810300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01.06.2023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409.396537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55.873157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0.295153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0.136477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314007.143795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448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01.07.2023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437.031273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49.826935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0.321093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0.114012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421735.178700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01.08.2023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380.131753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41.400488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0.287778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0.108911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355423.189300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01.09.2023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530.529492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53.948193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0.235146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0.101687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367656.937800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01.10.2023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324.238187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135.463394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0.345760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0.417790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50256.919020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 gridSpan="3"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ГЛАДИОЛУС </a:t>
                      </a: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Phrase and text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and Competitor and Mobile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8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Date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CPA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CPC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CTR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CR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Total_Cost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01.01.2023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744.656884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156.769870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0.011899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0.210526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26807.64783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db1ba"/>
                          </a:solidFill>
                          <a:latin typeface="Trebuchet MS"/>
                        </a:rPr>
                        <a:t>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01.02.2023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668.934438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143.343094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0.009089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0.214286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28095.24641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01.03.2023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744.767338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171.869386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0.008946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0.230769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37983.13425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01.04.2023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680.072169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151.127149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0.008785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0.222222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24482.59809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01.05.2023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754.786076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164.680599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0.007994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0.218182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36229.73167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01.06.2023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715.570279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199.337435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0.009772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0.278571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27907.24090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304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01.07.2023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785.075199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188.815554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0.011737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0.240506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29832.85755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01.08.2023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856.543171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182.819491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0.013357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0.213439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46253.33121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01.09.2023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903.291339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201.075127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0.013046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0.222603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58713.93703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52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01.10.2023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500.231258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146.409149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0.012038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0.292683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6002.77509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</a:tbl>
          </a:graphicData>
        </a:graphic>
      </p:graphicFrame>
      <p:sp>
        <p:nvSpPr>
          <p:cNvPr id="84" name="Rectangle 3"/>
          <p:cNvSpPr/>
          <p:nvPr/>
        </p:nvSpPr>
        <p:spPr>
          <a:xfrm>
            <a:off x="1359000" y="6421320"/>
            <a:ext cx="5194080" cy="170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587"/>
              </a:lnSpc>
              <a:spcBef>
                <a:spcPts val="624"/>
              </a:spcBef>
              <a:spcAft>
                <a:spcPts val="425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Заметно, что наша компания в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CR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с июля, конкуренты же наоборот наращивали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CR,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количество целевых действий сильно возросло у компании Тюльпан с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QuerryType-Brand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( то есть их объявления с меткой бренд перевешивают наши объявления с меткой для конкурентов ). Потеря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CR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может быть связана с плохо работающим сайтом, либо же нерелевантной аудиторией.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Из данных видно, что тип таргетинга-ретаргетинг не мог повлиять на рост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CPA.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"/>
          <p:cNvSpPr/>
          <p:nvPr/>
        </p:nvSpPr>
        <p:spPr>
          <a:xfrm>
            <a:off x="1365120" y="923760"/>
            <a:ext cx="379728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252360" indent="-25236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Рассмотрим ПОТРЕБИТЕЛЬСКОЕ КРЕДИТОВАНИЕ: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6" name=""/>
          <p:cNvGraphicFramePr/>
          <p:nvPr/>
        </p:nvGraphicFramePr>
        <p:xfrm>
          <a:off x="1371600" y="1219320"/>
          <a:ext cx="3433680" cy="1374480"/>
        </p:xfrm>
        <a:graphic>
          <a:graphicData uri="http://schemas.openxmlformats.org/drawingml/2006/table">
            <a:tbl>
              <a:tblPr/>
              <a:tblGrid>
                <a:gridCol w="208080"/>
                <a:gridCol w="490320"/>
                <a:gridCol w="546120"/>
                <a:gridCol w="451080"/>
                <a:gridCol w="430200"/>
                <a:gridCol w="407880"/>
                <a:gridCol w="900000"/>
              </a:tblGrid>
              <a:tr h="122040">
                <a:tc gridSpan="3"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КОЛОКОЛЬЧИК </a:t>
                      </a: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Phrase and text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and Brand </a:t>
                      </a: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and </a:t>
                      </a:r>
                      <a:r>
                        <a:rPr b="0" lang="en-US" sz="500" spc="-1" strike="noStrike">
                          <a:solidFill>
                            <a:srgbClr val="a28466"/>
                          </a:solidFill>
                          <a:latin typeface="Trebuchet MS"/>
                        </a:rPr>
                        <a:t>Mobile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Date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CPA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CPC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CTR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CR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Total_Cost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8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Q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01.01.2023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145.389081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122.126828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0.513699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0.840000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9159.512126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01.02.2023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170.673142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131.052592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0.504505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0.767857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7338.945126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db1ba"/>
                          </a:solidFill>
                          <a:latin typeface="Trebuchet MS"/>
                        </a:rPr>
                        <a:t>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01.03.2023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231.423400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176.127544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0.506726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0.761062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19902.412430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01.04.2023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248.343004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180.496719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0.520107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0.726804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35016.363560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01.05.2023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260.118077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178.438487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0.518797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0.685990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36936.766900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5d7284"/>
                          </a:solidFill>
                          <a:latin typeface="Trebuchet MS"/>
                        </a:rPr>
                        <a:t>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01.06.2023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343.515367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184.152568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0.514589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0.536082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35725.598160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01.07.2023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261.663523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167.248850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0.522911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0.639175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32446.276860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30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01.08.2023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375.164218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114.804351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0.511173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0.306011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21009.196200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01.09.2023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1768.704761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145.658039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0.446194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0.082353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24761.866650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46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01.10.2023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4003.198169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163.395844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0.294294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99a83"/>
                          </a:solidFill>
                          <a:latin typeface="Trebuchet MS"/>
                        </a:rPr>
                        <a:t>0.040816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32025.585350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</a:tbl>
          </a:graphicData>
        </a:graphic>
      </p:graphicFrame>
      <p:sp>
        <p:nvSpPr>
          <p:cNvPr id="87" name="Rectangle 3"/>
          <p:cNvSpPr/>
          <p:nvPr/>
        </p:nvSpPr>
        <p:spPr>
          <a:xfrm>
            <a:off x="1352520" y="2630520"/>
            <a:ext cx="5257800" cy="66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587"/>
              </a:lnSpc>
              <a:spcBef>
                <a:spcPts val="213"/>
              </a:spcBef>
              <a:spcAft>
                <a:spcPts val="213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Анализируя другие компании в данном виде рекламы было выявлено повышенная конкуренция в сентябре, также виден резкий спад конверсии и кликабельности. Это может быть связано со снижением релевантности аудитории, ухудшением качества креативов. Рекомендуется сделать больше брендовых автотаргетингов с текстовым типом баннера на мобильных устройствах, ввиду малой конкуренции, высокой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CR,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низкого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CPC.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83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Подводя итог можно сказать, что СPA вырос из-за: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1)    Повышенной конкуренции в некоторых сегментах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2)    Снижение релевантности аудитории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3)    Ухудшением качества креативов рекламных кампаний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4)    Поломки сайта(приложения)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5)    Изменением условия целевого действия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6)    Появление рекламы с новой Категорией(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Investments)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7)    Расплывание бюджета(маленькие траты на бесполезные кампании)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587"/>
              </a:lnSpc>
              <a:spcAft>
                <a:spcPts val="83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8)    Масштабирования компании( Чем больше аудитории, тем дороже каждый последующий пользователь).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61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Для снижения и стабилизации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CPA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до целевого значения рекомендуется: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1)    настроить автотаргетинг(Сузить аудиторию : Использовать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Lookalike-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аудитории, ретаргетинг и минус-слова для исключения нерелевантных пользователей).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2)    Удалить неэффективную рекламу( ( одна из многих, упомянутая по ходу анализа) тип таргетинга- автотаргетинг, тип запроса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-Frase,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тип баннера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-text)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3)    Проверить работу сайта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4)    Освежить рекламную кампанию в некоторых сегментах( Потребительское кредитование с фразовым типом таргетинга и текстовым типом баннеры, тип запроса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-Brand)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5)    Добавить больше кампаний с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Retargeting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для увеличения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конверсии(Потребительское кредитование, дебетовые карты)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1"/>
          <p:cNvSpPr/>
          <p:nvPr/>
        </p:nvSpPr>
        <p:spPr>
          <a:xfrm>
            <a:off x="898560" y="1228680"/>
            <a:ext cx="5688000" cy="14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83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Стратегия масштабирования: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83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Развивать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Investments(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так как меньше всего конкурентов, новый рынок)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1.    Привлечение новой аудитории ( с помощью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Networks,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так как цена клика там меньше чем в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Search)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2.    Увеличение конверсии существующей аудитории (растить ставки, использовать больше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Retargeting)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" descr=""/>
          <p:cNvPicPr/>
          <p:nvPr/>
        </p:nvPicPr>
        <p:blipFill>
          <a:blip r:embed="rId1"/>
          <a:stretch/>
        </p:blipFill>
        <p:spPr>
          <a:xfrm>
            <a:off x="1371600" y="2882880"/>
            <a:ext cx="5724360" cy="4299120"/>
          </a:xfrm>
          <a:prstGeom prst="rect">
            <a:avLst/>
          </a:prstGeom>
          <a:ln w="0">
            <a:noFill/>
          </a:ln>
        </p:spPr>
      </p:pic>
      <p:sp>
        <p:nvSpPr>
          <p:cNvPr id="41" name="Rectangle 2"/>
          <p:cNvSpPr/>
          <p:nvPr/>
        </p:nvSpPr>
        <p:spPr>
          <a:xfrm>
            <a:off x="1352520" y="938160"/>
            <a:ext cx="5167440" cy="180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74"/>
              </a:lnSpc>
              <a:spcAft>
                <a:spcPts val="425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Видно, что право на существование имеют только первый и второй метод. Далее в работе все метрики будут рассчитаны первым способом, так как в таком случае мы используем все данные, которые у нас есть.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49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Почему же вырос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CPA 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в период с июля по октябрь?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874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Построим графики распределения для каждого столбца данных от месяца для нашей компании “Колокольчик”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Rectangle 3"/>
          <p:cNvSpPr/>
          <p:nvPr/>
        </p:nvSpPr>
        <p:spPr>
          <a:xfrm>
            <a:off x="1362240" y="7218360"/>
            <a:ext cx="469404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ts val="161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Проанализируем столбец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Category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и посмотрим где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CPA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вырос в промежуток 07-10 месяц: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 descr=""/>
          <p:cNvPicPr/>
          <p:nvPr/>
        </p:nvPicPr>
        <p:blipFill>
          <a:blip r:embed="rId1"/>
          <a:stretch/>
        </p:blipFill>
        <p:spPr>
          <a:xfrm>
            <a:off x="1371600" y="911160"/>
            <a:ext cx="3105000" cy="310032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2" descr=""/>
          <p:cNvPicPr/>
          <p:nvPr/>
        </p:nvPicPr>
        <p:blipFill>
          <a:blip r:embed="rId2"/>
          <a:stretch/>
        </p:blipFill>
        <p:spPr>
          <a:xfrm>
            <a:off x="1371600" y="4748040"/>
            <a:ext cx="4681440" cy="3517920"/>
          </a:xfrm>
          <a:prstGeom prst="rect">
            <a:avLst/>
          </a:prstGeom>
          <a:ln w="0">
            <a:noFill/>
          </a:ln>
        </p:spPr>
      </p:pic>
      <p:sp>
        <p:nvSpPr>
          <p:cNvPr id="45" name="Rectangle 3"/>
          <p:cNvSpPr/>
          <p:nvPr/>
        </p:nvSpPr>
        <p:spPr>
          <a:xfrm>
            <a:off x="1355760" y="4051440"/>
            <a:ext cx="507852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587"/>
              </a:lnSpc>
              <a:spcBef>
                <a:spcPts val="21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Так как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CPA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по инвестициям слишком большой, то она забирает почти весь масштаб, для более точных значений остальным категорий построим график распределения категорий без инвестиций: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Rectangle 4"/>
          <p:cNvSpPr/>
          <p:nvPr/>
        </p:nvSpPr>
        <p:spPr>
          <a:xfrm>
            <a:off x="1352520" y="8405640"/>
            <a:ext cx="4956120" cy="9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587"/>
              </a:lnSpc>
              <a:spcBef>
                <a:spcPts val="624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Видно, что рост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CPA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07 обусловлен ростом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CPA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Расчетно-кассового обслуживания(РКО), Кредитных и Дебетовых карт. Затем после 08 добавляется резкий рост СРА Потребительского кредитования и Вкладов, а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CPA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Кредитных и Дебетовых карт держится на том же высоком уровне.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" descr=""/>
          <p:cNvPicPr/>
          <p:nvPr/>
        </p:nvPicPr>
        <p:blipFill>
          <a:blip r:embed="rId1"/>
          <a:stretch/>
        </p:blipFill>
        <p:spPr>
          <a:xfrm>
            <a:off x="1371600" y="1219320"/>
            <a:ext cx="3591000" cy="2697120"/>
          </a:xfrm>
          <a:prstGeom prst="rect">
            <a:avLst/>
          </a:prstGeom>
          <a:ln w="0">
            <a:noFill/>
          </a:ln>
        </p:spPr>
      </p:pic>
      <p:sp>
        <p:nvSpPr>
          <p:cNvPr id="48" name="Rectangle 2"/>
          <p:cNvSpPr/>
          <p:nvPr/>
        </p:nvSpPr>
        <p:spPr>
          <a:xfrm>
            <a:off x="1365120" y="923760"/>
            <a:ext cx="513576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Рассмотрим обстановку на рынке среди конкурентов в категории (РКО):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Rectangle 3"/>
          <p:cNvSpPr/>
          <p:nvPr/>
        </p:nvSpPr>
        <p:spPr>
          <a:xfrm>
            <a:off x="1130400" y="4057560"/>
            <a:ext cx="5425920" cy="51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47680">
              <a:lnSpc>
                <a:spcPts val="1587"/>
              </a:lnSpc>
              <a:spcBef>
                <a:spcPts val="836"/>
              </a:spcBef>
              <a:spcAft>
                <a:spcPts val="425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Заметно, что Василек постепенно наращивает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CR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при том что кликабельность (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CTR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) и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CPC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держатся примерно на одном уровне, из-за чего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CPA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не растет, что говорит о подходящей аудитории для рекламы. Также из графиков анализа данных для клиентов видно, что есть компании как увеличившие количество рекламы по РКО, так и уменьшившие. И в общем количество рекламы конкурентов не изменилось.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marL="247680">
              <a:lnSpc>
                <a:spcPts val="1587"/>
              </a:lnSpc>
              <a:spcAft>
                <a:spcPts val="425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Подводя итог можно сказать, что у Колокольчика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CPA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по РКО выросло из-за выросшей конкуренции, и нерелевантного подбора аудитории ( то есть рекламы стало больше, выросла кликабельность, однако количество целевых действий уменьшилось из-за неспособности людей их совершить)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marL="247680">
              <a:lnSpc>
                <a:spcPct val="100000"/>
              </a:lnSpc>
              <a:spcAft>
                <a:spcPts val="83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Решение: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marL="247680">
              <a:lnSpc>
                <a:spcPts val="1636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•   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настроить автотаргетинг(Сузить аудиторию : Использовать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Lookalike-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аудитории, ретаргетинг и минус-слова для исключения нерелевантных пользователей).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marL="247680" algn="just">
              <a:lnSpc>
                <a:spcPts val="1636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•   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Упростить конверсию.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marL="247680">
              <a:lnSpc>
                <a:spcPts val="1874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Так же с 07 появляется Категория-Инвестиции, однако данная категория вносит вклад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CPA 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только в последнем месяце, так как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CPA 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была рассчитана, как общие расходы за месяц, деленные на общую конверсию за месяц, а до 10 месяца расходы на данную категории составляли не более 2,5% общего бюджета, в последнем же месяце около 10%.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" descr=""/>
          <p:cNvPicPr/>
          <p:nvPr/>
        </p:nvPicPr>
        <p:blipFill>
          <a:blip r:embed="rId1"/>
          <a:stretch/>
        </p:blipFill>
        <p:spPr>
          <a:xfrm>
            <a:off x="1371600" y="1149480"/>
            <a:ext cx="3505320" cy="263340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2" descr=""/>
          <p:cNvPicPr/>
          <p:nvPr/>
        </p:nvPicPr>
        <p:blipFill>
          <a:blip r:embed="rId2"/>
          <a:stretch/>
        </p:blipFill>
        <p:spPr>
          <a:xfrm>
            <a:off x="1371600" y="3807000"/>
            <a:ext cx="3498840" cy="2627280"/>
          </a:xfrm>
          <a:prstGeom prst="rect">
            <a:avLst/>
          </a:prstGeom>
          <a:ln w="0">
            <a:noFill/>
          </a:ln>
        </p:spPr>
      </p:pic>
      <p:sp>
        <p:nvSpPr>
          <p:cNvPr id="52" name="Rectangle 3"/>
          <p:cNvSpPr/>
          <p:nvPr/>
        </p:nvSpPr>
        <p:spPr>
          <a:xfrm>
            <a:off x="1352520" y="938160"/>
            <a:ext cx="3533760" cy="1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Рассмотрим ситуацию с кредитными картами.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1" descr=""/>
          <p:cNvPicPr/>
          <p:nvPr/>
        </p:nvPicPr>
        <p:blipFill>
          <a:blip r:embed="rId1"/>
          <a:stretch/>
        </p:blipFill>
        <p:spPr>
          <a:xfrm>
            <a:off x="1398600" y="1011240"/>
            <a:ext cx="3822840" cy="279864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2" descr=""/>
          <p:cNvPicPr/>
          <p:nvPr/>
        </p:nvPicPr>
        <p:blipFill>
          <a:blip r:embed="rId2"/>
          <a:stretch/>
        </p:blipFill>
        <p:spPr>
          <a:xfrm>
            <a:off x="1371600" y="3862440"/>
            <a:ext cx="3895560" cy="2922480"/>
          </a:xfrm>
          <a:prstGeom prst="rect">
            <a:avLst/>
          </a:prstGeom>
          <a:ln w="0">
            <a:noFill/>
          </a:ln>
        </p:spPr>
      </p:pic>
      <p:sp>
        <p:nvSpPr>
          <p:cNvPr id="55" name="Rectangle 3"/>
          <p:cNvSpPr/>
          <p:nvPr/>
        </p:nvSpPr>
        <p:spPr>
          <a:xfrm>
            <a:off x="2968560" y="957240"/>
            <a:ext cx="695520" cy="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400" spc="-1" strike="noStrike">
                <a:solidFill>
                  <a:srgbClr val="646464"/>
                </a:solidFill>
                <a:latin typeface="Trebuchet MS"/>
              </a:rPr>
              <a:t>Анализ </a:t>
            </a:r>
            <a:r>
              <a:rPr b="0" lang="ru" sz="400" spc="-1" strike="noStrike">
                <a:solidFill>
                  <a:srgbClr val="444444"/>
                </a:solidFill>
                <a:latin typeface="Trebuchet MS"/>
              </a:rPr>
              <a:t>для </a:t>
            </a:r>
            <a:r>
              <a:rPr b="0" lang="ru" sz="400" spc="-1" strike="noStrike">
                <a:solidFill>
                  <a:srgbClr val="646464"/>
                </a:solidFill>
                <a:latin typeface="Trebuchet MS"/>
              </a:rPr>
              <a:t>клиенте: ЛЮТИК</a:t>
            </a:r>
            <a:endParaRPr b="0" lang="en-US" sz="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Rectangle 4"/>
          <p:cNvSpPr/>
          <p:nvPr/>
        </p:nvSpPr>
        <p:spPr>
          <a:xfrm>
            <a:off x="1352520" y="6927840"/>
            <a:ext cx="5157720" cy="12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587"/>
              </a:lnSpc>
              <a:spcBef>
                <a:spcPts val="624"/>
              </a:spcBef>
              <a:spcAft>
                <a:spcPts val="425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Компании: Лютик, Тюльпан, Василек увеличили количество рекламы по данной категории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587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07 у большинства компаний был рост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CPA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и спад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CR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по кредитным картам, что свидетельствует о каком-либо событии в экономике. Затем компании Лютик и Тюльпан увеличили количество рекламы по данному продукту, что увеличило конкуренцию.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"/>
          <p:cNvSpPr/>
          <p:nvPr/>
        </p:nvSpPr>
        <p:spPr>
          <a:xfrm>
            <a:off x="1352520" y="933480"/>
            <a:ext cx="5280120" cy="40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48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Разберем в подробности что изменялось по месяцам по сравнению с 07 в компании Колокольчик: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8" name=""/>
          <p:cNvGraphicFramePr/>
          <p:nvPr/>
        </p:nvGraphicFramePr>
        <p:xfrm>
          <a:off x="1371600" y="1490760"/>
          <a:ext cx="2971800" cy="2212920"/>
        </p:xfrm>
        <a:graphic>
          <a:graphicData uri="http://schemas.openxmlformats.org/drawingml/2006/table">
            <a:tbl>
              <a:tblPr/>
              <a:tblGrid>
                <a:gridCol w="506520"/>
                <a:gridCol w="696960"/>
                <a:gridCol w="439560"/>
                <a:gridCol w="669960"/>
                <a:gridCol w="658800"/>
              </a:tblGrid>
              <a:tr h="13320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КРЕДИТНЫЕ.]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&lt;АРТЫ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24120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Date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ВаппегТуре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Place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TargetingType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QueryType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88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image_ad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Networks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Autotargeting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Phrase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06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image_ad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Networks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Retargeting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Retargeting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88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mcbanner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Search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Phrase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Brand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91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media_context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Search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Phrase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Brand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56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media_context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Search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Phrase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Competitor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88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media_context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Search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Phrase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Other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56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text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Networks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Autotargeting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Phrase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73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text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Networks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Phrase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db1ba"/>
                          </a:solidFill>
                          <a:latin typeface="Trebuchet MS"/>
                        </a:rPr>
                        <a:t>Phrase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85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01.O7.2023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text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Networks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Retargeting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Retargeting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91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text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Search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Autotargeting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Brand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52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text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Search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Autotargeting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Competitor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06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text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Search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Autotargeting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Other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text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Search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Phrase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Brand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88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text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Search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Phrase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Competitor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52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text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Search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Phrase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Other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3"/>
          <p:cNvSpPr/>
          <p:nvPr/>
        </p:nvSpPr>
        <p:spPr>
          <a:xfrm>
            <a:off x="1371600" y="3843360"/>
            <a:ext cx="676440" cy="112680"/>
          </a:xfrm>
          <a:prstGeom prst="rect">
            <a:avLst/>
          </a:prstGeom>
          <a:solidFill>
            <a:srgbClr val="1e1f2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600" spc="-1" strike="noStrike">
                <a:solidFill>
                  <a:srgbClr val="9a9fa0"/>
                </a:solidFill>
                <a:latin typeface="Trebuchet MS"/>
              </a:rPr>
              <a:t>Autotargeting</a:t>
            </a:r>
            <a:endParaRPr b="0" lang="en-US" sz="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0" name=""/>
          <p:cNvGraphicFramePr/>
          <p:nvPr/>
        </p:nvGraphicFramePr>
        <p:xfrm>
          <a:off x="1371600" y="3978360"/>
          <a:ext cx="3033720" cy="1477800"/>
        </p:xfrm>
        <a:graphic>
          <a:graphicData uri="http://schemas.openxmlformats.org/drawingml/2006/table">
            <a:tbl>
              <a:tblPr/>
              <a:tblGrid>
                <a:gridCol w="208080"/>
                <a:gridCol w="606240"/>
                <a:gridCol w="698400"/>
                <a:gridCol w="551160"/>
                <a:gridCol w="503280"/>
                <a:gridCol w="466560"/>
              </a:tblGrid>
              <a:tr h="1173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Date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CPA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CPC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CTR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CR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824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01.01.2023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905.573326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62.854704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0.007843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0.069409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968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01.02.2023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1084.837473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23.985933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0.012986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0.022110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788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01.03.2023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930.860238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13.214104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0.017231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0.014196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68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01.04.2023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713.385341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7.356566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0.032785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0.010312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644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01.05.2023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701.013505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19.157252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0.009174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0.027328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82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01.06.2023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670.828123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35.544843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0.014292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0.052987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968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22690.093602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76.655722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0.015756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0.003378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78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01.08.2023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1729.783470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21.188884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0.009305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0.012249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644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01.09.2023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1510.236767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7.351469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0.032807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0.004868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916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01.10.2023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1414.329292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35.450551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0.014329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0.025065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"/>
          <p:cNvGraphicFramePr/>
          <p:nvPr/>
        </p:nvGraphicFramePr>
        <p:xfrm>
          <a:off x="1371600" y="5605560"/>
          <a:ext cx="3139920" cy="1312920"/>
        </p:xfrm>
        <a:graphic>
          <a:graphicData uri="http://schemas.openxmlformats.org/drawingml/2006/table">
            <a:tbl>
              <a:tblPr/>
              <a:tblGrid>
                <a:gridCol w="208080"/>
                <a:gridCol w="450720"/>
                <a:gridCol w="561960"/>
                <a:gridCol w="428760"/>
                <a:gridCol w="387360"/>
                <a:gridCol w="393480"/>
                <a:gridCol w="709560"/>
              </a:tblGrid>
              <a:tr h="209520">
                <a:tc gridSpan="2"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Aft>
                          <a:spcPts val="213"/>
                        </a:spcAft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Autotargeting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Date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213"/>
                        </a:spcAft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and text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CPC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CTR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19e92"/>
                          </a:solidFill>
                          <a:latin typeface="Trebuchet MS"/>
                        </a:rPr>
                        <a:t>CR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Total.Cost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01.01.2023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922.659615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62.935598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0.007833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0.068211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48900.959601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476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01.02.2023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1084.837473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24.004556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0.012980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0.022127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61835.735975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656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01.03.2023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941.319341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13.258019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0.017243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0.014085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83777.421391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01.04.2023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718.272913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7.359354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0.032795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0.010246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104149.572321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62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01.05.2023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706.244949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19.165011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0.009171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0.027136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94636.823188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65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01.06.2023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676.982509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35.630658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0.014269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0.052632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73791.093507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800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22690.093602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77.002580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0.015734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0.003394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68070.280805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62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01.08.2023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1729.783470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21.198327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0.009302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0.012255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95138.090868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869ca7"/>
                          </a:solidFill>
                          <a:latin typeface="Trebuchet MS"/>
                        </a:rPr>
                        <a:t>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01.09.2023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1510.168799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7.354718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0.032815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0.004870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90610.127916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68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01.10.2023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1414.329292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35.543354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0.014304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0.025131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67887.806024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"/>
          <p:cNvGraphicFramePr/>
          <p:nvPr/>
        </p:nvGraphicFramePr>
        <p:xfrm>
          <a:off x="1378080" y="7056360"/>
          <a:ext cx="2952720" cy="1551240"/>
        </p:xfrm>
        <a:graphic>
          <a:graphicData uri="http://schemas.openxmlformats.org/drawingml/2006/table">
            <a:tbl>
              <a:tblPr/>
              <a:tblGrid>
                <a:gridCol w="609480"/>
                <a:gridCol w="438120"/>
                <a:gridCol w="426960"/>
                <a:gridCol w="476280"/>
                <a:gridCol w="474840"/>
                <a:gridCol w="527040"/>
              </a:tblGrid>
              <a:tr h="119160"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kutotargeting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and image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_ad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3840"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Date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CPA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CPC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CTR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CR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Total_Cost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1760"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1 01.01.2023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0.200000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1.000000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0.000000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8520"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. 01.02.2023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0.036364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0.000000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0320"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! 01.03.2023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0.014189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0.047619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0.000000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8520"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» </a:t>
                      </a: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01.04.2023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4.6875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0.781250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0.019108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0.166667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4.687500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9960"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 01.05.2023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0.026667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0.500000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0.000000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8880"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 01.06.2023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0.041322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0.200000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0.000000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1760"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. 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0.022727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0.000000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9960"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' 01.08.2023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0.029851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0.000000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8520"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1 01.09.2023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0.679688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0.021898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4.078125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40040"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&gt; 01.10.2023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0.044248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0.000000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</a:tbl>
          </a:graphicData>
        </a:graphic>
      </p:graphicFrame>
      <p:sp>
        <p:nvSpPr>
          <p:cNvPr id="63" name="Rectangle 7"/>
          <p:cNvSpPr/>
          <p:nvPr/>
        </p:nvSpPr>
        <p:spPr>
          <a:xfrm>
            <a:off x="1352520" y="8763120"/>
            <a:ext cx="5234040" cy="67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74"/>
              </a:lnSpc>
              <a:spcBef>
                <a:spcPts val="624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Из этих 3 графиков видно с 07 месяца резко вырос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CPA 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по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Targeting Type- Autotargeting. </a:t>
            </a: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Также видно что на это повлияли только те объявления, где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BannerType-text.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"/>
          <p:cNvGraphicFramePr/>
          <p:nvPr/>
        </p:nvGraphicFramePr>
        <p:xfrm>
          <a:off x="1371600" y="911160"/>
          <a:ext cx="3286080" cy="1851120"/>
        </p:xfrm>
        <a:graphic>
          <a:graphicData uri="http://schemas.openxmlformats.org/drawingml/2006/table">
            <a:tbl>
              <a:tblPr/>
              <a:tblGrid>
                <a:gridCol w="208080"/>
                <a:gridCol w="645840"/>
                <a:gridCol w="277920"/>
                <a:gridCol w="633600"/>
                <a:gridCol w="529920"/>
                <a:gridCol w="247680"/>
                <a:gridCol w="743040"/>
              </a:tblGrid>
              <a:tr h="128520">
                <a:tc gridSpan="2"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Autotargeting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and text and Phrase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461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Date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CPA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CPC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CTR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CR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Totat_Cost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522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01.01.2023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44.843688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0.007246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31749.331183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5264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01.02.2023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19.119861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0.012731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48009.972213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522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01.03.2023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11.170822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0.017007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69348.465233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555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01.04.2023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5.000325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0.032583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69979.548907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5264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А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01.05.2023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16.065396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0.009018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77804.710961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522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01.06.2023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23.714603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0.012722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42828.572938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5228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44.747072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0.010218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23447.465476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526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01.08.2023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16.225403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0.009027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70239.770543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522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01.09.2023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4.999360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0.032589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60882.207545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2016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01.10.2023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23.707754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0.012726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NaN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39402.287099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</a:tbl>
          </a:graphicData>
        </a:graphic>
      </p:graphicFrame>
      <p:sp>
        <p:nvSpPr>
          <p:cNvPr id="65" name="Rectangle 2"/>
          <p:cNvSpPr/>
          <p:nvPr/>
        </p:nvSpPr>
        <p:spPr>
          <a:xfrm>
            <a:off x="1352520" y="2908440"/>
            <a:ext cx="49165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74"/>
              </a:lnSpc>
              <a:spcBef>
                <a:spcPts val="624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Times New Roman"/>
              </a:rPr>
              <a:t>Как оказалось при </a:t>
            </a:r>
            <a:r>
              <a:rPr b="0" lang="en-US" sz="1400" spc="-1" strike="noStrike">
                <a:solidFill>
                  <a:srgbClr val="242424"/>
                </a:solidFill>
                <a:latin typeface="Times New Roman"/>
              </a:rPr>
              <a:t>QueryType- Phrase </a:t>
            </a:r>
            <a:r>
              <a:rPr b="0" lang="ru" sz="1400" spc="-1" strike="noStrike">
                <a:solidFill>
                  <a:srgbClr val="242424"/>
                </a:solidFill>
                <a:latin typeface="Times New Roman"/>
              </a:rPr>
              <a:t>текстовый автотаргетинг достаточно неэффективен, хоть имеет маленький </a:t>
            </a:r>
            <a:r>
              <a:rPr b="0" lang="en-US" sz="1400" spc="-1" strike="noStrike">
                <a:solidFill>
                  <a:srgbClr val="242424"/>
                </a:solidFill>
                <a:latin typeface="Times New Roman"/>
              </a:rPr>
              <a:t>CPC, CTR </a:t>
            </a:r>
            <a:r>
              <a:rPr b="0" lang="ru" sz="1400" spc="-1" strike="noStrike">
                <a:solidFill>
                  <a:srgbClr val="242424"/>
                </a:solidFill>
                <a:latin typeface="Times New Roman"/>
              </a:rPr>
              <a:t>определяется сотыми, а </a:t>
            </a:r>
            <a:r>
              <a:rPr b="0" lang="en-US" sz="1400" spc="-1" strike="noStrike">
                <a:solidFill>
                  <a:srgbClr val="242424"/>
                </a:solidFill>
                <a:latin typeface="Times New Roman"/>
              </a:rPr>
              <a:t>CPA </a:t>
            </a:r>
            <a:r>
              <a:rPr b="0" lang="ru" sz="1400" spc="-1" strike="noStrike">
                <a:solidFill>
                  <a:srgbClr val="242424"/>
                </a:solidFill>
                <a:latin typeface="Times New Roman"/>
              </a:rPr>
              <a:t>стремится к бесконечности(то есть отсутствуют целевые действия)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6" name=""/>
          <p:cNvGraphicFramePr/>
          <p:nvPr/>
        </p:nvGraphicFramePr>
        <p:xfrm>
          <a:off x="1371600" y="3941640"/>
          <a:ext cx="3335400" cy="1398600"/>
        </p:xfrm>
        <a:graphic>
          <a:graphicData uri="http://schemas.openxmlformats.org/drawingml/2006/table">
            <a:tbl>
              <a:tblPr/>
              <a:tblGrid>
                <a:gridCol w="208080"/>
                <a:gridCol w="479160"/>
                <a:gridCol w="567000"/>
                <a:gridCol w="520560"/>
                <a:gridCol w="411120"/>
                <a:gridCol w="420840"/>
                <a:gridCol w="728640"/>
              </a:tblGrid>
              <a:tr h="117720">
                <a:tc gridSpan="2"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Autotargeting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and text and 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Brand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80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Date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CPC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CTR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Total_Cost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56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7f8a8b"/>
                          </a:solidFill>
                          <a:latin typeface="Trebuchet MS"/>
                        </a:rPr>
                        <a:t>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01.01.2023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566.434074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283.217037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0.258065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0.500000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marL="76320"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2265.736295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80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01.02.2023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183.222264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61.074088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0.244898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0.333333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14480"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732.889056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01.03.2023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314.741219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41.965496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0.241935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0.133333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marL="76320"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2517.929751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01.04.2023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357.177186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49.111863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0.297398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0.137500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76320"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3928.949045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01.05.2023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347.904288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69.580858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0.271084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0.200000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76320"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3131.138590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26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01.06.2023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401.237705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50.986007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0.172875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0.127072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76320"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9228.467205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10662.829859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48.467408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0.176000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0.004545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10662.829859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01.08.2023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482.350580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65.775079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0.280255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0.136364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2894.103478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592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01.09.2023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569.697612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48.143460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0.302128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0.084507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3418.185670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522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01.10.2023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707.515819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50.839460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0.173057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0.071856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8490.189829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</a:tbl>
          </a:graphicData>
        </a:graphic>
      </p:graphicFrame>
      <p:sp>
        <p:nvSpPr>
          <p:cNvPr id="67" name="Rectangle 4"/>
          <p:cNvSpPr/>
          <p:nvPr/>
        </p:nvSpPr>
        <p:spPr>
          <a:xfrm>
            <a:off x="1352520" y="5479920"/>
            <a:ext cx="5246640" cy="22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749"/>
              </a:lnSpc>
              <a:spcBef>
                <a:spcPts val="624"/>
              </a:spcBef>
              <a:spcAft>
                <a:spcPts val="624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Чтобы уменьшить и стабилизировать </a:t>
            </a:r>
            <a:r>
              <a:rPr b="1" lang="en-US" sz="1100" spc="-1" strike="noStrike">
                <a:solidFill>
                  <a:srgbClr val="000000"/>
                </a:solidFill>
                <a:latin typeface="Trebuchet MS"/>
              </a:rPr>
              <a:t>CPA </a:t>
            </a: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следует использовать </a:t>
            </a:r>
            <a:r>
              <a:rPr b="0" lang="en-US" sz="1400" spc="-1" strike="noStrike">
                <a:solidFill>
                  <a:srgbClr val="242424"/>
                </a:solidFill>
                <a:latin typeface="Times New Roman"/>
              </a:rPr>
              <a:t>QueryType-Brand. </a:t>
            </a:r>
            <a:r>
              <a:rPr b="0" lang="ru" sz="1400" spc="-1" strike="noStrike">
                <a:solidFill>
                  <a:srgbClr val="242424"/>
                </a:solidFill>
                <a:latin typeface="Times New Roman"/>
              </a:rPr>
              <a:t>Однако именно 07 заметен резкий рост </a:t>
            </a:r>
            <a:r>
              <a:rPr b="0" lang="en-US" sz="1400" spc="-1" strike="noStrike">
                <a:solidFill>
                  <a:srgbClr val="242424"/>
                </a:solidFill>
                <a:latin typeface="Times New Roman"/>
              </a:rPr>
              <a:t>CPA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874"/>
              </a:lnSpc>
              <a:spcAft>
                <a:spcPts val="624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242424"/>
                </a:solidFill>
                <a:latin typeface="Times New Roman"/>
              </a:rPr>
              <a:t>Делая аналогичный анализ для других компаний можно придти к выводу, что конкуренция в текстовом автотаргетинге с </a:t>
            </a:r>
            <a:r>
              <a:rPr b="0" lang="en-US" sz="1400" spc="-1" strike="noStrike">
                <a:solidFill>
                  <a:srgbClr val="242424"/>
                </a:solidFill>
                <a:latin typeface="Times New Roman"/>
              </a:rPr>
              <a:t>QueryType-Brand </a:t>
            </a:r>
            <a:r>
              <a:rPr b="0" lang="ru" sz="1400" spc="-1" strike="noStrike">
                <a:solidFill>
                  <a:srgbClr val="242424"/>
                </a:solidFill>
                <a:latin typeface="Times New Roman"/>
              </a:rPr>
              <a:t>не изменилась.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874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1400" spc="-1" strike="noStrike">
                <a:solidFill>
                  <a:srgbClr val="242424"/>
                </a:solidFill>
                <a:latin typeface="Times New Roman"/>
              </a:rPr>
              <a:t>Из этих же данных для разных девайсов видно, что именно для 07 вырос </a:t>
            </a:r>
            <a:r>
              <a:rPr b="0" lang="en-US" sz="1400" spc="-1" strike="noStrike">
                <a:solidFill>
                  <a:srgbClr val="242424"/>
                </a:solidFill>
                <a:latin typeface="Times New Roman"/>
              </a:rPr>
              <a:t>CPA </a:t>
            </a:r>
            <a:r>
              <a:rPr b="0" lang="ru" sz="1400" spc="-1" strike="noStrike">
                <a:solidFill>
                  <a:srgbClr val="242424"/>
                </a:solidFill>
                <a:latin typeface="Times New Roman"/>
              </a:rPr>
              <a:t>у рекламы на ноутбуке. Можно сделать вывод о том, что </a:t>
            </a:r>
            <a:r>
              <a:rPr b="0" lang="en-US" sz="1400" spc="-1" strike="noStrike">
                <a:solidFill>
                  <a:srgbClr val="242424"/>
                </a:solidFill>
                <a:latin typeface="Times New Roman"/>
              </a:rPr>
              <a:t>CPA </a:t>
            </a:r>
            <a:r>
              <a:rPr b="0" lang="ru" sz="1400" spc="-1" strike="noStrike">
                <a:solidFill>
                  <a:srgbClr val="242424"/>
                </a:solidFill>
                <a:latin typeface="Times New Roman"/>
              </a:rPr>
              <a:t>с текстовым автотаргетингом с </a:t>
            </a:r>
            <a:r>
              <a:rPr b="0" lang="en-US" sz="1400" spc="-1" strike="noStrike">
                <a:solidFill>
                  <a:srgbClr val="242424"/>
                </a:solidFill>
                <a:latin typeface="Times New Roman"/>
              </a:rPr>
              <a:t>QueryType-Brand </a:t>
            </a:r>
            <a:r>
              <a:rPr b="0" lang="ru" sz="1400" spc="-1" strike="noStrike">
                <a:solidFill>
                  <a:srgbClr val="242424"/>
                </a:solidFill>
                <a:latin typeface="Times New Roman"/>
              </a:rPr>
              <a:t>вырос 07 из-а неполадок с рекламой на ноутбуках.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"/>
          <p:cNvSpPr/>
          <p:nvPr/>
        </p:nvSpPr>
        <p:spPr>
          <a:xfrm>
            <a:off x="1371600" y="911160"/>
            <a:ext cx="2417760" cy="103320"/>
          </a:xfrm>
          <a:prstGeom prst="rect">
            <a:avLst/>
          </a:prstGeom>
          <a:solidFill>
            <a:srgbClr val="1e1f2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" sz="600" spc="-1" strike="noStrike">
                <a:solidFill>
                  <a:srgbClr val="9a9fa0"/>
                </a:solidFill>
                <a:latin typeface="Consolas"/>
              </a:rPr>
              <a:t>КОЛОКОЛЬЧИК </a:t>
            </a:r>
            <a:r>
              <a:rPr b="0" lang="en-US" sz="600" spc="-1" strike="noStrike">
                <a:solidFill>
                  <a:srgbClr val="9a9fa0"/>
                </a:solidFill>
                <a:latin typeface="Consolas"/>
              </a:rPr>
              <a:t>Autotargeting and text and Brand and Mobile</a:t>
            </a:r>
            <a:endParaRPr b="0" lang="en-US" sz="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9" name=""/>
          <p:cNvGraphicFramePr/>
          <p:nvPr/>
        </p:nvGraphicFramePr>
        <p:xfrm>
          <a:off x="1371600" y="1030320"/>
          <a:ext cx="3292560" cy="2798640"/>
        </p:xfrm>
        <a:graphic>
          <a:graphicData uri="http://schemas.openxmlformats.org/drawingml/2006/table">
            <a:tbl>
              <a:tblPr/>
              <a:tblGrid>
                <a:gridCol w="208080"/>
                <a:gridCol w="533160"/>
                <a:gridCol w="552600"/>
                <a:gridCol w="541440"/>
                <a:gridCol w="446040"/>
                <a:gridCol w="441360"/>
                <a:gridCol w="569880"/>
              </a:tblGrid>
              <a:tr h="1062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Date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CPC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CTR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Total_Cost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916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01.01.2023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287.277524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114.911010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0.208333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0.400000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574.555049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40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01.02.2023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178.105970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76.331130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0.194444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0.428571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534.317911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880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01.03.2023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365.302949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58.919831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0.212329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0.161290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1826.514747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91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01.04.2023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401.045085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69.746971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0.278788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0.173913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3208.360677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06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01.05.2023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428.958333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88.750000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0.258929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0.206897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2573.749999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91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01.06.2023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424.246812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61.642699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0.150773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0.145299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7212.195803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916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inf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57.697955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0.160243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NaN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9116.276861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0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01.08.2023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1183.094800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87.636652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0.257143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0.074074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2366.189600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916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01.09.2023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930.424597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68.079849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0.284722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0.073171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2791.273790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461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01.10.2023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1105.870023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61.437224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0.151049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0.055556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6635.220139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6440">
                <a:tc gridSpan="4"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ru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КОЛОКОЛЬЧИК </a:t>
                      </a: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Autotargeting and text and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Brand and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Desktop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91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Date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CPC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CTR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Total_Cost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04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01.01.2023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845.590623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563.727082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0.428571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0.666667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1691.181247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40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01.02.2023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198.571145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39.714229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0.384615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0.200000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198.571145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52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01.03.2023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230.471668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23.841897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0.284314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0.103448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691.415004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06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01.04.2023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240.196122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21.193776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0.326923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0.088235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720.588367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4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01.05.2023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185.796197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34.836787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0.296296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0.187500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557.388592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0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01.06.2023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336.045234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31.504241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0.236162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0.093750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2016.271402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40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1546.552998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24.944403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0.234848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0.016129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1546.552998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0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01.08.2023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131.978469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31.053758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0.326923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0.235294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527.913878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096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01.09.2023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208.970627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20.897063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0.329670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0.100000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626.911880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108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01.10.2023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309.161615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31.440164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0.236000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0.101695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1854.969690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</a:tbl>
          </a:graphicData>
        </a:graphic>
      </p:graphicFrame>
      <p:sp>
        <p:nvSpPr>
          <p:cNvPr id="70" name="Rectangle 3"/>
          <p:cNvSpPr/>
          <p:nvPr/>
        </p:nvSpPr>
        <p:spPr>
          <a:xfrm>
            <a:off x="1365120" y="4019400"/>
            <a:ext cx="3299040" cy="1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836"/>
              </a:spcBef>
              <a:spcAft>
                <a:spcPts val="83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Рассмотрим теперь фразовый тип таргетинга: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Rectangle 4"/>
          <p:cNvSpPr/>
          <p:nvPr/>
        </p:nvSpPr>
        <p:spPr>
          <a:xfrm>
            <a:off x="1371600" y="4336920"/>
            <a:ext cx="324000" cy="101880"/>
          </a:xfrm>
          <a:prstGeom prst="rect">
            <a:avLst/>
          </a:prstGeom>
          <a:solidFill>
            <a:srgbClr val="1e1f2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83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600" spc="-1" strike="noStrike">
                <a:solidFill>
                  <a:srgbClr val="9a9fa0"/>
                </a:solidFill>
                <a:latin typeface="Trebuchet MS"/>
              </a:rPr>
              <a:t>Phrase</a:t>
            </a:r>
            <a:endParaRPr b="0" lang="en-US" sz="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2" name=""/>
          <p:cNvGraphicFramePr/>
          <p:nvPr/>
        </p:nvGraphicFramePr>
        <p:xfrm>
          <a:off x="1371600" y="4475160"/>
          <a:ext cx="3100320" cy="1514520"/>
        </p:xfrm>
        <a:graphic>
          <a:graphicData uri="http://schemas.openxmlformats.org/drawingml/2006/table">
            <a:tbl>
              <a:tblPr/>
              <a:tblGrid>
                <a:gridCol w="208080"/>
                <a:gridCol w="618840"/>
                <a:gridCol w="667080"/>
                <a:gridCol w="615960"/>
                <a:gridCol w="512640"/>
                <a:gridCol w="477720"/>
              </a:tblGrid>
              <a:tr h="1206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Date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CPA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CPC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CTR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CR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414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01.Gl.2023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573.875452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82.259070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0.115764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0.143340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4256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01.02.2023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639.194348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83.102450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0.102991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0.130011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4004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01.03.2023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835.687302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112.765603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0.090220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0.134938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425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01.04.2023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764.860291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100.909918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0.140425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0.131932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414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01.05.2023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727.393289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102.027949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0.156066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0.140265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96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01.06.2023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665.588222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84.958885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0.195180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0.127645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96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1273.967870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83.201553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0.233423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0.065309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4436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01.08.2023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1334.048546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104.743283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0.164437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0.078515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3968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01.09.2023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1464.707457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100.536133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0.140833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0.068639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2240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01.10.2023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1278.430260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85.545519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0.195964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6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0.066914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"/>
          <p:cNvGraphicFramePr/>
          <p:nvPr/>
        </p:nvGraphicFramePr>
        <p:xfrm>
          <a:off x="1371600" y="6195960"/>
          <a:ext cx="3332160" cy="1324080"/>
        </p:xfrm>
        <a:graphic>
          <a:graphicData uri="http://schemas.openxmlformats.org/drawingml/2006/table">
            <a:tbl>
              <a:tblPr/>
              <a:tblGrid>
                <a:gridCol w="208080"/>
                <a:gridCol w="500040"/>
                <a:gridCol w="484200"/>
                <a:gridCol w="466560"/>
                <a:gridCol w="393840"/>
                <a:gridCol w="392040"/>
                <a:gridCol w="887400"/>
              </a:tblGrid>
              <a:tr h="104760">
                <a:tc gridSpan="3"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Phrase and text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Date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CPC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CTR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CR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Total_Cost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656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01.01.2023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575.481539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81.964488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0.116946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0.142428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218107.503152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620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a8ada7"/>
                          </a:solidFill>
                          <a:latin typeface="Trebuchet MS"/>
                        </a:rPr>
                        <a:t>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01.02.2023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643.337943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83.073668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0.103884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0.129129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221308.252271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6560">
                <a:tc>
                  <a:txBody>
                    <a:bodyPr lIns="0" rIns="0" tIns="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01.03.2023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844.929264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112.846604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0.092731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0.133557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369234.088517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01.04.2023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772.114239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100.976983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0.142128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0.130780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292631.296561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80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A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01.05.2023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727.641321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101.986777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0.157086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0.140161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291784.169610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01.06.2023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667.415342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84.876308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0.196370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0.127172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244274.015165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656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6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01.07.2023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1279.855847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83.195127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0.234297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0.065004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236773.331695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62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01.08.2023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1337.588221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104.730719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0.165474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0.078298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292931.820374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09440"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01.09.2023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1480.169930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100.628153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0.142543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0.067984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254589.227983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  <a:tr h="1414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9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01.10.2023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1289.370742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85.477837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0.197151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0.066294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500" spc="-1" strike="noStrike">
                          <a:solidFill>
                            <a:srgbClr val="9a9fa0"/>
                          </a:solidFill>
                          <a:latin typeface="Trebuchet MS"/>
                        </a:rPr>
                        <a:t>229507.992074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1e1f23"/>
                    </a:solidFill>
                  </a:tcPr>
                </a:tc>
              </a:tr>
            </a:tbl>
          </a:graphicData>
        </a:graphic>
      </p:graphicFrame>
      <p:sp>
        <p:nvSpPr>
          <p:cNvPr id="74" name="Rectangle 7"/>
          <p:cNvSpPr/>
          <p:nvPr/>
        </p:nvSpPr>
        <p:spPr>
          <a:xfrm>
            <a:off x="1352520" y="7659720"/>
            <a:ext cx="4591080" cy="3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587"/>
              </a:lnSpc>
              <a:spcBef>
                <a:spcPts val="83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" sz="1100" spc="-1" strike="noStrike">
                <a:solidFill>
                  <a:srgbClr val="000000"/>
                </a:solidFill>
                <a:latin typeface="Trebuchet MS"/>
              </a:rPr>
              <a:t>Также наблюдается рост СРА с 07 месяца, вклад вносит только текстовый вид баннеров.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Николай Шепелин</dc:creator>
  <dc:description/>
  <cp:keywords/>
  <dc:language>en-US</dc:language>
  <cp:lastModifiedBy>word</cp:lastModifiedBy>
  <dcterms:modified xsi:type="dcterms:W3CDTF">2025-02-28T02:04:59Z</dcterms:modified>
  <cp:revision>1</cp:revision>
  <dc:subject/>
  <dc:title>PowerPoint Presentation</dc:title>
</cp:coreProperties>
</file>