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64" r:id="rId12"/>
    <p:sldId id="265" r:id="rId13"/>
    <p:sldId id="281" r:id="rId14"/>
    <p:sldId id="266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14DA1"/>
    <a:srgbClr val="02459C"/>
    <a:srgbClr val="017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8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4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9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123030"/>
            <a:ext cx="12192000" cy="1552575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1"/>
          <a:stretch/>
        </p:blipFill>
        <p:spPr>
          <a:xfrm>
            <a:off x="0" y="0"/>
            <a:ext cx="1288699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525" y="236535"/>
            <a:ext cx="10515600" cy="1325563"/>
          </a:xfrm>
        </p:spPr>
        <p:txBody>
          <a:bodyPr/>
          <a:lstStyle>
            <a:lvl1pPr>
              <a:defRPr>
                <a:latin typeface="HY엽서M" panose="02030600000101010101" pitchFamily="18" charset="-127"/>
                <a:ea typeface="HY엽서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4330" y="1825625"/>
            <a:ext cx="10458996" cy="4351338"/>
          </a:xfrm>
        </p:spPr>
        <p:txBody>
          <a:bodyPr/>
          <a:lstStyle>
            <a:lvl1pPr>
              <a:defRPr>
                <a:latin typeface="HY엽서M" panose="02030600000101010101" pitchFamily="18" charset="-127"/>
                <a:ea typeface="HY엽서M" panose="02030600000101010101" pitchFamily="18" charset="-127"/>
              </a:defRPr>
            </a:lvl1pPr>
            <a:lvl2pPr>
              <a:defRPr>
                <a:latin typeface="HY엽서M" panose="02030600000101010101" pitchFamily="18" charset="-127"/>
                <a:ea typeface="HY엽서M" panose="02030600000101010101" pitchFamily="18" charset="-127"/>
              </a:defRPr>
            </a:lvl2pPr>
            <a:lvl3pPr>
              <a:defRPr>
                <a:latin typeface="HY엽서M" panose="02030600000101010101" pitchFamily="18" charset="-127"/>
                <a:ea typeface="HY엽서M" panose="02030600000101010101" pitchFamily="18" charset="-127"/>
              </a:defRPr>
            </a:lvl3pPr>
            <a:lvl4pPr>
              <a:defRPr>
                <a:latin typeface="HY엽서M" panose="02030600000101010101" pitchFamily="18" charset="-127"/>
                <a:ea typeface="HY엽서M" panose="02030600000101010101" pitchFamily="18" charset="-127"/>
              </a:defRPr>
            </a:lvl4pPr>
            <a:lvl5pPr>
              <a:defRPr>
                <a:latin typeface="HY엽서M" panose="02030600000101010101" pitchFamily="18" charset="-127"/>
                <a:ea typeface="HY엽서M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6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8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3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9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9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6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0025" y="1230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4CCF-0D43-4B0E-A2B6-EAE09258723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724E-9F0E-4E77-BA35-B6671576B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HY엽서M" panose="02030600000101010101" pitchFamily="18" charset="-127"/>
          <a:ea typeface="HY엽서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엽서M" panose="02030600000101010101" pitchFamily="18" charset="-127"/>
          <a:ea typeface="HY엽서M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엽서M" panose="02030600000101010101" pitchFamily="18" charset="-127"/>
          <a:ea typeface="HY엽서M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엽서M" panose="02030600000101010101" pitchFamily="18" charset="-127"/>
          <a:ea typeface="HY엽서M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엽서M" panose="02030600000101010101" pitchFamily="18" charset="-127"/>
          <a:ea typeface="HY엽서M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엽서M" panose="02030600000101010101" pitchFamily="18" charset="-127"/>
          <a:ea typeface="HY엽서M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2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5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63440"/>
            <a:ext cx="12192000" cy="3253154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827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40623" y="893763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dirty="0" err="1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머신러닝을</a:t>
            </a:r>
            <a:r>
              <a:rPr lang="ko-KR" altLang="en-US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이용한</a:t>
            </a:r>
            <a:r>
              <a: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원자로 냉각재 속의 </a:t>
            </a:r>
            <a:r>
              <a: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dirty="0" err="1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충돌체</a:t>
            </a:r>
            <a:r>
              <a:rPr lang="ko-KR" altLang="en-US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탐지</a:t>
            </a:r>
            <a:endParaRPr lang="ko-KR" altLang="en-US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39150" y="5505450"/>
            <a:ext cx="3752850" cy="1038225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	</a:t>
            </a:r>
            <a:r>
              <a:rPr lang="ko-KR" altLang="en-US" sz="28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전희준</a:t>
            </a:r>
            <a:endParaRPr lang="ko-KR" altLang="en-US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5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 </a:t>
            </a:r>
            <a:r>
              <a:rPr lang="ko-KR" altLang="en-US" dirty="0" err="1" smtClean="0"/>
              <a:t>골랐나</a:t>
            </a:r>
            <a:r>
              <a:rPr lang="ko-KR" altLang="en-US" dirty="0" smtClean="0"/>
              <a:t> 확인 </a:t>
            </a:r>
            <a:r>
              <a:rPr lang="en-US" altLang="ko-KR" dirty="0" smtClean="0"/>
              <a:t>- FFT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8" y="1719072"/>
            <a:ext cx="5282160" cy="51281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72" y="1810512"/>
            <a:ext cx="5186011" cy="49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ko-KR" altLang="en-US" dirty="0" err="1" smtClean="0"/>
              <a:t>머신러닝에</a:t>
            </a:r>
            <a:r>
              <a:rPr lang="ko-KR" altLang="en-US" dirty="0" smtClean="0"/>
              <a:t> 사용할 데이터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01" y="1746504"/>
            <a:ext cx="10782660" cy="370332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673351" y="5694672"/>
            <a:ext cx="2907793" cy="602884"/>
            <a:chOff x="2039112" y="5575681"/>
            <a:chExt cx="936609" cy="529863"/>
          </a:xfrm>
        </p:grpSpPr>
        <p:sp>
          <p:nvSpPr>
            <p:cNvPr id="6" name="직사각형 5"/>
            <p:cNvSpPr/>
            <p:nvPr/>
          </p:nvSpPr>
          <p:spPr>
            <a:xfrm>
              <a:off x="2039112" y="5575681"/>
              <a:ext cx="936609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89183" y="5629856"/>
              <a:ext cx="886538" cy="40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375x4 = 1500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sp>
        <p:nvSpPr>
          <p:cNvPr id="8" name="오른쪽 화살표 7"/>
          <p:cNvSpPr/>
          <p:nvPr/>
        </p:nvSpPr>
        <p:spPr>
          <a:xfrm>
            <a:off x="4736594" y="5840389"/>
            <a:ext cx="640080" cy="31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532127" y="5694672"/>
            <a:ext cx="3136401" cy="602884"/>
            <a:chOff x="2039112" y="5575681"/>
            <a:chExt cx="251304" cy="529863"/>
          </a:xfrm>
        </p:grpSpPr>
        <p:sp>
          <p:nvSpPr>
            <p:cNvPr id="10" name="직사각형 9"/>
            <p:cNvSpPr/>
            <p:nvPr/>
          </p:nvSpPr>
          <p:spPr>
            <a:xfrm>
              <a:off x="2039112" y="5575681"/>
              <a:ext cx="251304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1860" y="5629857"/>
              <a:ext cx="228556" cy="40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31+80x4 = 351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6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4" r="10135" b="17549"/>
          <a:stretch/>
        </p:blipFill>
        <p:spPr>
          <a:xfrm>
            <a:off x="4494520" y="2008572"/>
            <a:ext cx="614903" cy="15014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LightGBM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41" b="17549"/>
          <a:stretch/>
        </p:blipFill>
        <p:spPr>
          <a:xfrm>
            <a:off x="5254981" y="2008572"/>
            <a:ext cx="679127" cy="15014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33" y="1975103"/>
            <a:ext cx="3061848" cy="2283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4612" y="1975103"/>
            <a:ext cx="1589690" cy="20603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532" y="4448461"/>
            <a:ext cx="1604770" cy="20674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r="54960" b="17549"/>
          <a:stretch/>
        </p:blipFill>
        <p:spPr>
          <a:xfrm>
            <a:off x="6079666" y="2008572"/>
            <a:ext cx="1463040" cy="15014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9" r="23045" b="17549"/>
          <a:stretch/>
        </p:blipFill>
        <p:spPr>
          <a:xfrm>
            <a:off x="7655355" y="2008572"/>
            <a:ext cx="1524873" cy="15014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4" r="10260" b="17549"/>
          <a:stretch/>
        </p:blipFill>
        <p:spPr>
          <a:xfrm>
            <a:off x="9348487" y="1955519"/>
            <a:ext cx="608981" cy="150142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59" y="3116674"/>
            <a:ext cx="5948118" cy="3565874"/>
          </a:xfrm>
          <a:prstGeom prst="rect">
            <a:avLst/>
          </a:prstGeom>
        </p:spPr>
      </p:pic>
      <p:cxnSp>
        <p:nvCxnSpPr>
          <p:cNvPr id="12" name="구부러진 연결선 11"/>
          <p:cNvCxnSpPr>
            <a:stCxn id="7" idx="1"/>
          </p:cNvCxnSpPr>
          <p:nvPr/>
        </p:nvCxnSpPr>
        <p:spPr>
          <a:xfrm rot="10800000" flipV="1">
            <a:off x="6437378" y="3005280"/>
            <a:ext cx="3537234" cy="1559768"/>
          </a:xfrm>
          <a:prstGeom prst="curvedConnector3">
            <a:avLst>
              <a:gd name="adj1" fmla="val 1014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 rot="10800000">
            <a:off x="7542706" y="4819578"/>
            <a:ext cx="2332814" cy="1369125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2442163" y="4379489"/>
            <a:ext cx="885788" cy="371117"/>
            <a:chOff x="2044611" y="5623560"/>
            <a:chExt cx="2080327" cy="742090"/>
          </a:xfrm>
        </p:grpSpPr>
        <p:sp>
          <p:nvSpPr>
            <p:cNvPr id="44" name="직사각형 43"/>
            <p:cNvSpPr/>
            <p:nvPr/>
          </p:nvSpPr>
          <p:spPr>
            <a:xfrm>
              <a:off x="2044611" y="5623560"/>
              <a:ext cx="2080327" cy="742090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9425" y="5623560"/>
              <a:ext cx="1670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특성</a:t>
              </a:r>
              <a:endParaRPr lang="ko-KR" altLang="en-US" sz="20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319023" y="1562097"/>
            <a:ext cx="885788" cy="400110"/>
            <a:chOff x="2044611" y="5623560"/>
            <a:chExt cx="2080327" cy="800065"/>
          </a:xfrm>
        </p:grpSpPr>
        <p:sp>
          <p:nvSpPr>
            <p:cNvPr id="47" name="직사각형 46"/>
            <p:cNvSpPr/>
            <p:nvPr/>
          </p:nvSpPr>
          <p:spPr>
            <a:xfrm>
              <a:off x="2044611" y="5623560"/>
              <a:ext cx="2080327" cy="742090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49424" y="5623560"/>
              <a:ext cx="1670700" cy="80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예측</a:t>
              </a:r>
              <a:endParaRPr lang="ko-KR" altLang="en-US" sz="20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319023" y="4072686"/>
            <a:ext cx="885788" cy="400110"/>
            <a:chOff x="2044611" y="5623560"/>
            <a:chExt cx="2080327" cy="800065"/>
          </a:xfrm>
        </p:grpSpPr>
        <p:sp>
          <p:nvSpPr>
            <p:cNvPr id="50" name="직사각형 49"/>
            <p:cNvSpPr/>
            <p:nvPr/>
          </p:nvSpPr>
          <p:spPr>
            <a:xfrm>
              <a:off x="2044611" y="5623560"/>
              <a:ext cx="2080327" cy="742090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49424" y="5623560"/>
              <a:ext cx="1670700" cy="80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정답</a:t>
              </a:r>
              <a:endParaRPr lang="ko-KR" altLang="en-US" sz="20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6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4" r="10135" b="17549"/>
          <a:stretch/>
        </p:blipFill>
        <p:spPr>
          <a:xfrm>
            <a:off x="4494520" y="2008572"/>
            <a:ext cx="614903" cy="15014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LightGBM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41" b="17549"/>
          <a:stretch/>
        </p:blipFill>
        <p:spPr>
          <a:xfrm>
            <a:off x="5254981" y="2008572"/>
            <a:ext cx="679127" cy="15014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33" y="1975103"/>
            <a:ext cx="3061848" cy="2283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4612" y="1975103"/>
            <a:ext cx="1589690" cy="20603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532" y="4448461"/>
            <a:ext cx="1604770" cy="20674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r="54960" b="17549"/>
          <a:stretch/>
        </p:blipFill>
        <p:spPr>
          <a:xfrm>
            <a:off x="6079666" y="2008572"/>
            <a:ext cx="1463040" cy="15014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9" r="23045" b="17549"/>
          <a:stretch/>
        </p:blipFill>
        <p:spPr>
          <a:xfrm>
            <a:off x="7655355" y="2008572"/>
            <a:ext cx="1524873" cy="15014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4" r="10260" b="17549"/>
          <a:stretch/>
        </p:blipFill>
        <p:spPr>
          <a:xfrm>
            <a:off x="9348487" y="1955519"/>
            <a:ext cx="608981" cy="150142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59" y="3116674"/>
            <a:ext cx="5948118" cy="3565874"/>
          </a:xfrm>
          <a:prstGeom prst="rect">
            <a:avLst/>
          </a:prstGeom>
        </p:spPr>
      </p:pic>
      <p:cxnSp>
        <p:nvCxnSpPr>
          <p:cNvPr id="12" name="구부러진 연결선 11"/>
          <p:cNvCxnSpPr>
            <a:stCxn id="7" idx="1"/>
          </p:cNvCxnSpPr>
          <p:nvPr/>
        </p:nvCxnSpPr>
        <p:spPr>
          <a:xfrm rot="10800000" flipV="1">
            <a:off x="6437378" y="3005280"/>
            <a:ext cx="3537234" cy="1559768"/>
          </a:xfrm>
          <a:prstGeom prst="curvedConnector3">
            <a:avLst>
              <a:gd name="adj1" fmla="val 1014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 rot="10800000">
            <a:off x="7542706" y="4819578"/>
            <a:ext cx="2332814" cy="1369125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2442163" y="4379489"/>
            <a:ext cx="885788" cy="371117"/>
            <a:chOff x="2044611" y="5623560"/>
            <a:chExt cx="2080327" cy="742090"/>
          </a:xfrm>
        </p:grpSpPr>
        <p:sp>
          <p:nvSpPr>
            <p:cNvPr id="44" name="직사각형 43"/>
            <p:cNvSpPr/>
            <p:nvPr/>
          </p:nvSpPr>
          <p:spPr>
            <a:xfrm>
              <a:off x="2044611" y="5623560"/>
              <a:ext cx="2080327" cy="742090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9425" y="5623560"/>
              <a:ext cx="1670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특성</a:t>
              </a:r>
              <a:endParaRPr lang="ko-KR" altLang="en-US" sz="20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319023" y="1562097"/>
            <a:ext cx="885788" cy="400110"/>
            <a:chOff x="2044611" y="5623560"/>
            <a:chExt cx="2080327" cy="800065"/>
          </a:xfrm>
        </p:grpSpPr>
        <p:sp>
          <p:nvSpPr>
            <p:cNvPr id="47" name="직사각형 46"/>
            <p:cNvSpPr/>
            <p:nvPr/>
          </p:nvSpPr>
          <p:spPr>
            <a:xfrm>
              <a:off x="2044611" y="5623560"/>
              <a:ext cx="2080327" cy="742090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49424" y="5623560"/>
              <a:ext cx="1670700" cy="80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예측</a:t>
              </a:r>
              <a:endParaRPr lang="ko-KR" altLang="en-US" sz="20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319023" y="4072686"/>
            <a:ext cx="885788" cy="400110"/>
            <a:chOff x="2044611" y="5623560"/>
            <a:chExt cx="2080327" cy="800065"/>
          </a:xfrm>
        </p:grpSpPr>
        <p:sp>
          <p:nvSpPr>
            <p:cNvPr id="50" name="직사각형 49"/>
            <p:cNvSpPr/>
            <p:nvPr/>
          </p:nvSpPr>
          <p:spPr>
            <a:xfrm>
              <a:off x="2044611" y="5623560"/>
              <a:ext cx="2080327" cy="742090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49424" y="5623560"/>
              <a:ext cx="1670700" cy="80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정답</a:t>
              </a:r>
              <a:endParaRPr lang="ko-KR" altLang="en-US" sz="20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588" y="1862193"/>
            <a:ext cx="10782660" cy="370332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8" t="21067" r="21387" b="19066"/>
          <a:stretch/>
        </p:blipFill>
        <p:spPr>
          <a:xfrm>
            <a:off x="4600747" y="1438027"/>
            <a:ext cx="4087819" cy="505628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4214" y="1814694"/>
            <a:ext cx="5554803" cy="2290763"/>
          </a:xfrm>
          <a:prstGeom prst="rect">
            <a:avLst/>
          </a:prstGeom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6468160" y="227073"/>
            <a:ext cx="31932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rgbClr val="FFC000"/>
                </a:solidFill>
              </a:rPr>
              <a:t>–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학습중</a:t>
            </a:r>
            <a:r>
              <a:rPr lang="en-US" altLang="ko-KR" b="1" dirty="0" smtClean="0">
                <a:solidFill>
                  <a:srgbClr val="FFC000"/>
                </a:solidFill>
              </a:rPr>
              <a:t>…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108" y="1814694"/>
            <a:ext cx="4652991" cy="455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예측값</a:t>
            </a:r>
            <a:r>
              <a:rPr lang="en-US" altLang="ko-KR" dirty="0" smtClean="0"/>
              <a:t>/</a:t>
            </a:r>
            <a:r>
              <a:rPr lang="ko-KR" altLang="en-US" dirty="0" smtClean="0"/>
              <a:t>성능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62" y="1824037"/>
            <a:ext cx="5532882" cy="22817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"/>
          <a:stretch/>
        </p:blipFill>
        <p:spPr>
          <a:xfrm>
            <a:off x="4828032" y="4653841"/>
            <a:ext cx="7040880" cy="1900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" t="6666" r="3642" b="7509"/>
          <a:stretch/>
        </p:blipFill>
        <p:spPr>
          <a:xfrm>
            <a:off x="9153144" y="3913632"/>
            <a:ext cx="841248" cy="25858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42032" y="3372653"/>
            <a:ext cx="4325112" cy="34012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8" idx="3"/>
            <a:endCxn id="5" idx="0"/>
          </p:cNvCxnSpPr>
          <p:nvPr/>
        </p:nvCxnSpPr>
        <p:spPr>
          <a:xfrm>
            <a:off x="6867144" y="3542718"/>
            <a:ext cx="1481328" cy="1111123"/>
          </a:xfrm>
          <a:prstGeom prst="curved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2032" y="2964898"/>
            <a:ext cx="4325112" cy="3401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42032" y="3743568"/>
            <a:ext cx="4325112" cy="3401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endCxn id="7" idx="0"/>
          </p:cNvCxnSpPr>
          <p:nvPr/>
        </p:nvCxnSpPr>
        <p:spPr>
          <a:xfrm>
            <a:off x="6867144" y="3115192"/>
            <a:ext cx="2706624" cy="798440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13" idx="3"/>
            <a:endCxn id="5" idx="0"/>
          </p:cNvCxnSpPr>
          <p:nvPr/>
        </p:nvCxnSpPr>
        <p:spPr>
          <a:xfrm>
            <a:off x="6867144" y="3913633"/>
            <a:ext cx="1481328" cy="740208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3" idx="3"/>
            <a:endCxn id="7" idx="0"/>
          </p:cNvCxnSpPr>
          <p:nvPr/>
        </p:nvCxnSpPr>
        <p:spPr>
          <a:xfrm flipV="1">
            <a:off x="6867144" y="3913632"/>
            <a:ext cx="2706624" cy="1"/>
          </a:xfrm>
          <a:prstGeom prst="curvedConnector4">
            <a:avLst>
              <a:gd name="adj1" fmla="val 24326"/>
              <a:gd name="adj2" fmla="val 214748364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1879340" y="4484367"/>
            <a:ext cx="3005163" cy="1912403"/>
            <a:chOff x="1699425" y="4263049"/>
            <a:chExt cx="3005163" cy="1513798"/>
          </a:xfrm>
        </p:grpSpPr>
        <p:grpSp>
          <p:nvGrpSpPr>
            <p:cNvPr id="30" name="그룹 29"/>
            <p:cNvGrpSpPr/>
            <p:nvPr/>
          </p:nvGrpSpPr>
          <p:grpSpPr>
            <a:xfrm>
              <a:off x="1699425" y="4263049"/>
              <a:ext cx="3005163" cy="1513798"/>
              <a:chOff x="1533634" y="3922754"/>
              <a:chExt cx="3005163" cy="1342664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533634" y="3922754"/>
                <a:ext cx="3005163" cy="1342664"/>
              </a:xfrm>
              <a:prstGeom prst="rect">
                <a:avLst/>
              </a:prstGeom>
              <a:solidFill>
                <a:srgbClr val="014DA1">
                  <a:alpha val="9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271276" y="3962382"/>
                    <a:ext cx="1309687" cy="3687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RMSE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~1</m:t>
                          </m:r>
                        </m:oMath>
                      </m:oMathPara>
                    </a14:m>
                    <a:endParaRPr lang="en-US" altLang="ko-KR" b="0" dirty="0" smtClean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1276" y="3962382"/>
                    <a:ext cx="1309687" cy="3687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TextBox 34"/>
            <p:cNvSpPr txBox="1"/>
            <p:nvPr/>
          </p:nvSpPr>
          <p:spPr>
            <a:xfrm>
              <a:off x="1881569" y="4426369"/>
              <a:ext cx="2077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만약</a:t>
              </a:r>
              <a:r>
                <a:rPr lang="en-US" altLang="ko-KR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,</a:t>
              </a:r>
              <a:endParaRPr lang="ko-KR" altLang="en-US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2268" y="4426369"/>
              <a:ext cx="806767" cy="37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이면</a:t>
              </a:r>
              <a:endParaRPr lang="ko-KR" altLang="en-US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1668" y="4768152"/>
              <a:ext cx="2480120" cy="787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예측하는 것이 의미가 없다</a:t>
              </a:r>
              <a:endPara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  </a:t>
              </a:r>
              <a:endParaRPr lang="en-US" altLang="ko-KR" sz="12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(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다행히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1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보다는 훨씬 작다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)</a:t>
              </a:r>
              <a:endParaRPr lang="ko-KR" altLang="en-US" sz="1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940" b="6043"/>
          <a:stretch/>
        </p:blipFill>
        <p:spPr>
          <a:xfrm>
            <a:off x="6358045" y="4684627"/>
            <a:ext cx="5794332" cy="17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7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예측값</a:t>
            </a:r>
            <a:r>
              <a:rPr lang="en-US" altLang="ko-KR" dirty="0" smtClean="0"/>
              <a:t>/</a:t>
            </a:r>
            <a:r>
              <a:rPr lang="ko-KR" altLang="en-US" dirty="0" smtClean="0"/>
              <a:t>성능 확인 </a:t>
            </a:r>
            <a:r>
              <a:rPr lang="en-US" altLang="ko-KR" dirty="0" smtClean="0"/>
              <a:t>: 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1760029"/>
            <a:ext cx="4307586" cy="17764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10" y="3081528"/>
            <a:ext cx="6418416" cy="37764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136" y="1760029"/>
            <a:ext cx="978408" cy="17764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4168140"/>
            <a:ext cx="3298830" cy="22143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10" y="3081528"/>
            <a:ext cx="6418415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10" y="3081528"/>
            <a:ext cx="6418416" cy="37764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예측값</a:t>
            </a:r>
            <a:r>
              <a:rPr lang="en-US" altLang="ko-KR" dirty="0" smtClean="0"/>
              <a:t>/</a:t>
            </a:r>
            <a:r>
              <a:rPr lang="ko-KR" altLang="en-US" dirty="0" smtClean="0"/>
              <a:t>성능 확인 </a:t>
            </a:r>
            <a:r>
              <a:rPr lang="en-US" altLang="ko-KR" dirty="0" smtClean="0"/>
              <a:t>: 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39" y="1760029"/>
            <a:ext cx="4307586" cy="17764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45536" y="1760028"/>
            <a:ext cx="978408" cy="17764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4168140"/>
            <a:ext cx="3298830" cy="22143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10" y="3081528"/>
            <a:ext cx="6418416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3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82" y="3081528"/>
            <a:ext cx="6331144" cy="37764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예측값</a:t>
            </a:r>
            <a:r>
              <a:rPr lang="en-US" altLang="ko-KR" dirty="0" smtClean="0"/>
              <a:t>/</a:t>
            </a:r>
            <a:r>
              <a:rPr lang="ko-KR" altLang="en-US" dirty="0" smtClean="0"/>
              <a:t>성능 확인 </a:t>
            </a:r>
            <a:r>
              <a:rPr lang="en-US" altLang="ko-KR" dirty="0" smtClean="0"/>
              <a:t>: 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39" y="1760029"/>
            <a:ext cx="4307586" cy="17764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41648" y="1760028"/>
            <a:ext cx="868680" cy="17764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82" y="3081528"/>
            <a:ext cx="6331144" cy="37764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66" y="4439983"/>
            <a:ext cx="2760345" cy="20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17" y="3081528"/>
            <a:ext cx="6299409" cy="37764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예측값</a:t>
            </a:r>
            <a:r>
              <a:rPr lang="en-US" altLang="ko-KR" dirty="0" smtClean="0"/>
              <a:t>/</a:t>
            </a:r>
            <a:r>
              <a:rPr lang="ko-KR" altLang="en-US" dirty="0" smtClean="0"/>
              <a:t>성능 확인 </a:t>
            </a:r>
            <a:r>
              <a:rPr lang="en-US" altLang="ko-KR" dirty="0" smtClean="0"/>
              <a:t>: 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39" y="1760029"/>
            <a:ext cx="4307586" cy="17764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55464" y="1760028"/>
            <a:ext cx="792861" cy="17764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16" y="3081528"/>
            <a:ext cx="6299409" cy="37764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66" y="4439983"/>
            <a:ext cx="2760345" cy="20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4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뜯어보기 </a:t>
            </a:r>
            <a:r>
              <a:rPr lang="en-US" altLang="ko-KR" dirty="0" smtClean="0"/>
              <a:t>– X,Y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98" y="1729428"/>
            <a:ext cx="5047488" cy="5128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668589"/>
            <a:ext cx="5240960" cy="532515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420926" y="1789265"/>
            <a:ext cx="473023" cy="602884"/>
            <a:chOff x="2039112" y="5575681"/>
            <a:chExt cx="37901" cy="529863"/>
          </a:xfrm>
        </p:grpSpPr>
        <p:sp>
          <p:nvSpPr>
            <p:cNvPr id="7" name="직사각형 6"/>
            <p:cNvSpPr/>
            <p:nvPr/>
          </p:nvSpPr>
          <p:spPr>
            <a:xfrm>
              <a:off x="2039112" y="5575681"/>
              <a:ext cx="37901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44269" y="5637739"/>
              <a:ext cx="27586" cy="40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X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704401" y="1729427"/>
            <a:ext cx="473023" cy="602884"/>
            <a:chOff x="2039112" y="5575681"/>
            <a:chExt cx="37901" cy="529863"/>
          </a:xfrm>
        </p:grpSpPr>
        <p:sp>
          <p:nvSpPr>
            <p:cNvPr id="10" name="직사각형 9"/>
            <p:cNvSpPr/>
            <p:nvPr/>
          </p:nvSpPr>
          <p:spPr>
            <a:xfrm>
              <a:off x="2039112" y="5575681"/>
              <a:ext cx="37901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44269" y="5637739"/>
              <a:ext cx="27586" cy="40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Y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970748" y="1881554"/>
            <a:ext cx="3858552" cy="518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02285" y="1813565"/>
            <a:ext cx="4324429" cy="518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61669" y="2956287"/>
            <a:ext cx="3433446" cy="1342664"/>
            <a:chOff x="1393387" y="4020022"/>
            <a:chExt cx="3433446" cy="1342664"/>
          </a:xfrm>
        </p:grpSpPr>
        <p:sp>
          <p:nvSpPr>
            <p:cNvPr id="33" name="직사각형 32"/>
            <p:cNvSpPr/>
            <p:nvPr/>
          </p:nvSpPr>
          <p:spPr>
            <a:xfrm>
              <a:off x="1603413" y="4020022"/>
              <a:ext cx="3005163" cy="1342664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393388" y="4055456"/>
                  <a:ext cx="3421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b="0" dirty="0" smtClean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388" y="4055456"/>
                  <a:ext cx="34212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393387" y="4470143"/>
                  <a:ext cx="3421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b="0" dirty="0" smtClean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387" y="4470143"/>
                  <a:ext cx="34212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405536" y="4900611"/>
                  <a:ext cx="3421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b="0" dirty="0" smtClean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6" y="4900611"/>
                  <a:ext cx="342129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직사각형 34"/>
          <p:cNvSpPr/>
          <p:nvPr/>
        </p:nvSpPr>
        <p:spPr>
          <a:xfrm>
            <a:off x="6721446" y="2960013"/>
            <a:ext cx="3176333" cy="2818596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89" b="15251"/>
          <a:stretch/>
        </p:blipFill>
        <p:spPr>
          <a:xfrm>
            <a:off x="6997594" y="3090655"/>
            <a:ext cx="2616183" cy="25573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19843" y="3776083"/>
            <a:ext cx="4666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t4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78587" y="4756781"/>
            <a:ext cx="4666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t1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79294" y="3827518"/>
            <a:ext cx="4666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t3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60237" y="4756098"/>
            <a:ext cx="4666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t2</a:t>
            </a:r>
            <a:endParaRPr lang="ko-KR" altLang="en-US" b="1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994407" y="3026647"/>
            <a:ext cx="0" cy="25573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985446" y="4497327"/>
            <a:ext cx="261618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377416" y="4431120"/>
            <a:ext cx="2974717" cy="670515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시간관련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변수들이 주류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13866" y="3779027"/>
            <a:ext cx="4666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S4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45188" y="4627970"/>
            <a:ext cx="4666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S1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108780" y="3866293"/>
            <a:ext cx="4568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S3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784851" y="4887981"/>
            <a:ext cx="4666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S2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3384405" y="5225400"/>
            <a:ext cx="2974717" cy="1083960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각 센서에 첫 신호만 들어와도 어느정도 물체의</a:t>
            </a:r>
            <a:endParaRPr lang="en-US" altLang="ko-KR" dirty="0" smtClean="0">
              <a:solidFill>
                <a:srgbClr val="FFC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위치는 특정 할 수 있다</a:t>
            </a:r>
            <a:r>
              <a:rPr lang="en-US" altLang="ko-KR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dirty="0">
              <a:solidFill>
                <a:srgbClr val="FFC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0748" y="620649"/>
            <a:ext cx="3877272" cy="108055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194" y="523477"/>
            <a:ext cx="4005626" cy="11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5" grpId="0" animBg="1"/>
      <p:bldP spid="16" grpId="0" animBg="1"/>
      <p:bldP spid="17" grpId="0" animBg="1"/>
      <p:bldP spid="18" grpId="0" animBg="1"/>
      <p:bldP spid="1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뭘 하려는 건가요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91" y="1960379"/>
            <a:ext cx="6891838" cy="2972105"/>
          </a:xfrm>
        </p:spPr>
      </p:pic>
      <p:cxnSp>
        <p:nvCxnSpPr>
          <p:cNvPr id="22" name="구부러진 연결선 21"/>
          <p:cNvCxnSpPr/>
          <p:nvPr/>
        </p:nvCxnSpPr>
        <p:spPr>
          <a:xfrm rot="16200000" flipH="1">
            <a:off x="2615711" y="4602773"/>
            <a:ext cx="1107832" cy="800100"/>
          </a:xfrm>
          <a:prstGeom prst="curvedConnector3">
            <a:avLst>
              <a:gd name="adj1" fmla="val 10238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83977" y="5231423"/>
            <a:ext cx="218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원자로를 식혀주는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냉각재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액체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기체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68814" y="5952392"/>
            <a:ext cx="356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혹시나 냉각재 안에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위험한 </a:t>
            </a:r>
            <a:r>
              <a:rPr lang="ko-KR" altLang="en-US" dirty="0" err="1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충돌체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가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있다면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…?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96" y="4582289"/>
            <a:ext cx="3081867" cy="202776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96" y="2709364"/>
            <a:ext cx="3081867" cy="1739543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2470638" y="3859823"/>
            <a:ext cx="105508" cy="1230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18165" y="2085109"/>
            <a:ext cx="10073835" cy="933915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</a:t>
            </a:r>
            <a:r>
              <a:rPr lang="ko-KR" altLang="en-US" sz="2400" dirty="0" err="1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머신러닝을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이용해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충돌체의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존재를 빠르게 파악하고 대처하자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9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2.5E-6 -4.81481E-6 C 0.00208 0.00255 0.0039 0.00579 0.00599 0.00811 C 0.0069 0.00903 0.0082 0.01019 0.00911 0.00926 C 0.00989 0.00834 0.00963 0.00579 0.00976 0.00394 C 0.01015 0.00047 0.01029 -0.00324 0.01055 -0.00671 C 0.0112 -0.01342 0.01133 -0.01088 0.01276 -0.01736 C 0.01315 -0.01851 0.01315 -0.02013 0.01354 -0.02129 C 0.01419 -0.02291 0.0151 -0.02384 0.01575 -0.02523 C 0.0164 -0.02662 0.0168 -0.02801 0.01732 -0.02939 C 0.01627 -0.03078 0.01549 -0.03287 0.01432 -0.03333 C 0.01133 -0.03472 0.00833 -0.03402 0.00534 -0.03472 C 0.0013 -0.03541 0.00156 -0.03564 -0.00143 -0.03726 C -0.00221 -0.0368 -0.00352 -0.03726 -0.00365 -0.03611 C -0.00391 -0.03449 -0.00013 -0.02847 2.5E-6 -0.02801 C 0.00508 -0.01782 -0.00052 -0.02801 0.00456 -0.01597 C 0.00521 -0.01458 0.00612 -0.01342 0.00677 -0.01203 C 0.00742 -0.01088 0.00781 -0.00949 0.00833 -0.0081 C 0.00885 -0.00625 0.00911 -0.00416 0.00976 -0.00277 C 0.01042 -0.00138 0.01133 -0.00092 0.01211 -4.81481E-6 C 0.0125 0.00139 0.01315 0.00255 0.01354 0.00394 C 0.01523 0.01019 0.01341 0.00625 0.0151 0.00926 L 0.03463 -0.06388 L 0.04739 0.0294 L 0.02851 0.00926 L 0.00833 0.07477 L -0.00664 0.03334 L -0.00664 0.03334 " pathEditMode="relative" ptsTypes="AAAAAAAAAAAAAAAAAAAAAAAAAA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 animBg="1"/>
      <p:bldP spid="29" grpId="1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849" y="1656318"/>
            <a:ext cx="5071665" cy="51531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52" y="1718699"/>
            <a:ext cx="4955101" cy="51732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뜯어보기 </a:t>
            </a:r>
            <a:r>
              <a:rPr lang="en-US" altLang="ko-KR" dirty="0" smtClean="0"/>
              <a:t>– M,V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704401" y="1729427"/>
            <a:ext cx="473023" cy="602884"/>
            <a:chOff x="2039112" y="5575681"/>
            <a:chExt cx="37901" cy="529863"/>
          </a:xfrm>
        </p:grpSpPr>
        <p:sp>
          <p:nvSpPr>
            <p:cNvPr id="10" name="직사각형 9"/>
            <p:cNvSpPr/>
            <p:nvPr/>
          </p:nvSpPr>
          <p:spPr>
            <a:xfrm>
              <a:off x="2039112" y="5575681"/>
              <a:ext cx="37901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44269" y="5637739"/>
              <a:ext cx="27586" cy="40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V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781008" y="1881553"/>
            <a:ext cx="4254032" cy="11450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02285" y="1813565"/>
            <a:ext cx="4324429" cy="518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07997" y="1659407"/>
            <a:ext cx="473023" cy="602884"/>
            <a:chOff x="2039112" y="5575681"/>
            <a:chExt cx="37901" cy="529863"/>
          </a:xfrm>
        </p:grpSpPr>
        <p:sp>
          <p:nvSpPr>
            <p:cNvPr id="7" name="직사각형 6"/>
            <p:cNvSpPr/>
            <p:nvPr/>
          </p:nvSpPr>
          <p:spPr>
            <a:xfrm>
              <a:off x="2039112" y="5575681"/>
              <a:ext cx="37901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44269" y="5637739"/>
              <a:ext cx="27586" cy="40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M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115056" y="3085938"/>
            <a:ext cx="3048000" cy="1038225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전체 진동의 세기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특정 주파수의 세기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진동의 변화율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31869" y="2440221"/>
            <a:ext cx="3048000" cy="705104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진동의 변화율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041048" y="2842110"/>
            <a:ext cx="619856" cy="3110634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374400" y="4315968"/>
            <a:ext cx="619856" cy="202855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096691" y="4393885"/>
            <a:ext cx="3934968" cy="1476563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첫신호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만으로도 어느정도 감지 가능한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X,Y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와 달리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진동이 파장의 형태를 지닐 만큼의 정보가 필요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하다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98" y="789365"/>
            <a:ext cx="4580986" cy="95732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7"/>
          <a:stretch/>
        </p:blipFill>
        <p:spPr>
          <a:xfrm>
            <a:off x="2964800" y="4315968"/>
            <a:ext cx="4225693" cy="204029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020" y="728161"/>
            <a:ext cx="3968496" cy="101853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777791" y="4393885"/>
            <a:ext cx="3934968" cy="1764424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특성에 복잡하게 얽혀있다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뒤섞인 색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진동에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M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 홀로 영향을 주기 보단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M*V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형태로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V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와 함께 영향을 주기 때문으로 추측된다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개선 필요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29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0" grpId="0" animBg="1"/>
      <p:bldP spid="38" grpId="0" animBg="1"/>
      <p:bldP spid="39" grpId="0" animBg="1"/>
      <p:bldP spid="40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73" y="3084153"/>
            <a:ext cx="3280028" cy="135266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584160" y="4132282"/>
            <a:ext cx="2799911" cy="2621320"/>
            <a:chOff x="5021642" y="4106038"/>
            <a:chExt cx="2799911" cy="26213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89" b="15251"/>
            <a:stretch/>
          </p:blipFill>
          <p:spPr>
            <a:xfrm>
              <a:off x="5205370" y="4170046"/>
              <a:ext cx="2616183" cy="25573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727619" y="4855474"/>
              <a:ext cx="4666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t4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6363" y="5836172"/>
              <a:ext cx="4666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t1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87070" y="4906909"/>
              <a:ext cx="4666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t3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68013" y="5835489"/>
              <a:ext cx="4666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t2</a:t>
              </a:r>
              <a:endParaRPr lang="ko-KR" altLang="en-US" b="1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6202183" y="4106038"/>
              <a:ext cx="0" cy="25573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5193222" y="5576718"/>
              <a:ext cx="261618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21642" y="4858418"/>
              <a:ext cx="4666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S4</a:t>
              </a:r>
              <a:endParaRPr lang="ko-KR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52964" y="5707361"/>
              <a:ext cx="4666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S1</a:t>
              </a:r>
              <a:endParaRPr lang="ko-KR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16556" y="4945684"/>
              <a:ext cx="456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S3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92627" y="5967372"/>
              <a:ext cx="4666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S2</a:t>
              </a:r>
              <a:endParaRPr lang="ko-KR" altLang="en-US" b="1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정리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8165" y="2019596"/>
            <a:ext cx="10073835" cy="933915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복잡한 유체역학 계산 없이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머신러닝을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이용해 꽤 정확하게 </a:t>
            </a:r>
            <a:endParaRPr lang="en-US" altLang="ko-KR" sz="24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	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</a:t>
            </a:r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충돌체에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대한 정보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X,Y.M,V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얻어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빠르게 대처할 수 있다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18164" y="3141260"/>
            <a:ext cx="10073835" cy="933915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</a:t>
            </a:r>
            <a:r>
              <a:rPr lang="en-US" altLang="ko-KR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초기 진동 정보만으로도 위치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(X,Y)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는 쉽게 특정할 수 있다</a:t>
            </a:r>
            <a:endParaRPr lang="en-US" altLang="ko-KR" sz="24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RMSE/</a:t>
            </a:r>
            <a:r>
              <a:rPr lang="en-US" altLang="ko-KR" dirty="0" err="1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std</a:t>
            </a:r>
            <a:r>
              <a: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: 0.02, 0.008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18163" y="4300729"/>
            <a:ext cx="10073835" cy="933915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3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질량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(M)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과 속력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(V)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은 진동 전체에 대한 정보가 필요하다</a:t>
            </a:r>
            <a:endParaRPr lang="en-US" altLang="ko-KR" sz="24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- </a:t>
            </a:r>
            <a:r>
              <a:rPr lang="ko-KR" altLang="en-US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위치보다 더 복잡하다</a:t>
            </a:r>
            <a:r>
              <a: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그래도 예측할 수 있다</a:t>
            </a:r>
            <a:r>
              <a: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r>
              <a:rPr lang="ko-KR" altLang="en-US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RMSE/</a:t>
            </a:r>
            <a:r>
              <a:rPr lang="en-US" altLang="ko-KR" dirty="0" err="1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std</a:t>
            </a:r>
            <a:r>
              <a:rPr lang="en-US" altLang="ko-KR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: 0.12, 0.06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476" y="5418479"/>
            <a:ext cx="5739886" cy="119951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118162" y="5429033"/>
            <a:ext cx="10073835" cy="933915"/>
          </a:xfrm>
          <a:prstGeom prst="rect">
            <a:avLst/>
          </a:prstGeom>
          <a:solidFill>
            <a:srgbClr val="014DA1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</a:t>
            </a:r>
            <a:r>
              <a:rPr lang="en-US" altLang="ko-KR" b="1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[Future work]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충돌체가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하나가 아닐 때도</a:t>
            </a:r>
            <a:r>
              <a:rPr lang="en-US" altLang="ko-KR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예측이 가능할까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931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25" y="2086160"/>
            <a:ext cx="5705617" cy="29087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25" y="2711601"/>
            <a:ext cx="6393182" cy="27230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그냥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달면 안되나요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4326"/>
          <a:stretch/>
        </p:blipFill>
        <p:spPr>
          <a:xfrm>
            <a:off x="5221224" y="1852813"/>
            <a:ext cx="6577915" cy="38621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1847"/>
          <a:stretch/>
        </p:blipFill>
        <p:spPr>
          <a:xfrm>
            <a:off x="1435607" y="2247078"/>
            <a:ext cx="3785617" cy="318754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911095" y="5731128"/>
            <a:ext cx="2578608" cy="742090"/>
            <a:chOff x="2039111" y="5575680"/>
            <a:chExt cx="2578608" cy="742090"/>
          </a:xfrm>
        </p:grpSpPr>
        <p:sp>
          <p:nvSpPr>
            <p:cNvPr id="8" name="직사각형 7"/>
            <p:cNvSpPr/>
            <p:nvPr/>
          </p:nvSpPr>
          <p:spPr>
            <a:xfrm>
              <a:off x="2039111" y="5575680"/>
              <a:ext cx="2578608" cy="742090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9424" y="5623560"/>
              <a:ext cx="2121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사각지대</a:t>
              </a:r>
              <a:endParaRPr lang="ko-KR" altLang="en-US" sz="3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998718" y="5731128"/>
            <a:ext cx="3066289" cy="742090"/>
            <a:chOff x="2039111" y="5575680"/>
            <a:chExt cx="2578608" cy="742090"/>
          </a:xfrm>
        </p:grpSpPr>
        <p:sp>
          <p:nvSpPr>
            <p:cNvPr id="13" name="직사각형 12"/>
            <p:cNvSpPr/>
            <p:nvPr/>
          </p:nvSpPr>
          <p:spPr>
            <a:xfrm>
              <a:off x="2039111" y="5575680"/>
              <a:ext cx="2578608" cy="742090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9424" y="5623560"/>
              <a:ext cx="2252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노이즈</a:t>
              </a:r>
              <a:endParaRPr lang="ko-KR" altLang="en-US" sz="3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574022" y="5707188"/>
            <a:ext cx="3066289" cy="766030"/>
            <a:chOff x="2039111" y="5551740"/>
            <a:chExt cx="2578608" cy="766030"/>
          </a:xfrm>
        </p:grpSpPr>
        <p:sp>
          <p:nvSpPr>
            <p:cNvPr id="16" name="직사각형 15"/>
            <p:cNvSpPr/>
            <p:nvPr/>
          </p:nvSpPr>
          <p:spPr>
            <a:xfrm>
              <a:off x="2039111" y="5551740"/>
              <a:ext cx="2578608" cy="766030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6160" y="5623560"/>
              <a:ext cx="2076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적은 정보</a:t>
              </a:r>
              <a:endParaRPr lang="ko-KR" altLang="en-US" sz="3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07" y="3881714"/>
            <a:ext cx="2430397" cy="182547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939527" y="5228253"/>
            <a:ext cx="170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질량은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?,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속력은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62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5740254" y="1928487"/>
            <a:ext cx="4699635" cy="1847850"/>
            <a:chOff x="3749039" y="2505075"/>
            <a:chExt cx="4699635" cy="184785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"/>
            <a:stretch/>
          </p:blipFill>
          <p:spPr>
            <a:xfrm>
              <a:off x="3749039" y="2505075"/>
              <a:ext cx="4699635" cy="1847850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3749039" y="3429000"/>
              <a:ext cx="978409" cy="411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5052347"/>
            <a:ext cx="4405230" cy="11285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그러면 무엇으로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35" y="1810511"/>
            <a:ext cx="3866395" cy="2729675"/>
          </a:xfrm>
        </p:spPr>
      </p:pic>
      <p:sp>
        <p:nvSpPr>
          <p:cNvPr id="10" name="TextBox 9"/>
          <p:cNvSpPr txBox="1"/>
          <p:nvPr/>
        </p:nvSpPr>
        <p:spPr>
          <a:xfrm>
            <a:off x="2903244" y="4540186"/>
            <a:ext cx="95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진동</a:t>
            </a:r>
            <a:endParaRPr lang="ko-KR" altLang="en-US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041" y="1810511"/>
            <a:ext cx="2963608" cy="28633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72" y="3762033"/>
            <a:ext cx="7546872" cy="29309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53" y="1790993"/>
            <a:ext cx="2927287" cy="19710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41" y="2025300"/>
            <a:ext cx="6362314" cy="44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2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 데이터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82" y="1751266"/>
            <a:ext cx="5505450" cy="410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7332" y="1751266"/>
            <a:ext cx="21925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Id : </a:t>
            </a:r>
          </a:p>
          <a:p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충돌체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이벤트 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2800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개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Time </a:t>
            </a: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센서에 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기록된 시간 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4e-6 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간격으로 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375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개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S1 / S2 / S3 / S4 </a:t>
            </a: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센서에 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감지된 진동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4224" y="5233643"/>
            <a:ext cx="1238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X / Y 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위치 좌표</a:t>
            </a:r>
            <a:endParaRPr lang="en-US" altLang="ko-KR" sz="1600" dirty="0">
              <a:solidFill>
                <a:srgbClr val="FF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M :</a:t>
            </a:r>
            <a:r>
              <a:rPr lang="ko-KR" altLang="en-US" sz="16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질량</a:t>
            </a:r>
            <a:endParaRPr lang="en-US" altLang="ko-KR" sz="1600" dirty="0" smtClean="0">
              <a:solidFill>
                <a:srgbClr val="FF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V : </a:t>
            </a:r>
            <a:r>
              <a:rPr lang="ko-KR" altLang="en-US" sz="16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속력</a:t>
            </a:r>
            <a:endParaRPr lang="ko-KR" altLang="en-US" sz="1600" dirty="0">
              <a:solidFill>
                <a:srgbClr val="FF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892" y="2747962"/>
            <a:ext cx="3105150" cy="40005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321082" y="5939816"/>
            <a:ext cx="1527049" cy="742090"/>
            <a:chOff x="2044611" y="5623560"/>
            <a:chExt cx="2080327" cy="742090"/>
          </a:xfrm>
        </p:grpSpPr>
        <p:sp>
          <p:nvSpPr>
            <p:cNvPr id="11" name="직사각형 10"/>
            <p:cNvSpPr/>
            <p:nvPr/>
          </p:nvSpPr>
          <p:spPr>
            <a:xfrm>
              <a:off x="2044611" y="5623560"/>
              <a:ext cx="2080327" cy="742090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49424" y="5623560"/>
              <a:ext cx="1670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특성</a:t>
              </a:r>
              <a:endParaRPr lang="ko-KR" altLang="en-US" sz="3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818942" y="1878569"/>
            <a:ext cx="1527049" cy="742090"/>
            <a:chOff x="2044611" y="5623560"/>
            <a:chExt cx="2080327" cy="742090"/>
          </a:xfrm>
        </p:grpSpPr>
        <p:sp>
          <p:nvSpPr>
            <p:cNvPr id="14" name="직사각형 13"/>
            <p:cNvSpPr/>
            <p:nvPr/>
          </p:nvSpPr>
          <p:spPr>
            <a:xfrm>
              <a:off x="2044611" y="5623560"/>
              <a:ext cx="2080327" cy="742090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49424" y="5623560"/>
              <a:ext cx="1670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타겟</a:t>
              </a:r>
              <a:endParaRPr lang="ko-KR" altLang="en-US" sz="3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26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뜯어보기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9"/>
          <a:stretch/>
        </p:blipFill>
        <p:spPr>
          <a:xfrm>
            <a:off x="5747055" y="2231136"/>
            <a:ext cx="6323483" cy="4195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67" y="2682772"/>
            <a:ext cx="3894960" cy="2962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9685" y="3465576"/>
            <a:ext cx="548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rgbClr val="FF0000"/>
                </a:solidFill>
              </a:rPr>
              <a:t>=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/>
          <a:stretch/>
        </p:blipFill>
        <p:spPr>
          <a:xfrm>
            <a:off x="5747055" y="2231136"/>
            <a:ext cx="6323483" cy="42050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78415" y="2031081"/>
            <a:ext cx="113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Id = 10</a:t>
            </a:r>
            <a:endParaRPr lang="ko-KR" altLang="en-US" sz="2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06840" y="2031081"/>
            <a:ext cx="3185160" cy="23580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89" b="15251"/>
          <a:stretch/>
        </p:blipFill>
        <p:spPr>
          <a:xfrm>
            <a:off x="43671" y="5202837"/>
            <a:ext cx="1689245" cy="16512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뜯어보며 골라내기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33"/>
          <a:stretch/>
        </p:blipFill>
        <p:spPr>
          <a:xfrm>
            <a:off x="1969641" y="1874519"/>
            <a:ext cx="9277479" cy="4491457"/>
          </a:xfrm>
          <a:prstGeom prst="rect">
            <a:avLst/>
          </a:prstGeom>
        </p:spPr>
      </p:pic>
      <p:cxnSp>
        <p:nvCxnSpPr>
          <p:cNvPr id="12" name="구부러진 연결선 11"/>
          <p:cNvCxnSpPr/>
          <p:nvPr/>
        </p:nvCxnSpPr>
        <p:spPr>
          <a:xfrm>
            <a:off x="2441448" y="3291840"/>
            <a:ext cx="872197" cy="692131"/>
          </a:xfrm>
          <a:prstGeom prst="curvedConnector3">
            <a:avLst>
              <a:gd name="adj1" fmla="val 10451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225295" y="2948992"/>
            <a:ext cx="1216153" cy="597368"/>
            <a:chOff x="2039112" y="5575681"/>
            <a:chExt cx="1199144" cy="529863"/>
          </a:xfrm>
        </p:grpSpPr>
        <p:sp>
          <p:nvSpPr>
            <p:cNvPr id="16" name="직사각형 15"/>
            <p:cNvSpPr/>
            <p:nvPr/>
          </p:nvSpPr>
          <p:spPr>
            <a:xfrm>
              <a:off x="2039112" y="5575681"/>
              <a:ext cx="1199144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02226" y="5629856"/>
              <a:ext cx="1136030" cy="40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첫신호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520440" y="2301240"/>
            <a:ext cx="612648" cy="3389376"/>
            <a:chOff x="3520440" y="2301240"/>
            <a:chExt cx="612648" cy="3389376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3529584" y="2301240"/>
              <a:ext cx="60350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520440" y="5690616"/>
              <a:ext cx="60350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822192" y="2301240"/>
              <a:ext cx="9144" cy="33893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236976" y="1691106"/>
            <a:ext cx="1545336" cy="892074"/>
            <a:chOff x="2039112" y="5575681"/>
            <a:chExt cx="1199144" cy="791266"/>
          </a:xfrm>
        </p:grpSpPr>
        <p:sp>
          <p:nvSpPr>
            <p:cNvPr id="31" name="직사각형 30"/>
            <p:cNvSpPr/>
            <p:nvPr/>
          </p:nvSpPr>
          <p:spPr>
            <a:xfrm>
              <a:off x="2039112" y="5575681"/>
              <a:ext cx="1199144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02226" y="5629856"/>
              <a:ext cx="1136030" cy="73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최대세기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sp>
        <p:nvSpPr>
          <p:cNvPr id="34" name="오른쪽 화살표 33"/>
          <p:cNvSpPr/>
          <p:nvPr/>
        </p:nvSpPr>
        <p:spPr>
          <a:xfrm>
            <a:off x="4886578" y="1865928"/>
            <a:ext cx="640080" cy="31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568695" y="1721644"/>
            <a:ext cx="1207007" cy="597368"/>
            <a:chOff x="2039112" y="5575681"/>
            <a:chExt cx="936609" cy="529863"/>
          </a:xfrm>
        </p:grpSpPr>
        <p:sp>
          <p:nvSpPr>
            <p:cNvPr id="36" name="직사각형 35"/>
            <p:cNvSpPr/>
            <p:nvPr/>
          </p:nvSpPr>
          <p:spPr>
            <a:xfrm>
              <a:off x="2039112" y="5575681"/>
              <a:ext cx="936609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02226" y="5629856"/>
              <a:ext cx="873495" cy="40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변화율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cxnSp>
        <p:nvCxnSpPr>
          <p:cNvPr id="39" name="직선 연결선 38"/>
          <p:cNvCxnSpPr/>
          <p:nvPr/>
        </p:nvCxnSpPr>
        <p:spPr>
          <a:xfrm>
            <a:off x="2523744" y="4020547"/>
            <a:ext cx="102412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 flipV="1">
            <a:off x="3313645" y="3867913"/>
            <a:ext cx="21546" cy="22344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오른쪽 화살표 44"/>
          <p:cNvSpPr/>
          <p:nvPr/>
        </p:nvSpPr>
        <p:spPr>
          <a:xfrm rot="5400000">
            <a:off x="1431036" y="3802220"/>
            <a:ext cx="640080" cy="31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289304" y="4369530"/>
            <a:ext cx="1004966" cy="981635"/>
            <a:chOff x="2039113" y="5575681"/>
            <a:chExt cx="779830" cy="529863"/>
          </a:xfrm>
        </p:grpSpPr>
        <p:sp>
          <p:nvSpPr>
            <p:cNvPr id="47" name="직사각형 46"/>
            <p:cNvSpPr/>
            <p:nvPr/>
          </p:nvSpPr>
          <p:spPr>
            <a:xfrm>
              <a:off x="2039113" y="5575681"/>
              <a:ext cx="758612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23444" y="5616336"/>
              <a:ext cx="695499" cy="448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시간</a:t>
              </a:r>
              <a:endPara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r>
                <a:rPr lang="ko-KR" altLang="en-US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비율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5111496" y="3172968"/>
            <a:ext cx="5897880" cy="188366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7251193" y="2376489"/>
            <a:ext cx="3821024" cy="892074"/>
            <a:chOff x="2039112" y="5575681"/>
            <a:chExt cx="936609" cy="791266"/>
          </a:xfrm>
        </p:grpSpPr>
        <p:sp>
          <p:nvSpPr>
            <p:cNvPr id="53" name="직사각형 52"/>
            <p:cNvSpPr/>
            <p:nvPr/>
          </p:nvSpPr>
          <p:spPr>
            <a:xfrm>
              <a:off x="2039112" y="5575681"/>
              <a:ext cx="936609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02226" y="5629856"/>
              <a:ext cx="873495" cy="73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이만큼은 그냥 버리나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?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71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5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뜯어보며 골라내기 </a:t>
            </a:r>
            <a:r>
              <a:rPr lang="en-US" altLang="ko-KR" dirty="0" smtClean="0"/>
              <a:t>- FFT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6"/>
          <a:stretch/>
        </p:blipFill>
        <p:spPr>
          <a:xfrm>
            <a:off x="1969641" y="1854646"/>
            <a:ext cx="9279959" cy="456450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33"/>
          <a:stretch/>
        </p:blipFill>
        <p:spPr>
          <a:xfrm>
            <a:off x="1969641" y="1874519"/>
            <a:ext cx="9277479" cy="44914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38" y="1938528"/>
            <a:ext cx="5682723" cy="423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7"/>
          <a:stretch/>
        </p:blipFill>
        <p:spPr>
          <a:xfrm>
            <a:off x="1969640" y="1946910"/>
            <a:ext cx="9279959" cy="44806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뜯어보며 골라내기 </a:t>
            </a:r>
            <a:r>
              <a:rPr lang="en-US" altLang="ko-KR" dirty="0" smtClean="0"/>
              <a:t>- FFT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745735" y="1840516"/>
            <a:ext cx="1389889" cy="892074"/>
            <a:chOff x="2039112" y="5575681"/>
            <a:chExt cx="936609" cy="791266"/>
          </a:xfrm>
        </p:grpSpPr>
        <p:sp>
          <p:nvSpPr>
            <p:cNvPr id="8" name="직사각형 7"/>
            <p:cNvSpPr/>
            <p:nvPr/>
          </p:nvSpPr>
          <p:spPr>
            <a:xfrm>
              <a:off x="2039112" y="5575681"/>
              <a:ext cx="936609" cy="529863"/>
            </a:xfrm>
            <a:prstGeom prst="rect">
              <a:avLst/>
            </a:prstGeom>
            <a:solidFill>
              <a:srgbClr val="014DA1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02226" y="5629856"/>
              <a:ext cx="873495" cy="73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80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개만</a:t>
              </a:r>
              <a:endParaRPr lang="ko-KR" altLang="en-US" sz="2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5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306</Words>
  <Application>Microsoft Office PowerPoint</Application>
  <PresentationFormat>와이드스크린</PresentationFormat>
  <Paragraphs>115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HY엽서M</vt:lpstr>
      <vt:lpstr>맑은 고딕</vt:lpstr>
      <vt:lpstr>휴먼매직체</vt:lpstr>
      <vt:lpstr>Arial</vt:lpstr>
      <vt:lpstr>Cambria Math</vt:lpstr>
      <vt:lpstr>Office 테마</vt:lpstr>
      <vt:lpstr>머신러닝을 이용한 원자로 냉각재 속의  충돌체 탐지</vt:lpstr>
      <vt:lpstr>뭘 하려는 건가요?</vt:lpstr>
      <vt:lpstr>그냥 CCTV 달면 안되나요?</vt:lpstr>
      <vt:lpstr>그러면 무엇으로?</vt:lpstr>
      <vt:lpstr>사용할 데이터</vt:lpstr>
      <vt:lpstr>사용할 데이터, 뜯어보기</vt:lpstr>
      <vt:lpstr>사용할 데이터, 뜯어보며 골라내기</vt:lpstr>
      <vt:lpstr>사용할 데이터, 뜯어보며 골라내기 - FFT</vt:lpstr>
      <vt:lpstr>사용할 데이터, 뜯어보며 골라내기 - FFT</vt:lpstr>
      <vt:lpstr>사용할 데이터, 잘 골랐나 확인 - FFT</vt:lpstr>
      <vt:lpstr>실제로 머신러닝에 사용할 데이터</vt:lpstr>
      <vt:lpstr>머신러닝 - LightGBM</vt:lpstr>
      <vt:lpstr>머신러닝 - LightGBM</vt:lpstr>
      <vt:lpstr>머신러닝 – 예측값/성능 확인</vt:lpstr>
      <vt:lpstr>머신러닝 – 예측값/성능 확인 : X</vt:lpstr>
      <vt:lpstr>머신러닝 – 예측값/성능 확인 : Y</vt:lpstr>
      <vt:lpstr>머신러닝 – 예측값/성능 확인 : M</vt:lpstr>
      <vt:lpstr>머신러닝 – 예측값/성능 확인 : V</vt:lpstr>
      <vt:lpstr>결과 뜯어보기 – X,Y</vt:lpstr>
      <vt:lpstr>결과 뜯어보기 – M,V</vt:lpstr>
      <vt:lpstr>결과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이용한 원자로 냉각재 속의  충돌체 탐지</dc:title>
  <dc:creator>jyt</dc:creator>
  <cp:lastModifiedBy>jyt</cp:lastModifiedBy>
  <cp:revision>71</cp:revision>
  <dcterms:created xsi:type="dcterms:W3CDTF">2021-04-28T21:14:00Z</dcterms:created>
  <dcterms:modified xsi:type="dcterms:W3CDTF">2021-04-29T03:52:27Z</dcterms:modified>
</cp:coreProperties>
</file>