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6" r:id="rId2"/>
  </p:sldIdLst>
  <p:sldSz cx="36576000" cy="27432000"/>
  <p:notesSz cx="6858000" cy="9144000"/>
  <p:embeddedFontLst>
    <p:embeddedFont>
      <p:font typeface="Cambria Math" panose="02040503050406030204" pitchFamily="18" charset="0"/>
      <p:regular r:id="rId4"/>
    </p:embeddedFont>
    <p:embeddedFont>
      <p:font typeface="Helvetica Neue"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000" userDrawn="1">
          <p15:clr>
            <a:srgbClr val="A4A3A4"/>
          </p15:clr>
        </p15:guide>
        <p15:guide id="2" pos="100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a:srgbClr val="BDDDF2"/>
    <a:srgbClr val="F58220"/>
    <a:srgbClr val="ED028C"/>
    <a:srgbClr val="F4A3C8"/>
    <a:srgbClr val="D4D6D5"/>
    <a:srgbClr val="FBBB85"/>
    <a:srgbClr val="4A8ABE"/>
    <a:srgbClr val="D9D9D9"/>
    <a:srgbClr val="E53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3" autoAdjust="0"/>
    <p:restoredTop sz="96374" autoAdjust="0"/>
  </p:normalViewPr>
  <p:slideViewPr>
    <p:cSldViewPr snapToGrid="0">
      <p:cViewPr>
        <p:scale>
          <a:sx n="25" d="100"/>
          <a:sy n="25" d="100"/>
        </p:scale>
        <p:origin x="579" y="-399"/>
      </p:cViewPr>
      <p:guideLst>
        <p:guide orient="horz" pos="14000"/>
        <p:guide pos="100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7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 name="Google Shape;2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2&quot; x 48&quot; Poster">
  <p:cSld name="42&quot; x 48&quot; Poster">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580573" y="508000"/>
            <a:ext cx="35414855" cy="2794000"/>
          </a:xfrm>
          <a:prstGeom prst="rect">
            <a:avLst/>
          </a:prstGeom>
          <a:solidFill>
            <a:srgbClr val="01014B"/>
          </a:solidFill>
          <a:ln w="9525" cap="flat" cmpd="sng">
            <a:solidFill>
              <a:srgbClr val="01014B"/>
            </a:solidFill>
            <a:prstDash val="solid"/>
            <a:round/>
            <a:headEnd type="none" w="sm" len="sm"/>
            <a:tailEnd type="none" w="sm" len="sm"/>
          </a:ln>
        </p:spPr>
        <p:txBody>
          <a:bodyPr spcFirstLastPara="1" wrap="square" lIns="105500" tIns="52750" rIns="105500" bIns="52750" anchor="ctr" anchorCtr="1">
            <a:noAutofit/>
          </a:bodyPr>
          <a:lstStyle>
            <a:lvl1pPr marR="0" lvl="0" algn="ctr" rtl="0">
              <a:spcBef>
                <a:spcPts val="0"/>
              </a:spcBef>
              <a:spcAft>
                <a:spcPts val="0"/>
              </a:spcAft>
              <a:buClr>
                <a:schemeClr val="lt1"/>
              </a:buClr>
              <a:buSzPts val="4200"/>
              <a:buFont typeface="Arial"/>
              <a:buNone/>
              <a:defRPr sz="42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
          <p:cNvSpPr txBox="1">
            <a:spLocks noGrp="1"/>
          </p:cNvSpPr>
          <p:nvPr>
            <p:ph type="body" idx="1"/>
          </p:nvPr>
        </p:nvSpPr>
        <p:spPr>
          <a:xfrm>
            <a:off x="580575" y="3556000"/>
            <a:ext cx="11321144" cy="889000"/>
          </a:xfrm>
          <a:prstGeom prst="rect">
            <a:avLst/>
          </a:prstGeom>
          <a:solidFill>
            <a:srgbClr val="01014B"/>
          </a:solidFill>
          <a:ln w="9525" cap="flat" cmpd="sng">
            <a:solidFill>
              <a:srgbClr val="01014B"/>
            </a:solidFill>
            <a:prstDash val="solid"/>
            <a:round/>
            <a:headEnd type="none" w="sm" len="sm"/>
            <a:tailEnd type="none" w="sm" len="sm"/>
          </a:ln>
        </p:spPr>
        <p:txBody>
          <a:bodyPr spcFirstLastPara="1" wrap="square" lIns="105500" tIns="52750" rIns="105500" bIns="52750" anchor="t" anchorCtr="0">
            <a:noAutofit/>
          </a:bodyPr>
          <a:lstStyle>
            <a:lvl1pPr marL="457218" marR="0" lvl="0" indent="-228610" algn="l" rtl="0">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37" marR="0" lvl="1" indent="-685828"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56" marR="0" lvl="2" indent="-615975"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73" marR="0" lvl="3"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92" marR="0" lvl="4"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9" name="Google Shape;9;p2"/>
          <p:cNvSpPr txBox="1">
            <a:spLocks noGrp="1"/>
          </p:cNvSpPr>
          <p:nvPr>
            <p:ph type="body" idx="2"/>
          </p:nvPr>
        </p:nvSpPr>
        <p:spPr>
          <a:xfrm>
            <a:off x="580575" y="4699000"/>
            <a:ext cx="11321144" cy="7239000"/>
          </a:xfrm>
          <a:prstGeom prst="rect">
            <a:avLst/>
          </a:prstGeom>
          <a:noFill/>
          <a:ln>
            <a:noFill/>
          </a:ln>
        </p:spPr>
        <p:txBody>
          <a:bodyPr spcFirstLastPara="1" wrap="square" lIns="105500" tIns="52750" rIns="105500" bIns="52750" anchor="t" anchorCtr="0">
            <a:noAutofit/>
          </a:bodyPr>
          <a:lstStyle>
            <a:lvl1pPr marL="457218" marR="0" lvl="0" indent="-228610" algn="l" rtl="0">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1pPr>
            <a:lvl2pPr marL="914437" marR="0" lvl="1" indent="-228610" algn="l" rtl="0">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2pPr>
            <a:lvl3pPr marL="1371656" marR="0" lvl="2" indent="-228610" algn="l" rtl="0">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3pPr>
            <a:lvl4pPr marL="1828873" marR="0" lvl="3"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92" marR="0" lvl="4"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0" name="Google Shape;10;p2"/>
          <p:cNvSpPr txBox="1">
            <a:spLocks noGrp="1"/>
          </p:cNvSpPr>
          <p:nvPr>
            <p:ph type="body" idx="3"/>
          </p:nvPr>
        </p:nvSpPr>
        <p:spPr>
          <a:xfrm>
            <a:off x="580575" y="12192000"/>
            <a:ext cx="11321144" cy="889000"/>
          </a:xfrm>
          <a:prstGeom prst="rect">
            <a:avLst/>
          </a:prstGeom>
          <a:solidFill>
            <a:srgbClr val="01014B"/>
          </a:solidFill>
          <a:ln w="9525" cap="flat" cmpd="sng">
            <a:solidFill>
              <a:srgbClr val="01014B"/>
            </a:solidFill>
            <a:prstDash val="solid"/>
            <a:round/>
            <a:headEnd type="none" w="sm" len="sm"/>
            <a:tailEnd type="none" w="sm" len="sm"/>
          </a:ln>
        </p:spPr>
        <p:txBody>
          <a:bodyPr spcFirstLastPara="1" wrap="square" lIns="105500" tIns="52750" rIns="105500" bIns="52750" anchor="t" anchorCtr="0">
            <a:noAutofit/>
          </a:bodyPr>
          <a:lstStyle>
            <a:lvl1pPr marL="457218" marR="0" lvl="0" indent="-228610" algn="l" rtl="0">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37" marR="0" lvl="1" indent="-685828"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56" marR="0" lvl="2" indent="-615975"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73" marR="0" lvl="3"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92" marR="0" lvl="4"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2"/>
          <p:cNvSpPr txBox="1">
            <a:spLocks noGrp="1"/>
          </p:cNvSpPr>
          <p:nvPr>
            <p:ph type="body" idx="4"/>
          </p:nvPr>
        </p:nvSpPr>
        <p:spPr>
          <a:xfrm>
            <a:off x="580575" y="13335000"/>
            <a:ext cx="11321144" cy="6096000"/>
          </a:xfrm>
          <a:prstGeom prst="rect">
            <a:avLst/>
          </a:prstGeom>
          <a:noFill/>
          <a:ln>
            <a:noFill/>
          </a:ln>
        </p:spPr>
        <p:txBody>
          <a:bodyPr spcFirstLastPara="1" wrap="square" lIns="105500" tIns="52750" rIns="105500" bIns="52750" anchor="t" anchorCtr="0">
            <a:noAutofit/>
          </a:bodyPr>
          <a:lstStyle>
            <a:lvl1pPr marL="457218" marR="0" lvl="0" indent="-22861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1pPr>
            <a:lvl2pPr marL="914437" marR="0" lvl="1"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56" marR="0" lvl="2"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3pPr>
            <a:lvl4pPr marL="1828873" marR="0" lvl="3"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92" marR="0" lvl="4"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body" idx="5"/>
          </p:nvPr>
        </p:nvSpPr>
        <p:spPr>
          <a:xfrm>
            <a:off x="580575" y="19685000"/>
            <a:ext cx="11321144" cy="889000"/>
          </a:xfrm>
          <a:prstGeom prst="rect">
            <a:avLst/>
          </a:prstGeom>
          <a:solidFill>
            <a:srgbClr val="01014B"/>
          </a:solidFill>
          <a:ln w="9525" cap="flat" cmpd="sng">
            <a:solidFill>
              <a:srgbClr val="01014B"/>
            </a:solidFill>
            <a:prstDash val="solid"/>
            <a:round/>
            <a:headEnd type="none" w="sm" len="sm"/>
            <a:tailEnd type="none" w="sm" len="sm"/>
          </a:ln>
        </p:spPr>
        <p:txBody>
          <a:bodyPr spcFirstLastPara="1" wrap="square" lIns="105500" tIns="52750" rIns="105500" bIns="52750" anchor="t" anchorCtr="0">
            <a:noAutofit/>
          </a:bodyPr>
          <a:lstStyle>
            <a:lvl1pPr marL="457218" marR="0" lvl="0" indent="-228610" algn="l" rtl="0">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37" marR="0" lvl="1" indent="-685828"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56" marR="0" lvl="2" indent="-615975"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73" marR="0" lvl="3"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92" marR="0" lvl="4"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2"/>
          <p:cNvSpPr txBox="1">
            <a:spLocks noGrp="1"/>
          </p:cNvSpPr>
          <p:nvPr>
            <p:ph type="body" idx="6"/>
          </p:nvPr>
        </p:nvSpPr>
        <p:spPr>
          <a:xfrm>
            <a:off x="580575" y="20828000"/>
            <a:ext cx="11321144" cy="6096000"/>
          </a:xfrm>
          <a:prstGeom prst="rect">
            <a:avLst/>
          </a:prstGeom>
          <a:noFill/>
          <a:ln>
            <a:noFill/>
          </a:ln>
        </p:spPr>
        <p:txBody>
          <a:bodyPr spcFirstLastPara="1" wrap="square" lIns="105500" tIns="52750" rIns="105500" bIns="52750" anchor="t" anchorCtr="0">
            <a:noAutofit/>
          </a:bodyPr>
          <a:lstStyle>
            <a:lvl1pPr marL="457218" marR="0" lvl="0" indent="-22861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1pPr>
            <a:lvl2pPr marL="914437" marR="0" lvl="1"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56" marR="0" lvl="2"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3pPr>
            <a:lvl4pPr marL="1828873" marR="0" lvl="3"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92" marR="0" lvl="4"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
          <p:cNvSpPr txBox="1">
            <a:spLocks noGrp="1"/>
          </p:cNvSpPr>
          <p:nvPr>
            <p:ph type="body" idx="7"/>
          </p:nvPr>
        </p:nvSpPr>
        <p:spPr>
          <a:xfrm>
            <a:off x="12627432" y="3556000"/>
            <a:ext cx="11321144" cy="889000"/>
          </a:xfrm>
          <a:prstGeom prst="rect">
            <a:avLst/>
          </a:prstGeom>
          <a:solidFill>
            <a:srgbClr val="01014B"/>
          </a:solidFill>
          <a:ln w="9525" cap="flat" cmpd="sng">
            <a:solidFill>
              <a:srgbClr val="01014B"/>
            </a:solidFill>
            <a:prstDash val="solid"/>
            <a:round/>
            <a:headEnd type="none" w="sm" len="sm"/>
            <a:tailEnd type="none" w="sm" len="sm"/>
          </a:ln>
        </p:spPr>
        <p:txBody>
          <a:bodyPr spcFirstLastPara="1" wrap="square" lIns="105500" tIns="52750" rIns="105500" bIns="52750" anchor="t" anchorCtr="0">
            <a:noAutofit/>
          </a:bodyPr>
          <a:lstStyle>
            <a:lvl1pPr marL="457218" marR="0" lvl="0" indent="-228610" algn="l" rtl="0">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37" marR="0" lvl="1" indent="-685828"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56" marR="0" lvl="2" indent="-615975"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73" marR="0" lvl="3"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92" marR="0" lvl="4"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2"/>
          <p:cNvSpPr txBox="1">
            <a:spLocks noGrp="1"/>
          </p:cNvSpPr>
          <p:nvPr>
            <p:ph type="body" idx="8"/>
          </p:nvPr>
        </p:nvSpPr>
        <p:spPr>
          <a:xfrm>
            <a:off x="24674283" y="20828000"/>
            <a:ext cx="11321144" cy="6096000"/>
          </a:xfrm>
          <a:prstGeom prst="rect">
            <a:avLst/>
          </a:prstGeom>
          <a:noFill/>
          <a:ln>
            <a:noFill/>
          </a:ln>
        </p:spPr>
        <p:txBody>
          <a:bodyPr spcFirstLastPara="1" wrap="square" lIns="105500" tIns="52750" rIns="105500" bIns="52750" anchor="t" anchorCtr="0">
            <a:noAutofit/>
          </a:bodyPr>
          <a:lstStyle>
            <a:lvl1pPr marL="457218" marR="0" lvl="0"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1pPr>
            <a:lvl2pPr marL="914437" marR="0" lvl="1"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56" marR="0" lvl="2"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3pPr>
            <a:lvl4pPr marL="1828873" marR="0" lvl="3"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92" marR="0" lvl="4"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2"/>
          <p:cNvSpPr txBox="1">
            <a:spLocks noGrp="1"/>
          </p:cNvSpPr>
          <p:nvPr>
            <p:ph type="body" idx="9"/>
          </p:nvPr>
        </p:nvSpPr>
        <p:spPr>
          <a:xfrm>
            <a:off x="24674283" y="3556000"/>
            <a:ext cx="11321144" cy="889000"/>
          </a:xfrm>
          <a:prstGeom prst="rect">
            <a:avLst/>
          </a:prstGeom>
          <a:solidFill>
            <a:srgbClr val="01014B"/>
          </a:solidFill>
          <a:ln w="9525" cap="flat" cmpd="sng">
            <a:solidFill>
              <a:srgbClr val="01014B"/>
            </a:solidFill>
            <a:prstDash val="solid"/>
            <a:round/>
            <a:headEnd type="none" w="sm" len="sm"/>
            <a:tailEnd type="none" w="sm" len="sm"/>
          </a:ln>
        </p:spPr>
        <p:txBody>
          <a:bodyPr spcFirstLastPara="1" wrap="square" lIns="105500" tIns="52750" rIns="105500" bIns="52750" anchor="t" anchorCtr="0">
            <a:noAutofit/>
          </a:bodyPr>
          <a:lstStyle>
            <a:lvl1pPr marL="457218" marR="0" lvl="0" indent="-228610" algn="l" rtl="0">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37" marR="0" lvl="1" indent="-685828"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56" marR="0" lvl="2" indent="-615975"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73" marR="0" lvl="3"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92" marR="0" lvl="4"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7" name="Google Shape;17;p2"/>
          <p:cNvSpPr txBox="1">
            <a:spLocks noGrp="1"/>
          </p:cNvSpPr>
          <p:nvPr>
            <p:ph type="body" idx="13"/>
          </p:nvPr>
        </p:nvSpPr>
        <p:spPr>
          <a:xfrm>
            <a:off x="24674283" y="4699000"/>
            <a:ext cx="11321144" cy="14732000"/>
          </a:xfrm>
          <a:prstGeom prst="rect">
            <a:avLst/>
          </a:prstGeom>
          <a:noFill/>
          <a:ln>
            <a:noFill/>
          </a:ln>
        </p:spPr>
        <p:txBody>
          <a:bodyPr spcFirstLastPara="1" wrap="square" lIns="105500" tIns="52750" rIns="105500" bIns="52750" anchor="t" anchorCtr="0">
            <a:noAutofit/>
          </a:bodyPr>
          <a:lstStyle>
            <a:lvl1pPr marL="457218" marR="0" lvl="0"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1pPr>
            <a:lvl2pPr marL="914437" marR="0" lvl="1"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56" marR="0" lvl="2"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3pPr>
            <a:lvl4pPr marL="1828873" marR="0" lvl="3"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92" marR="0" lvl="4"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body" idx="14"/>
          </p:nvPr>
        </p:nvSpPr>
        <p:spPr>
          <a:xfrm>
            <a:off x="24674283" y="19685000"/>
            <a:ext cx="11321144" cy="889000"/>
          </a:xfrm>
          <a:prstGeom prst="rect">
            <a:avLst/>
          </a:prstGeom>
          <a:solidFill>
            <a:srgbClr val="01014B"/>
          </a:solidFill>
          <a:ln w="9525" cap="flat" cmpd="sng">
            <a:solidFill>
              <a:srgbClr val="01014B"/>
            </a:solidFill>
            <a:prstDash val="solid"/>
            <a:round/>
            <a:headEnd type="none" w="sm" len="sm"/>
            <a:tailEnd type="none" w="sm" len="sm"/>
          </a:ln>
        </p:spPr>
        <p:txBody>
          <a:bodyPr spcFirstLastPara="1" wrap="square" lIns="105500" tIns="52750" rIns="105500" bIns="52750" anchor="t" anchorCtr="0">
            <a:noAutofit/>
          </a:bodyPr>
          <a:lstStyle>
            <a:lvl1pPr marL="457218" marR="0" lvl="0" indent="-228610" algn="l" rtl="0">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37" marR="0" lvl="1" indent="-685828"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56" marR="0" lvl="2" indent="-615975"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73" marR="0" lvl="3"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92" marR="0" lvl="4"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2"/>
          <p:cNvSpPr txBox="1">
            <a:spLocks noGrp="1"/>
          </p:cNvSpPr>
          <p:nvPr>
            <p:ph type="body" idx="15"/>
          </p:nvPr>
        </p:nvSpPr>
        <p:spPr>
          <a:xfrm>
            <a:off x="12627432" y="4699000"/>
            <a:ext cx="11321144" cy="22225000"/>
          </a:xfrm>
          <a:prstGeom prst="rect">
            <a:avLst/>
          </a:prstGeom>
          <a:noFill/>
          <a:ln>
            <a:noFill/>
          </a:ln>
        </p:spPr>
        <p:txBody>
          <a:bodyPr spcFirstLastPara="1" wrap="square" lIns="105500" tIns="52750" rIns="105500" bIns="52750" anchor="t" anchorCtr="0">
            <a:noAutofit/>
          </a:bodyPr>
          <a:lstStyle>
            <a:lvl1pPr marL="457218" marR="0" lvl="0" indent="-228610" algn="l" rtl="0">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1pPr>
            <a:lvl2pPr marL="914437" marR="0" lvl="1" indent="-228610" algn="l" rtl="0">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2pPr>
            <a:lvl3pPr marL="1371656" marR="0" lvl="2"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3pPr>
            <a:lvl4pPr marL="1828873" marR="0" lvl="3"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92" marR="0" lvl="4" indent="-342913" algn="l" rtl="0">
              <a:spcBef>
                <a:spcPts val="36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310" marR="0" lvl="5"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2"/>
          <p:cNvSpPr>
            <a:spLocks noGrp="1"/>
          </p:cNvSpPr>
          <p:nvPr>
            <p:ph type="pic" idx="16"/>
          </p:nvPr>
        </p:nvSpPr>
        <p:spPr>
          <a:xfrm>
            <a:off x="1016001" y="762000"/>
            <a:ext cx="2612571" cy="2286000"/>
          </a:xfrm>
          <a:prstGeom prst="rect">
            <a:avLst/>
          </a:prstGeom>
          <a:solidFill>
            <a:schemeClr val="lt1"/>
          </a:solidFill>
          <a:ln>
            <a:noFill/>
          </a:ln>
        </p:spPr>
        <p:txBody>
          <a:bodyPr spcFirstLastPara="1" wrap="square" lIns="105500" tIns="52750" rIns="105500" bIns="52750" anchor="t" anchorCtr="0">
            <a:noAutofit/>
          </a:bodyPr>
          <a:lstStyle>
            <a:lvl1pPr marR="0" lvl="0" algn="l" rtl="0">
              <a:spcBef>
                <a:spcPts val="28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R="0" lvl="2"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R="0" lvl="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R="0" lvl="4"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R="0" lvl="5"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R="0" lvl="6"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R="0" lvl="7"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R="0" lvl="8"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21" name="Google Shape;21;p2"/>
          <p:cNvSpPr>
            <a:spLocks noGrp="1"/>
          </p:cNvSpPr>
          <p:nvPr>
            <p:ph type="pic" idx="17"/>
          </p:nvPr>
        </p:nvSpPr>
        <p:spPr>
          <a:xfrm>
            <a:off x="33092575" y="762000"/>
            <a:ext cx="2612571" cy="2286000"/>
          </a:xfrm>
          <a:prstGeom prst="rect">
            <a:avLst/>
          </a:prstGeom>
          <a:solidFill>
            <a:schemeClr val="lt1"/>
          </a:solidFill>
          <a:ln>
            <a:noFill/>
          </a:ln>
        </p:spPr>
        <p:txBody>
          <a:bodyPr spcFirstLastPara="1" wrap="square" lIns="105500" tIns="52750" rIns="105500" bIns="52750" anchor="t" anchorCtr="0">
            <a:noAutofit/>
          </a:bodyPr>
          <a:lstStyle>
            <a:lvl1pPr marR="0" lvl="0" algn="l" rtl="0">
              <a:spcBef>
                <a:spcPts val="28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R="0" lvl="2"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R="0" lvl="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R="0" lvl="4"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R="0" lvl="5"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R="0" lvl="6"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R="0" lvl="7"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R="0" lvl="8"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22" name="Google Shape;22;p2"/>
          <p:cNvSpPr>
            <a:spLocks noGrp="1"/>
          </p:cNvSpPr>
          <p:nvPr>
            <p:ph type="chart" idx="18"/>
          </p:nvPr>
        </p:nvSpPr>
        <p:spPr>
          <a:xfrm>
            <a:off x="13498287" y="13462000"/>
            <a:ext cx="9579429" cy="5588000"/>
          </a:xfrm>
          <a:prstGeom prst="rect">
            <a:avLst/>
          </a:prstGeom>
          <a:noFill/>
          <a:ln>
            <a:noFill/>
          </a:ln>
        </p:spPr>
        <p:txBody>
          <a:bodyPr spcFirstLastPara="1" wrap="square" lIns="105500" tIns="52750" rIns="105500" bIns="52750" anchor="t" anchorCtr="0">
            <a:noAutofit/>
          </a:bodyPr>
          <a:lstStyle>
            <a:lvl1pPr marR="0" lvl="0" algn="l" rtl="0">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R="0" lvl="2"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R="0" lvl="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R="0" lvl="4"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R="0" lvl="5"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R="0" lvl="6"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R="0" lvl="7"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R="0" lvl="8"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sp>
        <p:nvSpPr>
          <p:cNvPr id="23" name="Google Shape;23;p2"/>
          <p:cNvSpPr>
            <a:spLocks noGrp="1"/>
          </p:cNvSpPr>
          <p:nvPr>
            <p:ph type="chart" idx="19"/>
          </p:nvPr>
        </p:nvSpPr>
        <p:spPr>
          <a:xfrm>
            <a:off x="13498287" y="20447000"/>
            <a:ext cx="9579429" cy="5588000"/>
          </a:xfrm>
          <a:prstGeom prst="rect">
            <a:avLst/>
          </a:prstGeom>
          <a:noFill/>
          <a:ln>
            <a:noFill/>
          </a:ln>
        </p:spPr>
        <p:txBody>
          <a:bodyPr spcFirstLastPara="1" wrap="square" lIns="105500" tIns="52750" rIns="105500" bIns="52750" anchor="t" anchorCtr="0">
            <a:noAutofit/>
          </a:bodyPr>
          <a:lstStyle>
            <a:lvl1pPr marR="0" lvl="0" algn="l" rtl="0">
              <a:spcBef>
                <a:spcPts val="36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R="0" lvl="2" algn="l" rtl="0">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R="0" lvl="3"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R="0" lvl="4"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R="0" lvl="5"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R="0" lvl="6"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R="0" lvl="7"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R="0" lvl="8" algn="l" rtl="0">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endParaRPr/>
          </a:p>
        </p:txBody>
      </p:sp>
      <p:pic>
        <p:nvPicPr>
          <p:cNvPr id="24" name="Google Shape;24;p2" descr="Logo.jpg"/>
          <p:cNvPicPr preferRelativeResize="0"/>
          <p:nvPr/>
        </p:nvPicPr>
        <p:blipFill rotWithShape="1">
          <a:blip r:embed="rId2">
            <a:alphaModFix/>
          </a:blip>
          <a:srcRect/>
          <a:stretch/>
        </p:blipFill>
        <p:spPr>
          <a:xfrm>
            <a:off x="33782000" y="27009637"/>
            <a:ext cx="2286000" cy="31350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
        <p:cNvGrpSpPr/>
        <p:nvPr/>
      </p:nvGrpSpPr>
      <p:grpSpPr>
        <a:xfrm>
          <a:off x="0" y="0"/>
          <a:ext cx="0" cy="0"/>
          <a:chOff x="0" y="0"/>
          <a:chExt cx="0" cy="0"/>
        </a:xfrm>
      </p:grpSpPr>
      <p:sp>
        <p:nvSpPr>
          <p:cNvPr id="31" name="Google Shape;31;p3"/>
          <p:cNvSpPr txBox="1">
            <a:spLocks noGrp="1"/>
          </p:cNvSpPr>
          <p:nvPr>
            <p:ph type="title"/>
          </p:nvPr>
        </p:nvSpPr>
        <p:spPr>
          <a:xfrm>
            <a:off x="-914399" y="1"/>
            <a:ext cx="38404800" cy="3823834"/>
          </a:xfrm>
          <a:prstGeom prst="rect">
            <a:avLst/>
          </a:prstGeom>
          <a:noFill/>
          <a:ln w="76200" cap="flat" cmpd="sng">
            <a:noFill/>
            <a:prstDash val="solid"/>
            <a:round/>
            <a:headEnd type="none" w="sm" len="sm"/>
            <a:tailEnd type="none" w="sm" len="sm"/>
          </a:ln>
        </p:spPr>
        <p:txBody>
          <a:bodyPr spcFirstLastPara="1" wrap="square" lIns="105500" tIns="52751" rIns="105500" bIns="52751" anchor="ctr" anchorCtr="1">
            <a:noAutofit/>
          </a:bodyPr>
          <a:lstStyle/>
          <a:p>
            <a:r>
              <a:rPr lang="en-US" sz="8000" b="0" dirty="0">
                <a:solidFill>
                  <a:schemeClr val="tx1"/>
                </a:solidFill>
              </a:rPr>
              <a:t>Poster Title</a:t>
            </a:r>
            <a:br>
              <a:rPr lang="en-US" sz="8000" b="0" dirty="0">
                <a:solidFill>
                  <a:schemeClr val="tx1"/>
                </a:solidFill>
              </a:rPr>
            </a:br>
            <a:r>
              <a:rPr lang="en-US" sz="5400" b="0" dirty="0">
                <a:solidFill>
                  <a:schemeClr val="tx1"/>
                </a:solidFill>
              </a:rPr>
              <a:t>Name</a:t>
            </a:r>
            <a:br>
              <a:rPr lang="en-US" sz="5400" b="0" dirty="0">
                <a:solidFill>
                  <a:schemeClr val="tx1"/>
                </a:solidFill>
              </a:rPr>
            </a:br>
            <a:r>
              <a:rPr lang="en-US" sz="5400" b="0" dirty="0">
                <a:solidFill>
                  <a:schemeClr val="tx1"/>
                </a:solidFill>
              </a:rPr>
              <a:t>Department of Physics, Harvey Mudd College</a:t>
            </a:r>
            <a:endParaRPr sz="7200" b="0" dirty="0">
              <a:solidFill>
                <a:schemeClr val="tx1"/>
              </a:solidFill>
            </a:endParaRPr>
          </a:p>
        </p:txBody>
      </p:sp>
      <p:sp>
        <p:nvSpPr>
          <p:cNvPr id="42" name="Google Shape;42;p3"/>
          <p:cNvSpPr txBox="1">
            <a:spLocks noGrp="1"/>
          </p:cNvSpPr>
          <p:nvPr>
            <p:ph type="body" idx="1"/>
          </p:nvPr>
        </p:nvSpPr>
        <p:spPr>
          <a:xfrm>
            <a:off x="1082419" y="3661947"/>
            <a:ext cx="4845979" cy="1325379"/>
          </a:xfrm>
          <a:prstGeom prst="rect">
            <a:avLst/>
          </a:prstGeom>
          <a:noFill/>
          <a:ln>
            <a:noFill/>
          </a:ln>
        </p:spPr>
        <p:txBody>
          <a:bodyPr spcFirstLastPara="1" wrap="square" lIns="105500" tIns="52751" rIns="105500" bIns="52751" anchor="ctr" anchorCtr="0">
            <a:noAutofit/>
          </a:bodyPr>
          <a:lstStyle/>
          <a:p>
            <a:pPr marL="0" indent="0">
              <a:spcBef>
                <a:spcPts val="0"/>
              </a:spcBef>
            </a:pPr>
            <a:r>
              <a:rPr lang="en-US" sz="4200" dirty="0">
                <a:solidFill>
                  <a:srgbClr val="000000"/>
                </a:solidFill>
                <a:latin typeface="Helvetica Neue"/>
                <a:ea typeface="Helvetica Neue"/>
                <a:cs typeface="Helvetica Neue"/>
                <a:sym typeface="Helvetica Neue"/>
              </a:rPr>
              <a:t>Introduction</a:t>
            </a:r>
            <a:endParaRPr sz="4200" dirty="0">
              <a:solidFill>
                <a:srgbClr val="000000"/>
              </a:solidFill>
              <a:latin typeface="Helvetica Neue"/>
              <a:ea typeface="Helvetica Neue"/>
              <a:cs typeface="Helvetica Neue"/>
              <a:sym typeface="Helvetica Neue"/>
            </a:endParaRP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24805849-D851-4277-815E-2F2E709FF3D0}"/>
                  </a:ext>
                </a:extLst>
              </p:cNvPr>
              <p:cNvSpPr txBox="1"/>
              <p:nvPr/>
            </p:nvSpPr>
            <p:spPr>
              <a:xfrm>
                <a:off x="1036420" y="4761610"/>
                <a:ext cx="10008850" cy="2246769"/>
              </a:xfrm>
              <a:prstGeom prst="rect">
                <a:avLst/>
              </a:prstGeom>
              <a:noFill/>
            </p:spPr>
            <p:txBody>
              <a:bodyPr wrap="square" rtlCol="0">
                <a:spAutoFit/>
              </a:bodyPr>
              <a:lstStyle/>
              <a:p>
                <a:r>
                  <a:rPr lang="en-US" sz="2800" dirty="0"/>
                  <a:t>Low-cost, widely available laser pointers can potentially be used as a laser light source for at-home optics experiments. To be useful in this context, we need to know the wavelength of the emitted light, </a:t>
                </a:r>
                <a14:m>
                  <m:oMath xmlns:m="http://schemas.openxmlformats.org/officeDocument/2006/math">
                    <m:r>
                      <a:rPr lang="en-CA" sz="2800" b="0" i="1" smtClean="0">
                        <a:latin typeface="Cambria Math" panose="02040503050406030204" pitchFamily="18" charset="0"/>
                      </a:rPr>
                      <m:t>𝜆</m:t>
                    </m:r>
                  </m:oMath>
                </a14:m>
                <a:r>
                  <a:rPr lang="en-US" sz="2800" dirty="0"/>
                  <a:t>, from the laser pointer; however, many manufacturers provide a broad range of output wavelengths.</a:t>
                </a:r>
              </a:p>
            </p:txBody>
          </p:sp>
        </mc:Choice>
        <mc:Fallback>
          <p:sp>
            <p:nvSpPr>
              <p:cNvPr id="26" name="TextBox 25">
                <a:extLst>
                  <a:ext uri="{FF2B5EF4-FFF2-40B4-BE49-F238E27FC236}">
                    <a16:creationId xmlns:a16="http://schemas.microsoft.com/office/drawing/2014/main" id="{24805849-D851-4277-815E-2F2E709FF3D0}"/>
                  </a:ext>
                </a:extLst>
              </p:cNvPr>
              <p:cNvSpPr txBox="1">
                <a:spLocks noRot="1" noChangeAspect="1" noMove="1" noResize="1" noEditPoints="1" noAdjustHandles="1" noChangeArrowheads="1" noChangeShapeType="1" noTextEdit="1"/>
              </p:cNvSpPr>
              <p:nvPr/>
            </p:nvSpPr>
            <p:spPr>
              <a:xfrm>
                <a:off x="1036420" y="4761610"/>
                <a:ext cx="10008850" cy="2246769"/>
              </a:xfrm>
              <a:prstGeom prst="rect">
                <a:avLst/>
              </a:prstGeom>
              <a:blipFill>
                <a:blip r:embed="rId3"/>
                <a:stretch>
                  <a:fillRect l="-1218" t="-2710" b="-6504"/>
                </a:stretch>
              </a:blipFill>
            </p:spPr>
            <p:txBody>
              <a:bodyPr/>
              <a:lstStyle/>
              <a:p>
                <a:r>
                  <a:rPr lang="en-CA">
                    <a:noFill/>
                  </a:rPr>
                  <a:t> </a:t>
                </a:r>
              </a:p>
            </p:txBody>
          </p:sp>
        </mc:Fallback>
      </mc:AlternateContent>
      <p:sp>
        <p:nvSpPr>
          <p:cNvPr id="1038" name="Rectangle 1037">
            <a:extLst>
              <a:ext uri="{FF2B5EF4-FFF2-40B4-BE49-F238E27FC236}">
                <a16:creationId xmlns:a16="http://schemas.microsoft.com/office/drawing/2014/main" id="{60938312-67D5-4346-A7D4-F77970B27371}"/>
              </a:ext>
            </a:extLst>
          </p:cNvPr>
          <p:cNvSpPr/>
          <p:nvPr/>
        </p:nvSpPr>
        <p:spPr>
          <a:xfrm>
            <a:off x="31809656" y="0"/>
            <a:ext cx="4366496" cy="45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7" name="Picture 1036">
            <a:extLst>
              <a:ext uri="{FF2B5EF4-FFF2-40B4-BE49-F238E27FC236}">
                <a16:creationId xmlns:a16="http://schemas.microsoft.com/office/drawing/2014/main" id="{168189DF-B4F5-461D-BEE4-C822B8C140D1}"/>
              </a:ext>
            </a:extLst>
          </p:cNvPr>
          <p:cNvPicPr>
            <a:picLocks noChangeAspect="1"/>
          </p:cNvPicPr>
          <p:nvPr/>
        </p:nvPicPr>
        <p:blipFill>
          <a:blip r:embed="rId4"/>
          <a:stretch>
            <a:fillRect/>
          </a:stretch>
        </p:blipFill>
        <p:spPr>
          <a:xfrm>
            <a:off x="33541789" y="680017"/>
            <a:ext cx="2114115" cy="2188114"/>
          </a:xfrm>
          <a:prstGeom prst="rect">
            <a:avLst/>
          </a:prstGeom>
        </p:spPr>
      </p:pic>
      <p:cxnSp>
        <p:nvCxnSpPr>
          <p:cNvPr id="27" name="Straight Connector 26"/>
          <p:cNvCxnSpPr>
            <a:cxnSpLocks/>
          </p:cNvCxnSpPr>
          <p:nvPr/>
        </p:nvCxnSpPr>
        <p:spPr>
          <a:xfrm>
            <a:off x="1219200" y="3634541"/>
            <a:ext cx="34524052" cy="0"/>
          </a:xfrm>
          <a:prstGeom prst="line">
            <a:avLst/>
          </a:prstGeom>
          <a:ln w="28575">
            <a:solidFill>
              <a:srgbClr val="385D8A"/>
            </a:solidFill>
          </a:ln>
        </p:spPr>
        <p:style>
          <a:lnRef idx="1">
            <a:schemeClr val="accent1"/>
          </a:lnRef>
          <a:fillRef idx="0">
            <a:schemeClr val="accent1"/>
          </a:fillRef>
          <a:effectRef idx="0">
            <a:schemeClr val="accent1"/>
          </a:effectRef>
          <a:fontRef idx="minor">
            <a:schemeClr val="tx1"/>
          </a:fontRef>
        </p:style>
      </p:cxnSp>
      <p:sp>
        <p:nvSpPr>
          <p:cNvPr id="254" name="Google Shape;42;p3">
            <a:extLst>
              <a:ext uri="{FF2B5EF4-FFF2-40B4-BE49-F238E27FC236}">
                <a16:creationId xmlns:a16="http://schemas.microsoft.com/office/drawing/2014/main" id="{4E622255-A084-D541-A6AB-E8F381C26FA9}"/>
              </a:ext>
            </a:extLst>
          </p:cNvPr>
          <p:cNvSpPr txBox="1">
            <a:spLocks/>
          </p:cNvSpPr>
          <p:nvPr/>
        </p:nvSpPr>
        <p:spPr>
          <a:xfrm>
            <a:off x="24959717" y="21106045"/>
            <a:ext cx="11519999" cy="1229586"/>
          </a:xfrm>
          <a:prstGeom prst="rect">
            <a:avLst/>
          </a:prstGeom>
          <a:noFill/>
          <a:ln w="9525" cap="flat" cmpd="sng">
            <a:noFill/>
            <a:prstDash val="solid"/>
            <a:round/>
            <a:headEnd type="none" w="sm" len="sm"/>
            <a:tailEnd type="none" w="sm" len="sm"/>
          </a:ln>
        </p:spPr>
        <p:txBody>
          <a:bodyPr spcFirstLastPara="1" wrap="square" lIns="105500" tIns="52751" rIns="105500" bIns="52751"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00" marR="0" lvl="1" indent="-685800" algn="l" rtl="0">
              <a:lnSpc>
                <a:spcPct val="100000"/>
              </a:lnSpc>
              <a:spcBef>
                <a:spcPts val="1440"/>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00" marR="0" lvl="2" indent="-615950" algn="l" rtl="0">
              <a:lnSpc>
                <a:spcPct val="100000"/>
              </a:lnSpc>
              <a:spcBef>
                <a:spcPts val="1220"/>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00" marR="0" lvl="3"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00" marR="0" lvl="4"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200" marR="0" lvl="5"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400" marR="0" lvl="6"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600" marR="0" lvl="7"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800" marR="0" lvl="8"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pPr marL="0" indent="0">
              <a:spcBef>
                <a:spcPts val="0"/>
              </a:spcBef>
            </a:pPr>
            <a:r>
              <a:rPr lang="en-US" sz="4200" dirty="0">
                <a:solidFill>
                  <a:srgbClr val="000000"/>
                </a:solidFill>
                <a:latin typeface="Helvetica Neue"/>
                <a:ea typeface="Helvetica Neue"/>
                <a:cs typeface="Helvetica Neue"/>
                <a:sym typeface="Helvetica Neue"/>
              </a:rPr>
              <a:t>Acknowledgements</a:t>
            </a:r>
          </a:p>
        </p:txBody>
      </p:sp>
      <p:sp>
        <p:nvSpPr>
          <p:cNvPr id="22" name="TextBox 21">
            <a:extLst>
              <a:ext uri="{FF2B5EF4-FFF2-40B4-BE49-F238E27FC236}">
                <a16:creationId xmlns:a16="http://schemas.microsoft.com/office/drawing/2014/main" id="{4B850504-8012-4654-8425-5414A554F531}"/>
              </a:ext>
            </a:extLst>
          </p:cNvPr>
          <p:cNvSpPr txBox="1"/>
          <p:nvPr/>
        </p:nvSpPr>
        <p:spPr>
          <a:xfrm>
            <a:off x="24898250" y="22371171"/>
            <a:ext cx="11073004" cy="1384995"/>
          </a:xfrm>
          <a:prstGeom prst="rect">
            <a:avLst/>
          </a:prstGeom>
          <a:noFill/>
        </p:spPr>
        <p:txBody>
          <a:bodyPr wrap="square" rtlCol="0">
            <a:spAutoFit/>
          </a:bodyPr>
          <a:lstStyle/>
          <a:p>
            <a:r>
              <a:rPr lang="en-US" sz="2800" dirty="0"/>
              <a:t>Thank you to FirstName1 LastName1 for assistance with data collection for Figure 4, and to FirstName2 LastName2 for helpful discussions about the results. </a:t>
            </a:r>
          </a:p>
        </p:txBody>
      </p:sp>
      <p:cxnSp>
        <p:nvCxnSpPr>
          <p:cNvPr id="293" name="Straight Connector 292">
            <a:extLst>
              <a:ext uri="{FF2B5EF4-FFF2-40B4-BE49-F238E27FC236}">
                <a16:creationId xmlns:a16="http://schemas.microsoft.com/office/drawing/2014/main" id="{258E6276-B599-458E-BDB9-3783BDF854FE}"/>
              </a:ext>
            </a:extLst>
          </p:cNvPr>
          <p:cNvCxnSpPr>
            <a:cxnSpLocks/>
          </p:cNvCxnSpPr>
          <p:nvPr/>
        </p:nvCxnSpPr>
        <p:spPr>
          <a:xfrm>
            <a:off x="11364885" y="4775179"/>
            <a:ext cx="0" cy="22037736"/>
          </a:xfrm>
          <a:prstGeom prst="line">
            <a:avLst/>
          </a:prstGeom>
          <a:ln w="28575">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E84C053-41B9-44FF-81FA-7DB05F073628}"/>
              </a:ext>
            </a:extLst>
          </p:cNvPr>
          <p:cNvCxnSpPr>
            <a:cxnSpLocks/>
          </p:cNvCxnSpPr>
          <p:nvPr/>
        </p:nvCxnSpPr>
        <p:spPr>
          <a:xfrm>
            <a:off x="24535453" y="5676860"/>
            <a:ext cx="0" cy="20598318"/>
          </a:xfrm>
          <a:prstGeom prst="line">
            <a:avLst/>
          </a:prstGeom>
          <a:ln w="28575">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402CF19-7DA9-464D-8D54-562667D39231}"/>
              </a:ext>
            </a:extLst>
          </p:cNvPr>
          <p:cNvCxnSpPr>
            <a:cxnSpLocks/>
          </p:cNvCxnSpPr>
          <p:nvPr/>
        </p:nvCxnSpPr>
        <p:spPr>
          <a:xfrm flipH="1">
            <a:off x="12058650" y="11836412"/>
            <a:ext cx="109347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F7DFBC0-B67C-409F-B355-9E7DD53358F3}"/>
              </a:ext>
            </a:extLst>
          </p:cNvPr>
          <p:cNvCxnSpPr>
            <a:cxnSpLocks/>
          </p:cNvCxnSpPr>
          <p:nvPr/>
        </p:nvCxnSpPr>
        <p:spPr>
          <a:xfrm flipH="1">
            <a:off x="24959717" y="21209367"/>
            <a:ext cx="1053386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01D09B2-1042-45A8-AD4C-43448ED0DD6B}"/>
              </a:ext>
            </a:extLst>
          </p:cNvPr>
          <p:cNvSpPr/>
          <p:nvPr/>
        </p:nvSpPr>
        <p:spPr>
          <a:xfrm>
            <a:off x="33455429" y="26829900"/>
            <a:ext cx="3120571" cy="544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A picture containing text, clipart&#10;&#10;Description automatically generated">
            <a:extLst>
              <a:ext uri="{FF2B5EF4-FFF2-40B4-BE49-F238E27FC236}">
                <a16:creationId xmlns:a16="http://schemas.microsoft.com/office/drawing/2014/main" id="{CF377A3F-1226-422A-942C-8D41E4C6F1A9}"/>
              </a:ext>
            </a:extLst>
          </p:cNvPr>
          <p:cNvPicPr>
            <a:picLocks noChangeAspect="1"/>
          </p:cNvPicPr>
          <p:nvPr/>
        </p:nvPicPr>
        <p:blipFill>
          <a:blip r:embed="rId5"/>
          <a:stretch>
            <a:fillRect/>
          </a:stretch>
        </p:blipFill>
        <p:spPr>
          <a:xfrm>
            <a:off x="1256978" y="752206"/>
            <a:ext cx="1879042" cy="1879042"/>
          </a:xfrm>
          <a:prstGeom prst="rect">
            <a:avLst/>
          </a:prstGeom>
        </p:spPr>
      </p:pic>
      <p:pic>
        <p:nvPicPr>
          <p:cNvPr id="1030" name="Picture 6">
            <a:extLst>
              <a:ext uri="{FF2B5EF4-FFF2-40B4-BE49-F238E27FC236}">
                <a16:creationId xmlns:a16="http://schemas.microsoft.com/office/drawing/2014/main" id="{74D86643-C734-43D5-961F-6E2D9FF3201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42557"/>
          <a:stretch/>
        </p:blipFill>
        <p:spPr bwMode="auto">
          <a:xfrm>
            <a:off x="4581972" y="7583627"/>
            <a:ext cx="4814982" cy="18439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DAE5184-27CF-431E-BDE4-8F0E31CEDC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1746" y="7464349"/>
            <a:ext cx="1940226" cy="189605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AD19296-FC9E-4D89-A854-2366311058A4}"/>
              </a:ext>
            </a:extLst>
          </p:cNvPr>
          <p:cNvSpPr txBox="1"/>
          <p:nvPr/>
        </p:nvSpPr>
        <p:spPr>
          <a:xfrm>
            <a:off x="923947" y="25352454"/>
            <a:ext cx="9840483" cy="1938992"/>
          </a:xfrm>
          <a:prstGeom prst="rect">
            <a:avLst/>
          </a:prstGeom>
          <a:noFill/>
        </p:spPr>
        <p:txBody>
          <a:bodyPr wrap="square" rtlCol="0">
            <a:spAutoFit/>
          </a:bodyPr>
          <a:lstStyle/>
          <a:p>
            <a:r>
              <a:rPr lang="en-CA" sz="2400" b="1" dirty="0"/>
              <a:t>Fig. 2</a:t>
            </a:r>
            <a:r>
              <a:rPr lang="en-CA" sz="2400" dirty="0"/>
              <a:t> – Waves passing upwards through a diffraction grating constructively interfere to create a maximum on a screen. The first interference maximum on the screen is shown as the point where the lines of constructive interference (green lines) intersect, which occurs when the condition given by Eq. (1) is satisfied.</a:t>
            </a:r>
          </a:p>
        </p:txBody>
      </p:sp>
      <p:grpSp>
        <p:nvGrpSpPr>
          <p:cNvPr id="45" name="Group 44">
            <a:extLst>
              <a:ext uri="{FF2B5EF4-FFF2-40B4-BE49-F238E27FC236}">
                <a16:creationId xmlns:a16="http://schemas.microsoft.com/office/drawing/2014/main" id="{7A482C84-6922-4AD8-A37C-DA0D4B5AAB5D}"/>
              </a:ext>
            </a:extLst>
          </p:cNvPr>
          <p:cNvGrpSpPr/>
          <p:nvPr/>
        </p:nvGrpSpPr>
        <p:grpSpPr>
          <a:xfrm>
            <a:off x="1587265" y="16002308"/>
            <a:ext cx="8050532" cy="9350146"/>
            <a:chOff x="1202257" y="16591473"/>
            <a:chExt cx="8050532" cy="9350146"/>
          </a:xfrm>
        </p:grpSpPr>
        <p:grpSp>
          <p:nvGrpSpPr>
            <p:cNvPr id="38" name="Group 37">
              <a:extLst>
                <a:ext uri="{FF2B5EF4-FFF2-40B4-BE49-F238E27FC236}">
                  <a16:creationId xmlns:a16="http://schemas.microsoft.com/office/drawing/2014/main" id="{6268B4E2-0911-4B87-8D47-64272EA8E24B}"/>
                </a:ext>
              </a:extLst>
            </p:cNvPr>
            <p:cNvGrpSpPr/>
            <p:nvPr/>
          </p:nvGrpSpPr>
          <p:grpSpPr>
            <a:xfrm>
              <a:off x="1556934" y="17794709"/>
              <a:ext cx="7695855" cy="7513079"/>
              <a:chOff x="1506558" y="15459285"/>
              <a:chExt cx="7695855" cy="7513079"/>
            </a:xfrm>
          </p:grpSpPr>
          <p:pic>
            <p:nvPicPr>
              <p:cNvPr id="36" name="Picture 35">
                <a:extLst>
                  <a:ext uri="{FF2B5EF4-FFF2-40B4-BE49-F238E27FC236}">
                    <a16:creationId xmlns:a16="http://schemas.microsoft.com/office/drawing/2014/main" id="{623B7941-9C16-4C10-9C9B-158C4E7A888A}"/>
                  </a:ext>
                </a:extLst>
              </p:cNvPr>
              <p:cNvPicPr>
                <a:picLocks noChangeAspect="1"/>
              </p:cNvPicPr>
              <p:nvPr/>
            </p:nvPicPr>
            <p:blipFill>
              <a:blip r:embed="rId8"/>
              <a:stretch>
                <a:fillRect/>
              </a:stretch>
            </p:blipFill>
            <p:spPr>
              <a:xfrm>
                <a:off x="1506558" y="15459285"/>
                <a:ext cx="7695855" cy="7513079"/>
              </a:xfrm>
              <a:prstGeom prst="rect">
                <a:avLst/>
              </a:prstGeom>
            </p:spPr>
          </p:pic>
          <p:sp>
            <p:nvSpPr>
              <p:cNvPr id="37" name="Rectangle 36">
                <a:extLst>
                  <a:ext uri="{FF2B5EF4-FFF2-40B4-BE49-F238E27FC236}">
                    <a16:creationId xmlns:a16="http://schemas.microsoft.com/office/drawing/2014/main" id="{340983BD-DA45-4397-8F2E-54721637A05B}"/>
                  </a:ext>
                </a:extLst>
              </p:cNvPr>
              <p:cNvSpPr/>
              <p:nvPr/>
            </p:nvSpPr>
            <p:spPr>
              <a:xfrm>
                <a:off x="5362575" y="20008850"/>
                <a:ext cx="485775" cy="6008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1" name="TextBox 40">
              <a:extLst>
                <a:ext uri="{FF2B5EF4-FFF2-40B4-BE49-F238E27FC236}">
                  <a16:creationId xmlns:a16="http://schemas.microsoft.com/office/drawing/2014/main" id="{C0061617-72A4-4CC2-9195-8F533C0F5BD5}"/>
                </a:ext>
              </a:extLst>
            </p:cNvPr>
            <p:cNvSpPr txBox="1"/>
            <p:nvPr/>
          </p:nvSpPr>
          <p:spPr>
            <a:xfrm rot="16200000">
              <a:off x="648901" y="20885360"/>
              <a:ext cx="2307042" cy="1200329"/>
            </a:xfrm>
            <a:prstGeom prst="rect">
              <a:avLst/>
            </a:prstGeom>
            <a:solidFill>
              <a:schemeClr val="bg1"/>
            </a:solidFill>
          </p:spPr>
          <p:txBody>
            <a:bodyPr wrap="none" rtlCol="0">
              <a:spAutoFit/>
            </a:bodyPr>
            <a:lstStyle/>
            <a:p>
              <a:r>
                <a:rPr lang="en-CA" sz="2000" dirty="0">
                  <a:latin typeface="+mj-lt"/>
                  <a:cs typeface="Times New Roman" panose="02020603050405020304" pitchFamily="18" charset="0"/>
                </a:rPr>
                <a:t>distance between </a:t>
              </a:r>
              <a:br>
                <a:rPr lang="en-CA" sz="2000" dirty="0">
                  <a:latin typeface="+mj-lt"/>
                  <a:cs typeface="Times New Roman" panose="02020603050405020304" pitchFamily="18" charset="0"/>
                </a:rPr>
              </a:br>
              <a:r>
                <a:rPr lang="en-CA" sz="2000" dirty="0">
                  <a:latin typeface="+mj-lt"/>
                  <a:cs typeface="Times New Roman" panose="02020603050405020304" pitchFamily="18" charset="0"/>
                </a:rPr>
                <a:t>grating and screen</a:t>
              </a:r>
              <a:endParaRPr lang="en-CA" sz="2000" i="1" dirty="0">
                <a:latin typeface="+mj-lt"/>
                <a:cs typeface="Times New Roman" panose="02020603050405020304" pitchFamily="18" charset="0"/>
              </a:endParaRPr>
            </a:p>
            <a:p>
              <a:pPr algn="ctr"/>
              <a:r>
                <a:rPr lang="en-CA" sz="3200" i="1" dirty="0">
                  <a:latin typeface="Times New Roman" panose="02020603050405020304" pitchFamily="18" charset="0"/>
                  <a:cs typeface="Times New Roman" panose="02020603050405020304" pitchFamily="18" charset="0"/>
                </a:rPr>
                <a:t>L</a:t>
              </a:r>
              <a:endParaRPr lang="en-CA" sz="2800" i="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755434D1-DC4C-424E-8F21-BAB28F5E9BAC}"/>
                </a:ext>
              </a:extLst>
            </p:cNvPr>
            <p:cNvSpPr txBox="1"/>
            <p:nvPr/>
          </p:nvSpPr>
          <p:spPr>
            <a:xfrm>
              <a:off x="5188243" y="16591473"/>
              <a:ext cx="2250937" cy="1508105"/>
            </a:xfrm>
            <a:prstGeom prst="rect">
              <a:avLst/>
            </a:prstGeom>
            <a:solidFill>
              <a:schemeClr val="bg1"/>
            </a:solidFill>
          </p:spPr>
          <p:txBody>
            <a:bodyPr wrap="square" rtlCol="0">
              <a:spAutoFit/>
            </a:bodyPr>
            <a:lstStyle/>
            <a:p>
              <a:pPr algn="ctr"/>
              <a:r>
                <a:rPr lang="en-CA" sz="2000" dirty="0">
                  <a:latin typeface="+mj-lt"/>
                  <a:cs typeface="Times New Roman" panose="02020603050405020304" pitchFamily="18" charset="0"/>
                </a:rPr>
                <a:t>distance between </a:t>
              </a:r>
              <a:br>
                <a:rPr lang="en-CA" sz="2000" dirty="0">
                  <a:latin typeface="+mj-lt"/>
                  <a:cs typeface="Times New Roman" panose="02020603050405020304" pitchFamily="18" charset="0"/>
                </a:rPr>
              </a:br>
              <a:r>
                <a:rPr lang="en-CA" sz="2000" dirty="0">
                  <a:latin typeface="+mj-lt"/>
                  <a:cs typeface="Times New Roman" panose="02020603050405020304" pitchFamily="18" charset="0"/>
                </a:rPr>
                <a:t>central bright spot</a:t>
              </a:r>
              <a:br>
                <a:rPr lang="en-CA" sz="2000" dirty="0">
                  <a:latin typeface="+mj-lt"/>
                  <a:cs typeface="Times New Roman" panose="02020603050405020304" pitchFamily="18" charset="0"/>
                </a:rPr>
              </a:br>
              <a:r>
                <a:rPr lang="en-CA" sz="2000" dirty="0">
                  <a:latin typeface="+mj-lt"/>
                  <a:cs typeface="Times New Roman" panose="02020603050405020304" pitchFamily="18" charset="0"/>
                </a:rPr>
                <a:t>and 1</a:t>
              </a:r>
              <a:r>
                <a:rPr lang="en-CA" sz="2000" baseline="30000" dirty="0">
                  <a:latin typeface="+mj-lt"/>
                  <a:cs typeface="Times New Roman" panose="02020603050405020304" pitchFamily="18" charset="0"/>
                </a:rPr>
                <a:t>st</a:t>
              </a:r>
              <a:r>
                <a:rPr lang="en-CA" sz="2000" dirty="0">
                  <a:latin typeface="+mj-lt"/>
                  <a:cs typeface="Times New Roman" panose="02020603050405020304" pitchFamily="18" charset="0"/>
                </a:rPr>
                <a:t> maximum</a:t>
              </a:r>
              <a:br>
                <a:rPr lang="en-CA" sz="2000" dirty="0">
                  <a:latin typeface="+mj-lt"/>
                  <a:cs typeface="Times New Roman" panose="02020603050405020304" pitchFamily="18" charset="0"/>
                </a:rPr>
              </a:br>
              <a:r>
                <a:rPr lang="en-CA" sz="3200" i="1" dirty="0">
                  <a:latin typeface="Times New Roman" panose="02020603050405020304" pitchFamily="18" charset="0"/>
                  <a:cs typeface="Times New Roman" panose="02020603050405020304" pitchFamily="18" charset="0"/>
                </a:rPr>
                <a:t>x</a:t>
              </a:r>
              <a:endParaRPr lang="en-CA" sz="2800" i="1"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8794A0A-6FFB-48AD-8158-8E014FADEA06}"/>
                </a:ext>
              </a:extLst>
            </p:cNvPr>
            <p:cNvSpPr txBox="1"/>
            <p:nvPr/>
          </p:nvSpPr>
          <p:spPr>
            <a:xfrm>
              <a:off x="4234661" y="25049067"/>
              <a:ext cx="2693366" cy="892552"/>
            </a:xfrm>
            <a:prstGeom prst="rect">
              <a:avLst/>
            </a:prstGeom>
            <a:solidFill>
              <a:schemeClr val="bg1"/>
            </a:solidFill>
          </p:spPr>
          <p:txBody>
            <a:bodyPr wrap="none" rtlCol="0">
              <a:spAutoFit/>
            </a:bodyPr>
            <a:lstStyle/>
            <a:p>
              <a:pPr algn="ctr"/>
              <a:r>
                <a:rPr lang="en-CA" sz="3200" i="1" dirty="0">
                  <a:latin typeface="Times New Roman" panose="02020603050405020304" pitchFamily="18" charset="0"/>
                  <a:cs typeface="Times New Roman" panose="02020603050405020304" pitchFamily="18" charset="0"/>
                </a:rPr>
                <a:t>d</a:t>
              </a:r>
              <a:endParaRPr lang="en-CA" sz="2000" dirty="0">
                <a:latin typeface="+mj-lt"/>
                <a:cs typeface="Times New Roman" panose="02020603050405020304" pitchFamily="18" charset="0"/>
              </a:endParaRPr>
            </a:p>
            <a:p>
              <a:pPr algn="ctr"/>
              <a:r>
                <a:rPr lang="en-CA" sz="2000" dirty="0">
                  <a:latin typeface="+mj-lt"/>
                  <a:cs typeface="Times New Roman" panose="02020603050405020304" pitchFamily="18" charset="0"/>
                </a:rPr>
                <a:t>spacing between slits </a:t>
              </a:r>
              <a:endParaRPr lang="en-CA" sz="2800" i="1" dirty="0">
                <a:latin typeface="Times New Roman" panose="02020603050405020304" pitchFamily="18" charset="0"/>
                <a:cs typeface="Times New Roman" panose="02020603050405020304" pitchFamily="18" charset="0"/>
              </a:endParaRPr>
            </a:p>
          </p:txBody>
        </p:sp>
      </p:grpSp>
      <p:grpSp>
        <p:nvGrpSpPr>
          <p:cNvPr id="54" name="Group 53">
            <a:extLst>
              <a:ext uri="{FF2B5EF4-FFF2-40B4-BE49-F238E27FC236}">
                <a16:creationId xmlns:a16="http://schemas.microsoft.com/office/drawing/2014/main" id="{7AF98D01-0B3F-4A16-ABF9-8A19762025DC}"/>
              </a:ext>
            </a:extLst>
          </p:cNvPr>
          <p:cNvGrpSpPr/>
          <p:nvPr/>
        </p:nvGrpSpPr>
        <p:grpSpPr>
          <a:xfrm>
            <a:off x="2662037" y="13056691"/>
            <a:ext cx="6242472" cy="2221048"/>
            <a:chOff x="2662037" y="13504366"/>
            <a:chExt cx="6242472" cy="2221048"/>
          </a:xfrm>
        </p:grpSpPr>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04EE95B-24F3-4EF7-AF0E-2BF0EE654F25}"/>
                    </a:ext>
                  </a:extLst>
                </p:cNvPr>
                <p:cNvSpPr txBox="1"/>
                <p:nvPr/>
              </p:nvSpPr>
              <p:spPr>
                <a:xfrm>
                  <a:off x="2777266" y="13959513"/>
                  <a:ext cx="5617029" cy="16400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3200" b="0" i="1" smtClean="0">
                            <a:latin typeface="Cambria Math" panose="02040503050406030204" pitchFamily="18" charset="0"/>
                          </a:rPr>
                          <m:t>𝜆</m:t>
                        </m:r>
                        <m:r>
                          <a:rPr lang="en-CA" sz="3200" b="0" i="1" smtClean="0">
                            <a:latin typeface="Cambria Math" panose="02040503050406030204" pitchFamily="18" charset="0"/>
                          </a:rPr>
                          <m:t>=</m:t>
                        </m:r>
                        <m:r>
                          <a:rPr lang="en-CA" sz="3200" b="0" i="1" smtClean="0">
                            <a:latin typeface="Cambria Math" panose="02040503050406030204" pitchFamily="18" charset="0"/>
                          </a:rPr>
                          <m:t>𝑑</m:t>
                        </m:r>
                        <m:r>
                          <a:rPr lang="en-CA" sz="3200" b="0" i="1" smtClean="0">
                            <a:latin typeface="Cambria Math" panose="02040503050406030204" pitchFamily="18" charset="0"/>
                          </a:rPr>
                          <m:t> </m:t>
                        </m:r>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𝑥</m:t>
                            </m:r>
                            <m:r>
                              <a:rPr lang="en-CA" sz="3200" b="0" i="1" smtClean="0">
                                <a:latin typeface="Cambria Math" panose="02040503050406030204" pitchFamily="18" charset="0"/>
                              </a:rPr>
                              <m:t>/</m:t>
                            </m:r>
                            <m:r>
                              <a:rPr lang="en-CA" sz="3200" b="0" i="1" smtClean="0">
                                <a:latin typeface="Cambria Math" panose="02040503050406030204" pitchFamily="18" charset="0"/>
                              </a:rPr>
                              <m:t>𝐿</m:t>
                            </m:r>
                          </m:num>
                          <m:den>
                            <m:rad>
                              <m:radPr>
                                <m:degHide m:val="on"/>
                                <m:ctrlPr>
                                  <a:rPr lang="en-CA" sz="3200" b="0" i="1" smtClean="0">
                                    <a:latin typeface="Cambria Math" panose="02040503050406030204" pitchFamily="18" charset="0"/>
                                  </a:rPr>
                                </m:ctrlPr>
                              </m:radPr>
                              <m:deg/>
                              <m:e>
                                <m:sSup>
                                  <m:sSupPr>
                                    <m:ctrlPr>
                                      <a:rPr lang="en-CA" sz="3200" b="0" i="1" smtClean="0">
                                        <a:latin typeface="Cambria Math" panose="02040503050406030204" pitchFamily="18" charset="0"/>
                                      </a:rPr>
                                    </m:ctrlPr>
                                  </m:sSupPr>
                                  <m:e>
                                    <m:d>
                                      <m:dPr>
                                        <m:ctrlPr>
                                          <a:rPr lang="en-CA" sz="3200" b="0" i="1" smtClean="0">
                                            <a:latin typeface="Cambria Math" panose="02040503050406030204" pitchFamily="18" charset="0"/>
                                          </a:rPr>
                                        </m:ctrlPr>
                                      </m:dPr>
                                      <m:e>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𝑥</m:t>
                                            </m:r>
                                          </m:num>
                                          <m:den>
                                            <m:r>
                                              <a:rPr lang="en-CA" sz="3200" b="0" i="1" smtClean="0">
                                                <a:latin typeface="Cambria Math" panose="02040503050406030204" pitchFamily="18" charset="0"/>
                                              </a:rPr>
                                              <m:t>𝐿</m:t>
                                            </m:r>
                                          </m:den>
                                        </m:f>
                                      </m:e>
                                    </m:d>
                                  </m:e>
                                  <m:sup>
                                    <m:r>
                                      <a:rPr lang="en-CA" sz="3200" b="0" i="1" smtClean="0">
                                        <a:latin typeface="Cambria Math" panose="02040503050406030204" pitchFamily="18" charset="0"/>
                                      </a:rPr>
                                      <m:t>2</m:t>
                                    </m:r>
                                  </m:sup>
                                </m:sSup>
                                <m:r>
                                  <a:rPr lang="en-CA" sz="3200" b="0" i="1" smtClean="0">
                                    <a:latin typeface="Cambria Math" panose="02040503050406030204" pitchFamily="18" charset="0"/>
                                  </a:rPr>
                                  <m:t>+1</m:t>
                                </m:r>
                              </m:e>
                            </m:rad>
                          </m:den>
                        </m:f>
                      </m:oMath>
                    </m:oMathPara>
                  </a14:m>
                  <a:endParaRPr lang="en-CA" sz="3200" dirty="0"/>
                </a:p>
              </p:txBody>
            </p:sp>
          </mc:Choice>
          <mc:Fallback xmlns="">
            <p:sp>
              <p:nvSpPr>
                <p:cNvPr id="47" name="TextBox 46">
                  <a:extLst>
                    <a:ext uri="{FF2B5EF4-FFF2-40B4-BE49-F238E27FC236}">
                      <a16:creationId xmlns:a16="http://schemas.microsoft.com/office/drawing/2014/main" id="{404EE95B-24F3-4EF7-AF0E-2BF0EE654F25}"/>
                    </a:ext>
                  </a:extLst>
                </p:cNvPr>
                <p:cNvSpPr txBox="1">
                  <a:spLocks noRot="1" noChangeAspect="1" noMove="1" noResize="1" noEditPoints="1" noAdjustHandles="1" noChangeArrowheads="1" noChangeShapeType="1" noTextEdit="1"/>
                </p:cNvSpPr>
                <p:nvPr/>
              </p:nvSpPr>
              <p:spPr>
                <a:xfrm>
                  <a:off x="2777266" y="13959513"/>
                  <a:ext cx="5617029" cy="1640064"/>
                </a:xfrm>
                <a:prstGeom prst="rect">
                  <a:avLst/>
                </a:prstGeom>
                <a:blipFill>
                  <a:blip r:embed="rId9"/>
                  <a:stretch>
                    <a:fillRect/>
                  </a:stretch>
                </a:blipFill>
              </p:spPr>
              <p:txBody>
                <a:bodyPr/>
                <a:lstStyle/>
                <a:p>
                  <a:r>
                    <a:rPr lang="en-CA">
                      <a:noFill/>
                    </a:rPr>
                    <a:t> </a:t>
                  </a:r>
                </a:p>
              </p:txBody>
            </p:sp>
          </mc:Fallback>
        </mc:AlternateContent>
        <p:sp>
          <p:nvSpPr>
            <p:cNvPr id="48" name="Rectangle 47">
              <a:extLst>
                <a:ext uri="{FF2B5EF4-FFF2-40B4-BE49-F238E27FC236}">
                  <a16:creationId xmlns:a16="http://schemas.microsoft.com/office/drawing/2014/main" id="{67224AAD-E25D-45D1-B242-6851166A264A}"/>
                </a:ext>
              </a:extLst>
            </p:cNvPr>
            <p:cNvSpPr/>
            <p:nvPr/>
          </p:nvSpPr>
          <p:spPr>
            <a:xfrm>
              <a:off x="2678822" y="13504366"/>
              <a:ext cx="6225687" cy="2221048"/>
            </a:xfrm>
            <a:prstGeom prst="rect">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TextBox 49">
              <a:extLst>
                <a:ext uri="{FF2B5EF4-FFF2-40B4-BE49-F238E27FC236}">
                  <a16:creationId xmlns:a16="http://schemas.microsoft.com/office/drawing/2014/main" id="{B045B4EC-65E3-41F7-A864-6E8703549943}"/>
                </a:ext>
              </a:extLst>
            </p:cNvPr>
            <p:cNvSpPr txBox="1"/>
            <p:nvPr/>
          </p:nvSpPr>
          <p:spPr>
            <a:xfrm>
              <a:off x="8112702" y="14302359"/>
              <a:ext cx="625492" cy="523220"/>
            </a:xfrm>
            <a:prstGeom prst="rect">
              <a:avLst/>
            </a:prstGeom>
            <a:noFill/>
          </p:spPr>
          <p:txBody>
            <a:bodyPr wrap="none" rtlCol="0">
              <a:spAutoFit/>
            </a:bodyPr>
            <a:lstStyle/>
            <a:p>
              <a:r>
                <a:rPr lang="en-CA" sz="2800" dirty="0"/>
                <a:t>(1)</a:t>
              </a:r>
            </a:p>
          </p:txBody>
        </p:sp>
        <p:sp>
          <p:nvSpPr>
            <p:cNvPr id="52" name="TextBox 51">
              <a:extLst>
                <a:ext uri="{FF2B5EF4-FFF2-40B4-BE49-F238E27FC236}">
                  <a16:creationId xmlns:a16="http://schemas.microsoft.com/office/drawing/2014/main" id="{32E8E29E-B96A-48F1-906B-DB96C869B912}"/>
                </a:ext>
              </a:extLst>
            </p:cNvPr>
            <p:cNvSpPr txBox="1"/>
            <p:nvPr/>
          </p:nvSpPr>
          <p:spPr>
            <a:xfrm>
              <a:off x="2662037" y="13504366"/>
              <a:ext cx="2600392" cy="461665"/>
            </a:xfrm>
            <a:prstGeom prst="rect">
              <a:avLst/>
            </a:prstGeom>
            <a:noFill/>
          </p:spPr>
          <p:txBody>
            <a:bodyPr wrap="none" rtlCol="0">
              <a:spAutoFit/>
            </a:bodyPr>
            <a:lstStyle/>
            <a:p>
              <a:r>
                <a:rPr lang="en-CA" sz="2400" dirty="0">
                  <a:solidFill>
                    <a:schemeClr val="bg2"/>
                  </a:solidFill>
                </a:rPr>
                <a:t>Young’s Equation</a:t>
              </a:r>
            </a:p>
          </p:txBody>
        </p:sp>
      </p:grpSp>
      <p:sp>
        <p:nvSpPr>
          <p:cNvPr id="181" name="TextBox 180">
            <a:extLst>
              <a:ext uri="{FF2B5EF4-FFF2-40B4-BE49-F238E27FC236}">
                <a16:creationId xmlns:a16="http://schemas.microsoft.com/office/drawing/2014/main" id="{6060591A-4DED-449C-9D2D-6D111DAC7947}"/>
              </a:ext>
            </a:extLst>
          </p:cNvPr>
          <p:cNvSpPr txBox="1"/>
          <p:nvPr/>
        </p:nvSpPr>
        <p:spPr>
          <a:xfrm>
            <a:off x="1036421" y="10560918"/>
            <a:ext cx="9634700" cy="2246769"/>
          </a:xfrm>
          <a:prstGeom prst="rect">
            <a:avLst/>
          </a:prstGeom>
          <a:noFill/>
        </p:spPr>
        <p:txBody>
          <a:bodyPr wrap="square" rtlCol="0">
            <a:spAutoFit/>
          </a:bodyPr>
          <a:lstStyle/>
          <a:p>
            <a:r>
              <a:rPr lang="en-CA" sz="2800" dirty="0"/>
              <a:t>In this work, we measure the wavelength of a laser pointer by passing its output through a diffraction grating (Fig. 2). We measure the position of the first maximum in the diffracted pattern and determine the wavelength emitted by the laser pointer using Young’s Equation [1].</a:t>
            </a:r>
            <a:endParaRPr lang="en-US" sz="2800" dirty="0"/>
          </a:p>
        </p:txBody>
      </p:sp>
      <p:sp>
        <p:nvSpPr>
          <p:cNvPr id="190" name="Google Shape;42;p3">
            <a:extLst>
              <a:ext uri="{FF2B5EF4-FFF2-40B4-BE49-F238E27FC236}">
                <a16:creationId xmlns:a16="http://schemas.microsoft.com/office/drawing/2014/main" id="{B531ACF2-6883-48D4-80C4-20596B97FFE0}"/>
              </a:ext>
            </a:extLst>
          </p:cNvPr>
          <p:cNvSpPr txBox="1">
            <a:spLocks/>
          </p:cNvSpPr>
          <p:nvPr/>
        </p:nvSpPr>
        <p:spPr>
          <a:xfrm>
            <a:off x="12090234" y="3661947"/>
            <a:ext cx="4845979" cy="1325379"/>
          </a:xfrm>
          <a:prstGeom prst="rect">
            <a:avLst/>
          </a:prstGeom>
          <a:noFill/>
          <a:ln w="9525" cap="flat" cmpd="sng">
            <a:noFill/>
            <a:prstDash val="solid"/>
            <a:round/>
            <a:headEnd type="none" w="sm" len="sm"/>
            <a:tailEnd type="none" w="sm" len="sm"/>
          </a:ln>
        </p:spPr>
        <p:txBody>
          <a:bodyPr spcFirstLastPara="1" wrap="square" lIns="105500" tIns="52751" rIns="105500" bIns="52751" anchor="ctr" anchorCtr="0">
            <a:noAutofit/>
          </a:bodyPr>
          <a:lstStyle>
            <a:defPPr marR="0" lvl="0" algn="l" rtl="0">
              <a:lnSpc>
                <a:spcPct val="100000"/>
              </a:lnSpc>
              <a:spcBef>
                <a:spcPts val="0"/>
              </a:spcBef>
              <a:spcAft>
                <a:spcPts val="0"/>
              </a:spcAft>
            </a:defPPr>
            <a:lvl1pPr marL="457218" marR="0" lvl="0" indent="-228610" algn="l" rtl="0">
              <a:lnSpc>
                <a:spcPct val="100000"/>
              </a:lnSpc>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37" marR="0" lvl="1" indent="-685828" algn="l" rtl="0">
              <a:lnSpc>
                <a:spcPct val="100000"/>
              </a:lnSpc>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56" marR="0" lvl="2" indent="-615975" algn="l" rtl="0">
              <a:lnSpc>
                <a:spcPct val="100000"/>
              </a:lnSpc>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73" marR="0" lvl="3"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92" marR="0" lvl="4"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310" marR="0" lvl="5"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pPr marL="0" indent="0">
              <a:spcBef>
                <a:spcPts val="0"/>
              </a:spcBef>
            </a:pPr>
            <a:r>
              <a:rPr lang="en-US" sz="4200" dirty="0">
                <a:solidFill>
                  <a:srgbClr val="000000"/>
                </a:solidFill>
                <a:latin typeface="Helvetica Neue"/>
                <a:ea typeface="Helvetica Neue"/>
                <a:cs typeface="Helvetica Neue"/>
                <a:sym typeface="Helvetica Neue"/>
              </a:rPr>
              <a:t>Methods</a:t>
            </a:r>
          </a:p>
        </p:txBody>
      </p:sp>
      <p:sp>
        <p:nvSpPr>
          <p:cNvPr id="195" name="Google Shape;42;p3">
            <a:extLst>
              <a:ext uri="{FF2B5EF4-FFF2-40B4-BE49-F238E27FC236}">
                <a16:creationId xmlns:a16="http://schemas.microsoft.com/office/drawing/2014/main" id="{6DC2737A-6576-4A12-A4BF-400CF31B3A27}"/>
              </a:ext>
            </a:extLst>
          </p:cNvPr>
          <p:cNvSpPr txBox="1">
            <a:spLocks/>
          </p:cNvSpPr>
          <p:nvPr/>
        </p:nvSpPr>
        <p:spPr>
          <a:xfrm>
            <a:off x="12090234" y="12123735"/>
            <a:ext cx="5912012" cy="1325379"/>
          </a:xfrm>
          <a:prstGeom prst="rect">
            <a:avLst/>
          </a:prstGeom>
          <a:noFill/>
          <a:ln w="9525" cap="flat" cmpd="sng">
            <a:noFill/>
            <a:prstDash val="solid"/>
            <a:round/>
            <a:headEnd type="none" w="sm" len="sm"/>
            <a:tailEnd type="none" w="sm" len="sm"/>
          </a:ln>
        </p:spPr>
        <p:txBody>
          <a:bodyPr spcFirstLastPara="1" wrap="square" lIns="105500" tIns="52751" rIns="105500" bIns="52751" anchor="ctr" anchorCtr="0">
            <a:noAutofit/>
          </a:bodyPr>
          <a:lstStyle>
            <a:defPPr marR="0" lvl="0" algn="l" rtl="0">
              <a:lnSpc>
                <a:spcPct val="100000"/>
              </a:lnSpc>
              <a:spcBef>
                <a:spcPts val="0"/>
              </a:spcBef>
              <a:spcAft>
                <a:spcPts val="0"/>
              </a:spcAft>
            </a:defPPr>
            <a:lvl1pPr marL="457218" marR="0" lvl="0" indent="-228610" algn="l" rtl="0">
              <a:lnSpc>
                <a:spcPct val="100000"/>
              </a:lnSpc>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37" marR="0" lvl="1" indent="-685828" algn="l" rtl="0">
              <a:lnSpc>
                <a:spcPct val="100000"/>
              </a:lnSpc>
              <a:spcBef>
                <a:spcPts val="1441"/>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56" marR="0" lvl="2" indent="-615975" algn="l" rtl="0">
              <a:lnSpc>
                <a:spcPct val="100000"/>
              </a:lnSpc>
              <a:spcBef>
                <a:spcPts val="1219"/>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73" marR="0" lvl="3"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92" marR="0" lvl="4"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310" marR="0" lvl="5"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527" marR="0" lvl="6"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748" marR="0" lvl="7"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965" marR="0" lvl="8" indent="-558823"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pPr marL="0" indent="0">
              <a:spcBef>
                <a:spcPts val="0"/>
              </a:spcBef>
            </a:pPr>
            <a:r>
              <a:rPr lang="en-US" sz="4200" dirty="0">
                <a:solidFill>
                  <a:srgbClr val="000000"/>
                </a:solidFill>
                <a:latin typeface="Helvetica Neue"/>
                <a:ea typeface="Helvetica Neue"/>
                <a:cs typeface="Helvetica Neue"/>
                <a:sym typeface="Helvetica Neue"/>
              </a:rPr>
              <a:t>Results &amp; Discussion</a:t>
            </a:r>
          </a:p>
        </p:txBody>
      </p:sp>
      <p:sp>
        <p:nvSpPr>
          <p:cNvPr id="59" name="TextBox 58">
            <a:extLst>
              <a:ext uri="{FF2B5EF4-FFF2-40B4-BE49-F238E27FC236}">
                <a16:creationId xmlns:a16="http://schemas.microsoft.com/office/drawing/2014/main" id="{554A8D59-323C-470C-9910-276A9B4117CF}"/>
              </a:ext>
            </a:extLst>
          </p:cNvPr>
          <p:cNvSpPr txBox="1"/>
          <p:nvPr/>
        </p:nvSpPr>
        <p:spPr>
          <a:xfrm>
            <a:off x="25562215" y="16345660"/>
            <a:ext cx="10008851"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bulleted list of 3-5 “take-home” messages for your audience</a:t>
            </a:r>
            <a:br>
              <a:rPr lang="en-US" sz="2800" dirty="0"/>
            </a:br>
            <a:endParaRPr lang="en-US" sz="2800" dirty="0"/>
          </a:p>
          <a:p>
            <a:pPr marL="457200" indent="-457200">
              <a:buFont typeface="Arial" panose="020B0604020202020204" pitchFamily="34" charset="0"/>
              <a:buChar char="•"/>
            </a:pPr>
            <a:r>
              <a:rPr lang="en-US" sz="2800" dirty="0"/>
              <a:t>Start with the most important result first</a:t>
            </a:r>
            <a:br>
              <a:rPr lang="en-US" sz="2800" dirty="0"/>
            </a:br>
            <a:endParaRPr lang="en-US" sz="2800" dirty="0"/>
          </a:p>
          <a:p>
            <a:pPr marL="457200" indent="-457200">
              <a:buFont typeface="Arial" panose="020B0604020202020204" pitchFamily="34" charset="0"/>
              <a:buChar char="•"/>
            </a:pPr>
            <a:r>
              <a:rPr lang="en-US" sz="2800" dirty="0"/>
              <a:t>Make sure to properly qualify any conclusions that might be more speculative (e.g. “which suggests”, “possibly”, etc.)</a:t>
            </a:r>
            <a:br>
              <a:rPr lang="en-US" sz="2800" dirty="0"/>
            </a:br>
            <a:endParaRPr lang="en-US" sz="2800" dirty="0"/>
          </a:p>
          <a:p>
            <a:pPr marL="457200" indent="-457200">
              <a:buFont typeface="Arial" panose="020B0604020202020204" pitchFamily="34" charset="0"/>
              <a:buChar char="•"/>
            </a:pPr>
            <a:r>
              <a:rPr lang="en-US" sz="2800" dirty="0"/>
              <a:t>You can also suggest ”next steps” of the project</a:t>
            </a:r>
          </a:p>
        </p:txBody>
      </p:sp>
      <p:sp>
        <p:nvSpPr>
          <p:cNvPr id="199" name="Google Shape;42;p3">
            <a:extLst>
              <a:ext uri="{FF2B5EF4-FFF2-40B4-BE49-F238E27FC236}">
                <a16:creationId xmlns:a16="http://schemas.microsoft.com/office/drawing/2014/main" id="{E461D6E9-AC4C-4A5C-9950-621E8EECF19C}"/>
              </a:ext>
            </a:extLst>
          </p:cNvPr>
          <p:cNvSpPr txBox="1">
            <a:spLocks/>
          </p:cNvSpPr>
          <p:nvPr/>
        </p:nvSpPr>
        <p:spPr>
          <a:xfrm>
            <a:off x="24959717" y="15080534"/>
            <a:ext cx="11519999" cy="1229586"/>
          </a:xfrm>
          <a:prstGeom prst="rect">
            <a:avLst/>
          </a:prstGeom>
          <a:noFill/>
          <a:ln w="9525" cap="flat" cmpd="sng">
            <a:noFill/>
            <a:prstDash val="solid"/>
            <a:round/>
            <a:headEnd type="none" w="sm" len="sm"/>
            <a:tailEnd type="none" w="sm" len="sm"/>
          </a:ln>
        </p:spPr>
        <p:txBody>
          <a:bodyPr spcFirstLastPara="1" wrap="square" lIns="105500" tIns="52751" rIns="105500" bIns="52751"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00" marR="0" lvl="1" indent="-685800" algn="l" rtl="0">
              <a:lnSpc>
                <a:spcPct val="100000"/>
              </a:lnSpc>
              <a:spcBef>
                <a:spcPts val="1440"/>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00" marR="0" lvl="2" indent="-615950" algn="l" rtl="0">
              <a:lnSpc>
                <a:spcPct val="100000"/>
              </a:lnSpc>
              <a:spcBef>
                <a:spcPts val="1220"/>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00" marR="0" lvl="3"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00" marR="0" lvl="4"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200" marR="0" lvl="5"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400" marR="0" lvl="6"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600" marR="0" lvl="7"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800" marR="0" lvl="8"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pPr marL="0" indent="0">
              <a:spcBef>
                <a:spcPts val="0"/>
              </a:spcBef>
            </a:pPr>
            <a:r>
              <a:rPr lang="en-US" sz="4200" dirty="0">
                <a:solidFill>
                  <a:srgbClr val="000000"/>
                </a:solidFill>
                <a:latin typeface="Helvetica Neue"/>
                <a:ea typeface="Helvetica Neue"/>
                <a:cs typeface="Helvetica Neue"/>
                <a:sym typeface="Helvetica Neue"/>
              </a:rPr>
              <a:t>Conclusion</a:t>
            </a:r>
          </a:p>
        </p:txBody>
      </p:sp>
      <p:cxnSp>
        <p:nvCxnSpPr>
          <p:cNvPr id="203" name="Straight Connector 202">
            <a:extLst>
              <a:ext uri="{FF2B5EF4-FFF2-40B4-BE49-F238E27FC236}">
                <a16:creationId xmlns:a16="http://schemas.microsoft.com/office/drawing/2014/main" id="{DEFF113D-0F97-47DE-8906-9860B81FB470}"/>
              </a:ext>
            </a:extLst>
          </p:cNvPr>
          <p:cNvCxnSpPr>
            <a:cxnSpLocks/>
          </p:cNvCxnSpPr>
          <p:nvPr/>
        </p:nvCxnSpPr>
        <p:spPr>
          <a:xfrm flipH="1">
            <a:off x="24959717" y="15183856"/>
            <a:ext cx="1053386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4" name="Google Shape;42;p3">
            <a:extLst>
              <a:ext uri="{FF2B5EF4-FFF2-40B4-BE49-F238E27FC236}">
                <a16:creationId xmlns:a16="http://schemas.microsoft.com/office/drawing/2014/main" id="{137DFE4C-34FA-4F26-B85B-DAE0C1F6EC46}"/>
              </a:ext>
            </a:extLst>
          </p:cNvPr>
          <p:cNvSpPr txBox="1">
            <a:spLocks/>
          </p:cNvSpPr>
          <p:nvPr/>
        </p:nvSpPr>
        <p:spPr>
          <a:xfrm>
            <a:off x="24959717" y="24219086"/>
            <a:ext cx="11519999" cy="1229586"/>
          </a:xfrm>
          <a:prstGeom prst="rect">
            <a:avLst/>
          </a:prstGeom>
          <a:noFill/>
          <a:ln w="9525" cap="flat" cmpd="sng">
            <a:noFill/>
            <a:prstDash val="solid"/>
            <a:round/>
            <a:headEnd type="none" w="sm" len="sm"/>
            <a:tailEnd type="none" w="sm" len="sm"/>
          </a:ln>
        </p:spPr>
        <p:txBody>
          <a:bodyPr spcFirstLastPara="1" wrap="square" lIns="105500" tIns="52751" rIns="105500" bIns="52751"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56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L="914400" marR="0" lvl="1" indent="-685800" algn="l" rtl="0">
              <a:lnSpc>
                <a:spcPct val="100000"/>
              </a:lnSpc>
              <a:spcBef>
                <a:spcPts val="1440"/>
              </a:spcBef>
              <a:spcAft>
                <a:spcPts val="0"/>
              </a:spcAft>
              <a:buClr>
                <a:schemeClr val="dk1"/>
              </a:buClr>
              <a:buSzPts val="7200"/>
              <a:buFont typeface="Arial"/>
              <a:buChar char="–"/>
              <a:defRPr sz="7200" b="0" i="0" u="none" strike="noStrike" cap="none">
                <a:solidFill>
                  <a:schemeClr val="dk1"/>
                </a:solidFill>
                <a:latin typeface="Times New Roman"/>
                <a:ea typeface="Times New Roman"/>
                <a:cs typeface="Times New Roman"/>
                <a:sym typeface="Times New Roman"/>
              </a:defRPr>
            </a:lvl2pPr>
            <a:lvl3pPr marL="1371600" marR="0" lvl="2" indent="-615950" algn="l" rtl="0">
              <a:lnSpc>
                <a:spcPct val="100000"/>
              </a:lnSpc>
              <a:spcBef>
                <a:spcPts val="1220"/>
              </a:spcBef>
              <a:spcAft>
                <a:spcPts val="0"/>
              </a:spcAft>
              <a:buClr>
                <a:schemeClr val="dk1"/>
              </a:buClr>
              <a:buSzPts val="6100"/>
              <a:buFont typeface="Arial"/>
              <a:buChar char="•"/>
              <a:defRPr sz="6100" b="0" i="0" u="none" strike="noStrike" cap="none">
                <a:solidFill>
                  <a:schemeClr val="dk1"/>
                </a:solidFill>
                <a:latin typeface="Times New Roman"/>
                <a:ea typeface="Times New Roman"/>
                <a:cs typeface="Times New Roman"/>
                <a:sym typeface="Times New Roman"/>
              </a:defRPr>
            </a:lvl3pPr>
            <a:lvl4pPr marL="1828800" marR="0" lvl="3"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4pPr>
            <a:lvl5pPr marL="2286000" marR="0" lvl="4"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5pPr>
            <a:lvl6pPr marL="2743200" marR="0" lvl="5"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6pPr>
            <a:lvl7pPr marL="3200400" marR="0" lvl="6"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7pPr>
            <a:lvl8pPr marL="3657600" marR="0" lvl="7"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8pPr>
            <a:lvl9pPr marL="4114800" marR="0" lvl="8"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Times New Roman"/>
                <a:ea typeface="Times New Roman"/>
                <a:cs typeface="Times New Roman"/>
                <a:sym typeface="Times New Roman"/>
              </a:defRPr>
            </a:lvl9pPr>
          </a:lstStyle>
          <a:p>
            <a:pPr marL="0" indent="0">
              <a:spcBef>
                <a:spcPts val="0"/>
              </a:spcBef>
            </a:pPr>
            <a:r>
              <a:rPr lang="en-US" sz="4200" dirty="0">
                <a:solidFill>
                  <a:srgbClr val="000000"/>
                </a:solidFill>
                <a:latin typeface="Helvetica Neue"/>
                <a:ea typeface="Helvetica Neue"/>
                <a:cs typeface="Helvetica Neue"/>
                <a:sym typeface="Helvetica Neue"/>
              </a:rPr>
              <a:t>References</a:t>
            </a:r>
          </a:p>
        </p:txBody>
      </p:sp>
      <p:sp>
        <p:nvSpPr>
          <p:cNvPr id="205" name="TextBox 204">
            <a:extLst>
              <a:ext uri="{FF2B5EF4-FFF2-40B4-BE49-F238E27FC236}">
                <a16:creationId xmlns:a16="http://schemas.microsoft.com/office/drawing/2014/main" id="{5A8E9163-247D-4DA2-A51C-FA1A73AF7F84}"/>
              </a:ext>
            </a:extLst>
          </p:cNvPr>
          <p:cNvSpPr txBox="1"/>
          <p:nvPr/>
        </p:nvSpPr>
        <p:spPr>
          <a:xfrm>
            <a:off x="24898250" y="25484212"/>
            <a:ext cx="11073004" cy="1815882"/>
          </a:xfrm>
          <a:prstGeom prst="rect">
            <a:avLst/>
          </a:prstGeom>
          <a:noFill/>
        </p:spPr>
        <p:txBody>
          <a:bodyPr wrap="square" rtlCol="0">
            <a:spAutoFit/>
          </a:bodyPr>
          <a:lstStyle/>
          <a:p>
            <a:r>
              <a:rPr lang="en-US" sz="2800" dirty="0"/>
              <a:t>[1] Ling et al., “University Physics Volume 3, Section 4.4 Diffraction Gratings” (2016)</a:t>
            </a:r>
          </a:p>
          <a:p>
            <a:endParaRPr lang="en-US" sz="2800" dirty="0"/>
          </a:p>
          <a:p>
            <a:endParaRPr lang="en-US" sz="2800" dirty="0"/>
          </a:p>
        </p:txBody>
      </p:sp>
      <p:cxnSp>
        <p:nvCxnSpPr>
          <p:cNvPr id="206" name="Straight Connector 205">
            <a:extLst>
              <a:ext uri="{FF2B5EF4-FFF2-40B4-BE49-F238E27FC236}">
                <a16:creationId xmlns:a16="http://schemas.microsoft.com/office/drawing/2014/main" id="{C4851B1D-DEFC-4ECA-8D97-23D5FE0F2E12}"/>
              </a:ext>
            </a:extLst>
          </p:cNvPr>
          <p:cNvCxnSpPr>
            <a:cxnSpLocks/>
          </p:cNvCxnSpPr>
          <p:nvPr/>
        </p:nvCxnSpPr>
        <p:spPr>
          <a:xfrm flipH="1">
            <a:off x="24959717" y="24322408"/>
            <a:ext cx="1053386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26366A5-4A8A-42FF-99DB-4E7F1D892A0B}"/>
              </a:ext>
            </a:extLst>
          </p:cNvPr>
          <p:cNvSpPr txBox="1"/>
          <p:nvPr/>
        </p:nvSpPr>
        <p:spPr>
          <a:xfrm>
            <a:off x="923947" y="9579202"/>
            <a:ext cx="9840483" cy="461665"/>
          </a:xfrm>
          <a:prstGeom prst="rect">
            <a:avLst/>
          </a:prstGeom>
          <a:noFill/>
        </p:spPr>
        <p:txBody>
          <a:bodyPr wrap="square" rtlCol="0">
            <a:spAutoFit/>
          </a:bodyPr>
          <a:lstStyle/>
          <a:p>
            <a:r>
              <a:rPr lang="en-CA" sz="2400" b="1" dirty="0"/>
              <a:t>Fig. 1</a:t>
            </a:r>
            <a:r>
              <a:rPr lang="en-CA" sz="2400" dirty="0"/>
              <a:t> – Laser warning labels specify a range of possible wavelengths.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9048</TotalTime>
  <Words>339</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 Neue</vt:lpstr>
      <vt:lpstr>Cambria Math</vt:lpstr>
      <vt:lpstr>Arial</vt:lpstr>
      <vt:lpstr>Times New Roman</vt:lpstr>
      <vt:lpstr>Office Theme</vt:lpstr>
      <vt:lpstr>Poster Title Name Department of Physics, Harvey Mudd College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Alright me lets do this</dc:title>
  <dc:creator>milton</dc:creator>
  <cp:lastModifiedBy>Mark Ilton</cp:lastModifiedBy>
  <cp:revision>160</cp:revision>
  <dcterms:modified xsi:type="dcterms:W3CDTF">2020-11-12T02:42:50Z</dcterms:modified>
</cp:coreProperties>
</file>