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dry</cx:pt>
          <cx:pt idx="1">wet</cx:pt>
          <cx:pt idx="2">unknown</cx:pt>
          <cx:pt idx="3">snow</cx:pt>
          <cx:pt idx="4">ice</cx:pt>
          <cx:pt idx="5">other</cx:pt>
          <cx:pt idx="6">sand-dirt</cx:pt>
        </cx:lvl>
      </cx:strDim>
      <cx:numDim type="val">
        <cx:f>Sheet1!$B$2:$B$8</cx:f>
        <cx:lvl ptCount="7" formatCode="General">
          <cx:pt idx="0">334941</cx:pt>
          <cx:pt idx="1">61064</cx:pt>
          <cx:pt idx="2">29125</cx:pt>
          <cx:pt idx="3">14941</cx:pt>
          <cx:pt idx="4">3405</cx:pt>
          <cx:pt idx="5">1019</cx:pt>
          <cx:pt idx="6">205</cx:pt>
        </cx:lvl>
      </cx:numDim>
    </cx:data>
  </cx:chartData>
  <cx:chart>
    <cx:plotArea>
      <cx:plotAreaRegion>
        <cx:series layoutId="clusteredColumn" uniqueId="{F1A987F4-842E-4B0E-A641-0F1F70AA3932}">
          <cx:tx>
            <cx:txData>
              <cx:f>Sheet1!$B$1</cx:f>
              <cx:v>condition</cx:v>
            </cx:txData>
          </cx:tx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8046590D-DC63-481C-BD1A-C49D98B442D8}"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FB02-856B-4AC2-8920-780B1F550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B4DC-02B0-4B54-B8D4-716625E0B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7953-B706-4BFC-BF69-9DEDC4AA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8A5-ABA4-463C-B3CE-FA453F45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943F-CEA8-4928-B77A-073F943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35A3-33E1-45E1-BB0D-C02F0104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BB8A7-382A-417E-89FE-675F8FE85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91D4-7348-4C65-B8CE-459CE55A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6B9-2DB8-4802-9806-BD66F2F1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A542-D0C1-48A5-8238-2F07A56A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E4B53-FA5D-4637-B193-F48669BE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F1C92-43B6-4581-8A07-AA590E0A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E395-5E04-4FF6-AE24-6E611E72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AC47-E61A-4D12-A6C4-47D9263A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2D38-3A55-40C4-912F-39A2D0A8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D92D-AA81-4AD0-BC5C-0C00B8C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3006-61F7-4B07-9835-86041A76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EE62-6CCE-45D3-A38D-31957D99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B5B4-7661-4DEB-8FE2-DFEA903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4416-8BF2-44C9-90A2-1780CC6F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C77-D436-4E6A-A4F2-A6F5AB96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E64E-4850-462A-AF8E-6FBF15FD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87BD-9A1C-4B3B-B709-1F978F0A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4FD-922E-48DA-8AC5-F690604D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633A-76B3-4732-8732-64C5EBAF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472E-8663-428B-B66F-DC54D593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E827-05F9-4050-BD6E-0F5DC1A9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7F8D-8A9A-4585-BD66-FDBB3D2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7D4E-DEE6-45A7-BF90-887E8BF2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0B1E6-EBCB-4C57-9D61-ACD637EA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3D27C-41DA-477B-8906-DC9D68AD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20A8-C85F-4111-A38B-2A4A84E2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E3CE-5EEE-4231-9B91-2C483630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82E1B-A358-4CE2-9CC6-E2A41886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CC970-04BB-4D29-ACBC-F34552C67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77127-0AE5-4B5A-B624-B51C1F08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AD0B3-42EA-4DCC-BD63-59CF7C6E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571E1-C13D-4AB3-84EB-24E7EACC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BEC40-FE1A-4B0F-96C9-A0136755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F25F-8FCA-4228-B21C-4467A11B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F9F4C-062C-4ABD-8BD9-C7F11FED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2876-0C8F-4481-8858-7D697005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DE261-E74D-4564-8F07-4A1B6EA6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54058-9F3A-42D8-AD73-258298A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C23FA-1427-464F-8654-9F0DD8FA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8807-92F7-47EA-AB14-9FEF6B7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F98-0321-4899-A5C9-5D6C9DC6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33DD-D680-4401-94C4-71D35F40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2A57-A7DB-4841-B63B-A2A52A01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58C5-9AA7-4FBB-A723-14959B66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6012-1AB3-42FB-9602-0854618C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BB05-5BFD-49AD-AB3A-68084C14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1CFD-B11E-4C32-9FBE-14D16446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6482D-0EDF-44AC-86F9-A4584887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FB1FE-FDF7-4E54-A583-7B21C900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F4A4-9560-48EF-B2DC-B95FD495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1564B-6E65-4F5A-8B17-0E589AE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6209F-632B-40DF-960E-997ACBA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1AFA0-A050-4649-B806-C675998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2502-DED1-46D8-9C1F-8838FCE85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AF61-C0E7-4E97-926B-BEA89736D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7AEA-E55D-40B0-A62F-FD1A998DB95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CB09-C5F6-47BB-A835-3ECBC7CA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BACC-B1F6-4460-B6FD-2602C482B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4A87-E4A5-4416-8F56-BEF447C0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B0D72-C130-4398-8FD3-AF006AC9A876}"/>
              </a:ext>
            </a:extLst>
          </p:cNvPr>
          <p:cNvSpPr txBox="1"/>
          <p:nvPr/>
        </p:nvSpPr>
        <p:spPr>
          <a:xfrm>
            <a:off x="411803" y="438303"/>
            <a:ext cx="1129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After cleaning the dataset for this part, there is a total of 444700 items to work with. (using: python-pandas-matplotlib)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D68D0-034E-49DC-96D9-B482F5A7C050}"/>
              </a:ext>
            </a:extLst>
          </p:cNvPr>
          <p:cNvSpPr txBox="1"/>
          <p:nvPr/>
        </p:nvSpPr>
        <p:spPr>
          <a:xfrm>
            <a:off x="411803" y="2076891"/>
            <a:ext cx="1087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All this analysis should be the basis for developing public programs that contribute to a safer way of traveling.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BDD41-6897-4F7F-ACB3-0673B7853FA6}"/>
              </a:ext>
            </a:extLst>
          </p:cNvPr>
          <p:cNvSpPr txBox="1"/>
          <p:nvPr/>
        </p:nvSpPr>
        <p:spPr>
          <a:xfrm>
            <a:off x="998704" y="3715479"/>
            <a:ext cx="107101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P</a:t>
            </a:r>
            <a:r>
              <a:rPr lang="en-US" sz="32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art 1, considers the analysis of the number of traffic crashes vs the road conditions and speed limits.</a:t>
            </a:r>
          </a:p>
          <a:p>
            <a:pPr algn="l"/>
            <a:endParaRPr lang="en-US" sz="3200" b="1" i="0" dirty="0">
              <a:solidFill>
                <a:schemeClr val="accent2">
                  <a:lumMod val="5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P</a:t>
            </a:r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art 2, considers the analysis of the number of traffic crashes vs the lighting conditions, crash type and road defects.</a:t>
            </a:r>
          </a:p>
        </p:txBody>
      </p:sp>
    </p:spTree>
    <p:extLst>
      <p:ext uri="{BB962C8B-B14F-4D97-AF65-F5344CB8AC3E}">
        <p14:creationId xmlns:p14="http://schemas.microsoft.com/office/powerpoint/2010/main" val="38207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4D8267-53C5-41E5-8FF8-22940A30AC52}"/>
              </a:ext>
            </a:extLst>
          </p:cNvPr>
          <p:cNvSpPr/>
          <p:nvPr/>
        </p:nvSpPr>
        <p:spPr>
          <a:xfrm>
            <a:off x="447473" y="300760"/>
            <a:ext cx="11297055" cy="7879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80776-555C-45A6-801A-064D8322513F}"/>
              </a:ext>
            </a:extLst>
          </p:cNvPr>
          <p:cNvSpPr txBox="1"/>
          <p:nvPr/>
        </p:nvSpPr>
        <p:spPr>
          <a:xfrm>
            <a:off x="599874" y="402342"/>
            <a:ext cx="1136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Here are some interesting findings about traffic crashes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782B-7653-45AF-838A-3238D32A76BD}"/>
              </a:ext>
            </a:extLst>
          </p:cNvPr>
          <p:cNvSpPr txBox="1"/>
          <p:nvPr/>
        </p:nvSpPr>
        <p:spPr>
          <a:xfrm>
            <a:off x="599874" y="2280579"/>
            <a:ext cx="10869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Let us begin saying that </a:t>
            </a:r>
            <a:r>
              <a:rPr lang="en-US" sz="4000" b="1" i="0" dirty="0">
                <a:solidFill>
                  <a:srgbClr val="0070C0"/>
                </a:solidFill>
                <a:effectLst/>
                <a:latin typeface="-apple-system"/>
              </a:rPr>
              <a:t>47.4%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 of the traffic crashes occur:</a:t>
            </a:r>
          </a:p>
          <a:p>
            <a:endParaRPr lang="en-US" sz="4000" b="0" i="0" dirty="0">
              <a:solidFill>
                <a:srgbClr val="0070C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at </a:t>
            </a:r>
            <a:r>
              <a:rPr lang="en-US" sz="4000" b="1" i="0" dirty="0">
                <a:solidFill>
                  <a:srgbClr val="0070C0"/>
                </a:solidFill>
                <a:effectLst/>
                <a:latin typeface="-apple-system"/>
              </a:rPr>
              <a:t>day light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, </a:t>
            </a:r>
          </a:p>
          <a:p>
            <a:r>
              <a:rPr lang="en-US" sz="4000" dirty="0">
                <a:solidFill>
                  <a:srgbClr val="0070C0"/>
                </a:solidFill>
                <a:latin typeface="-apple-system"/>
              </a:rPr>
              <a:t>                    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in </a:t>
            </a:r>
            <a:r>
              <a:rPr lang="en-US" sz="4000" b="1" i="0" dirty="0">
                <a:solidFill>
                  <a:srgbClr val="0070C0"/>
                </a:solidFill>
                <a:effectLst/>
                <a:latin typeface="-apple-system"/>
              </a:rPr>
              <a:t>dry roads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 and</a:t>
            </a:r>
          </a:p>
          <a:p>
            <a:r>
              <a:rPr lang="en-US" sz="4000" dirty="0">
                <a:solidFill>
                  <a:srgbClr val="0070C0"/>
                </a:solidFill>
                <a:latin typeface="-apple-system"/>
              </a:rPr>
              <a:t>                                                 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 no </a:t>
            </a:r>
            <a:r>
              <a:rPr lang="en-US" sz="4000" b="1" i="0" dirty="0">
                <a:solidFill>
                  <a:srgbClr val="0070C0"/>
                </a:solidFill>
                <a:effectLst/>
                <a:latin typeface="-apple-system"/>
              </a:rPr>
              <a:t>defect roads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6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E9C5EB0-FF7D-4971-A4B4-1DE2FA68D8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45282781"/>
                  </p:ext>
                </p:extLst>
              </p:nvPr>
            </p:nvGraphicFramePr>
            <p:xfrm>
              <a:off x="353682" y="304110"/>
              <a:ext cx="11475152" cy="62717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BE9C5EB0-FF7D-4971-A4B4-1DE2FA68D8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682" y="304110"/>
                <a:ext cx="11475152" cy="627178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049BBB-058E-4FCF-BF17-03EBC497BD3C}"/>
              </a:ext>
            </a:extLst>
          </p:cNvPr>
          <p:cNvSpPr txBox="1"/>
          <p:nvPr/>
        </p:nvSpPr>
        <p:spPr>
          <a:xfrm>
            <a:off x="771730" y="2098940"/>
            <a:ext cx="119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F104F-7FFC-4407-87D0-BBB3451E930D}"/>
              </a:ext>
            </a:extLst>
          </p:cNvPr>
          <p:cNvSpPr txBox="1"/>
          <p:nvPr/>
        </p:nvSpPr>
        <p:spPr>
          <a:xfrm>
            <a:off x="5243210" y="5466946"/>
            <a:ext cx="155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04191-A375-4B56-B1A6-39D5671848E8}"/>
              </a:ext>
            </a:extLst>
          </p:cNvPr>
          <p:cNvSpPr txBox="1"/>
          <p:nvPr/>
        </p:nvSpPr>
        <p:spPr>
          <a:xfrm>
            <a:off x="2328154" y="4759060"/>
            <a:ext cx="155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FFD61-7ACF-47A0-A465-DC207550F0B0}"/>
              </a:ext>
            </a:extLst>
          </p:cNvPr>
          <p:cNvSpPr txBox="1"/>
          <p:nvPr/>
        </p:nvSpPr>
        <p:spPr>
          <a:xfrm>
            <a:off x="7140103" y="5466946"/>
            <a:ext cx="107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2DE2A-971B-4D9E-97B0-7B7C73E9EB2B}"/>
              </a:ext>
            </a:extLst>
          </p:cNvPr>
          <p:cNvSpPr txBox="1"/>
          <p:nvPr/>
        </p:nvSpPr>
        <p:spPr>
          <a:xfrm>
            <a:off x="3628417" y="1837330"/>
            <a:ext cx="5778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In what road conditions, traffic accidents mainly occurs?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48D9B-1038-464D-8591-5B66FF82EAE5}"/>
              </a:ext>
            </a:extLst>
          </p:cNvPr>
          <p:cNvSpPr txBox="1"/>
          <p:nvPr/>
        </p:nvSpPr>
        <p:spPr>
          <a:xfrm>
            <a:off x="800914" y="2782669"/>
            <a:ext cx="109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D2C81-A2A3-4B53-BAC3-34FC0155B2F1}"/>
              </a:ext>
            </a:extLst>
          </p:cNvPr>
          <p:cNvSpPr txBox="1"/>
          <p:nvPr/>
        </p:nvSpPr>
        <p:spPr>
          <a:xfrm>
            <a:off x="2250456" y="5528501"/>
            <a:ext cx="109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218187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23E123B7-03D3-47A1-B17C-5837855D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57" y="512759"/>
            <a:ext cx="8396603" cy="608753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18F6A-1D58-4CC1-A104-B369E8FCEE63}"/>
              </a:ext>
            </a:extLst>
          </p:cNvPr>
          <p:cNvSpPr txBox="1"/>
          <p:nvPr/>
        </p:nvSpPr>
        <p:spPr>
          <a:xfrm>
            <a:off x="6451072" y="2894808"/>
            <a:ext cx="4231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30&lt; speed limit &lt;40</a:t>
            </a:r>
          </a:p>
          <a:p>
            <a:pPr algn="ctr"/>
            <a:r>
              <a:rPr lang="en-US" sz="4000" dirty="0"/>
              <a:t>(80%)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33999-9C66-4870-BD4E-46B564A318C3}"/>
              </a:ext>
            </a:extLst>
          </p:cNvPr>
          <p:cNvSpPr txBox="1"/>
          <p:nvPr/>
        </p:nvSpPr>
        <p:spPr>
          <a:xfrm>
            <a:off x="5566807" y="1201175"/>
            <a:ext cx="60943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Most of the accidents occur when the speed limit is:</a:t>
            </a:r>
          </a:p>
        </p:txBody>
      </p:sp>
    </p:spTree>
    <p:extLst>
      <p:ext uri="{BB962C8B-B14F-4D97-AF65-F5344CB8AC3E}">
        <p14:creationId xmlns:p14="http://schemas.microsoft.com/office/powerpoint/2010/main" val="41407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DF2A2E-B554-44A5-BF9B-B57ACF841B74}"/>
              </a:ext>
            </a:extLst>
          </p:cNvPr>
          <p:cNvSpPr/>
          <p:nvPr/>
        </p:nvSpPr>
        <p:spPr>
          <a:xfrm>
            <a:off x="9884917" y="1146104"/>
            <a:ext cx="1741251" cy="1400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0DBF7-0314-4244-9622-9CBEE0685623}"/>
              </a:ext>
            </a:extLst>
          </p:cNvPr>
          <p:cNvSpPr/>
          <p:nvPr/>
        </p:nvSpPr>
        <p:spPr>
          <a:xfrm>
            <a:off x="807400" y="1033119"/>
            <a:ext cx="1741251" cy="14007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81F31-47FF-4B60-BB6A-817F64AE55A6}"/>
              </a:ext>
            </a:extLst>
          </p:cNvPr>
          <p:cNvSpPr txBox="1"/>
          <p:nvPr/>
        </p:nvSpPr>
        <p:spPr>
          <a:xfrm>
            <a:off x="2485422" y="306581"/>
            <a:ext cx="756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What happens when the road is: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03C0F-7075-4C51-9DEC-E6AA51BC3A9F}"/>
              </a:ext>
            </a:extLst>
          </p:cNvPr>
          <p:cNvSpPr txBox="1"/>
          <p:nvPr/>
        </p:nvSpPr>
        <p:spPr>
          <a:xfrm>
            <a:off x="10149187" y="1225678"/>
            <a:ext cx="1663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B2275-99A1-4D8E-A04C-8EC834BAEBBC}"/>
              </a:ext>
            </a:extLst>
          </p:cNvPr>
          <p:cNvSpPr txBox="1"/>
          <p:nvPr/>
        </p:nvSpPr>
        <p:spPr>
          <a:xfrm>
            <a:off x="993849" y="1146104"/>
            <a:ext cx="1368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54C9D-2CE2-4244-A2ED-D6A61A61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3" y="2662350"/>
            <a:ext cx="5233278" cy="3889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9D50B-CCD7-4242-AF98-395B12A8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7" y="2634607"/>
            <a:ext cx="5233278" cy="3916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5108D-82DA-44C7-B88B-0EEC58E6B31F}"/>
              </a:ext>
            </a:extLst>
          </p:cNvPr>
          <p:cNvSpPr txBox="1"/>
          <p:nvPr/>
        </p:nvSpPr>
        <p:spPr>
          <a:xfrm>
            <a:off x="2719602" y="3239304"/>
            <a:ext cx="302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50,000 traffic crashes</a:t>
            </a:r>
          </a:p>
          <a:p>
            <a:r>
              <a:rPr lang="en-US" sz="2400" b="1" dirty="0"/>
              <a:t>Average speed limit is 29 mph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8EAF8-C913-44DE-AF66-7235DD45CF23}"/>
              </a:ext>
            </a:extLst>
          </p:cNvPr>
          <p:cNvSpPr txBox="1"/>
          <p:nvPr/>
        </p:nvSpPr>
        <p:spPr>
          <a:xfrm>
            <a:off x="8962854" y="3392684"/>
            <a:ext cx="3069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275,000 traffic crashes</a:t>
            </a:r>
          </a:p>
          <a:p>
            <a:r>
              <a:rPr lang="en-US" sz="2400" b="1" dirty="0"/>
              <a:t>Average speed limit is 28 mph</a:t>
            </a:r>
          </a:p>
        </p:txBody>
      </p:sp>
    </p:spTree>
    <p:extLst>
      <p:ext uri="{BB962C8B-B14F-4D97-AF65-F5344CB8AC3E}">
        <p14:creationId xmlns:p14="http://schemas.microsoft.com/office/powerpoint/2010/main" val="17562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99AAB-931B-43F8-8637-9D9F5711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34" y="434824"/>
            <a:ext cx="7317687" cy="6155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36C75-3AA0-4ADF-BB41-8F804DD52B84}"/>
              </a:ext>
            </a:extLst>
          </p:cNvPr>
          <p:cNvSpPr txBox="1"/>
          <p:nvPr/>
        </p:nvSpPr>
        <p:spPr>
          <a:xfrm>
            <a:off x="5956081" y="3134921"/>
            <a:ext cx="5535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In what lighting  conditions, traffic accidents mainly occurs?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DF5DE-10A3-4D73-B878-D916687F853C}"/>
              </a:ext>
            </a:extLst>
          </p:cNvPr>
          <p:cNvSpPr txBox="1"/>
          <p:nvPr/>
        </p:nvSpPr>
        <p:spPr>
          <a:xfrm>
            <a:off x="5388003" y="1184708"/>
            <a:ext cx="207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Daylight</a:t>
            </a:r>
          </a:p>
          <a:p>
            <a:pPr algn="ctr"/>
            <a:r>
              <a:rPr lang="en-US" sz="3600" dirty="0"/>
              <a:t>65.6%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D9198-BFDA-4518-BA6F-911C268547FB}"/>
              </a:ext>
            </a:extLst>
          </p:cNvPr>
          <p:cNvSpPr txBox="1"/>
          <p:nvPr/>
        </p:nvSpPr>
        <p:spPr>
          <a:xfrm>
            <a:off x="3507323" y="3794660"/>
            <a:ext cx="207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Lighted road</a:t>
            </a:r>
          </a:p>
          <a:p>
            <a:pPr algn="ctr"/>
            <a:r>
              <a:rPr lang="en-US" sz="2800" dirty="0"/>
              <a:t>20.9%</a:t>
            </a:r>
          </a:p>
        </p:txBody>
      </p:sp>
    </p:spTree>
    <p:extLst>
      <p:ext uri="{BB962C8B-B14F-4D97-AF65-F5344CB8AC3E}">
        <p14:creationId xmlns:p14="http://schemas.microsoft.com/office/powerpoint/2010/main" val="37106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B3D6E-5CD0-45D9-A1EC-53C7EFC2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91" y="1094812"/>
            <a:ext cx="6581775" cy="551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C455-0873-441C-B16A-54846605E04B}"/>
              </a:ext>
            </a:extLst>
          </p:cNvPr>
          <p:cNvSpPr txBox="1"/>
          <p:nvPr/>
        </p:nvSpPr>
        <p:spPr>
          <a:xfrm>
            <a:off x="544749" y="306581"/>
            <a:ext cx="11167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What happens with the traffic crashes, when: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ECB69C-8A1E-47A6-A1EB-A219FB8FAA83}"/>
              </a:ext>
            </a:extLst>
          </p:cNvPr>
          <p:cNvSpPr/>
          <p:nvPr/>
        </p:nvSpPr>
        <p:spPr>
          <a:xfrm>
            <a:off x="544749" y="4775750"/>
            <a:ext cx="2620787" cy="1498943"/>
          </a:xfrm>
          <a:prstGeom prst="ellipse">
            <a:avLst/>
          </a:prstGeom>
          <a:solidFill>
            <a:srgbClr val="99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B5BC9-CE4F-4D02-BFC6-34959A803BD4}"/>
              </a:ext>
            </a:extLst>
          </p:cNvPr>
          <p:cNvSpPr txBox="1"/>
          <p:nvPr/>
        </p:nvSpPr>
        <p:spPr>
          <a:xfrm>
            <a:off x="544748" y="5036659"/>
            <a:ext cx="262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Lighted road &amp; Wet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8561D1-509A-42CA-827E-F7C4715DA531}"/>
              </a:ext>
            </a:extLst>
          </p:cNvPr>
          <p:cNvSpPr/>
          <p:nvPr/>
        </p:nvSpPr>
        <p:spPr>
          <a:xfrm>
            <a:off x="8793915" y="1559969"/>
            <a:ext cx="2988007" cy="1532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67A78-8ABA-482E-BABA-3FBBA562B7B0}"/>
              </a:ext>
            </a:extLst>
          </p:cNvPr>
          <p:cNvSpPr txBox="1"/>
          <p:nvPr/>
        </p:nvSpPr>
        <p:spPr>
          <a:xfrm>
            <a:off x="9160323" y="1664459"/>
            <a:ext cx="2255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Daylight &amp; Dry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1D697-CD1E-490F-B9E7-A7C60ADEC809}"/>
              </a:ext>
            </a:extLst>
          </p:cNvPr>
          <p:cNvSpPr txBox="1"/>
          <p:nvPr/>
        </p:nvSpPr>
        <p:spPr>
          <a:xfrm>
            <a:off x="6758363" y="2659559"/>
            <a:ext cx="1619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52.9%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4DB81-28CD-49CD-82E1-EB3466B29560}"/>
              </a:ext>
            </a:extLst>
          </p:cNvPr>
          <p:cNvSpPr txBox="1"/>
          <p:nvPr/>
        </p:nvSpPr>
        <p:spPr>
          <a:xfrm>
            <a:off x="3891868" y="5423170"/>
            <a:ext cx="161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3.9%</a:t>
            </a:r>
          </a:p>
        </p:txBody>
      </p:sp>
    </p:spTree>
    <p:extLst>
      <p:ext uri="{BB962C8B-B14F-4D97-AF65-F5344CB8AC3E}">
        <p14:creationId xmlns:p14="http://schemas.microsoft.com/office/powerpoint/2010/main" val="26806465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46AFA0-D7A6-49CB-81D6-A6FC27A0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90" y="379738"/>
            <a:ext cx="9228082" cy="618281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6CEDA-E42D-45DE-9C50-FB42D543E6CA}"/>
              </a:ext>
            </a:extLst>
          </p:cNvPr>
          <p:cNvSpPr txBox="1"/>
          <p:nvPr/>
        </p:nvSpPr>
        <p:spPr>
          <a:xfrm>
            <a:off x="2289987" y="598727"/>
            <a:ext cx="2690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are the most common types of traffic crashes?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6A898-55EC-40A6-BCFC-778DCED8BBD2}"/>
              </a:ext>
            </a:extLst>
          </p:cNvPr>
          <p:cNvSpPr txBox="1"/>
          <p:nvPr/>
        </p:nvSpPr>
        <p:spPr>
          <a:xfrm>
            <a:off x="3735420" y="2174073"/>
            <a:ext cx="226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Parked Motor Vehicle 100832 (22.7%)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D859A-4892-4720-8AE8-6ECA7EB6A0FA}"/>
              </a:ext>
            </a:extLst>
          </p:cNvPr>
          <p:cNvSpPr txBox="1"/>
          <p:nvPr/>
        </p:nvSpPr>
        <p:spPr>
          <a:xfrm>
            <a:off x="7014340" y="921501"/>
            <a:ext cx="169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End 107499 (24.2%)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F18E-B6E5-4917-8BE7-368B1D45F383}"/>
              </a:ext>
            </a:extLst>
          </p:cNvPr>
          <p:cNvSpPr txBox="1"/>
          <p:nvPr/>
        </p:nvSpPr>
        <p:spPr>
          <a:xfrm>
            <a:off x="6775627" y="3471145"/>
            <a:ext cx="272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Sideswipe Same Direction 69800 (15.7%)</a:t>
            </a:r>
          </a:p>
        </p:txBody>
      </p:sp>
    </p:spTree>
    <p:extLst>
      <p:ext uri="{BB962C8B-B14F-4D97-AF65-F5344CB8AC3E}">
        <p14:creationId xmlns:p14="http://schemas.microsoft.com/office/powerpoint/2010/main" val="377210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1F75A-3EA5-4649-A9D0-1A69F68F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14337"/>
            <a:ext cx="7934325" cy="602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3A7F40-6B50-4AB7-90F5-96D73E20EFC8}"/>
              </a:ext>
            </a:extLst>
          </p:cNvPr>
          <p:cNvSpPr txBox="1"/>
          <p:nvPr/>
        </p:nvSpPr>
        <p:spPr>
          <a:xfrm>
            <a:off x="3453320" y="2597839"/>
            <a:ext cx="6326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about the defects of the road?</a:t>
            </a:r>
          </a:p>
          <a:p>
            <a:r>
              <a:rPr lang="en-US" dirty="0"/>
              <a:t>Do they affect the frequency of the traffic crashes?</a:t>
            </a:r>
          </a:p>
          <a:p>
            <a:endParaRPr lang="en-US" dirty="0"/>
          </a:p>
          <a:p>
            <a:r>
              <a:rPr lang="en-US" dirty="0"/>
              <a:t>It seems that most of the traffic crashes occur in no-defects roads.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7ABF5-4469-42BA-A7DC-FDE40EA763BA}"/>
              </a:ext>
            </a:extLst>
          </p:cNvPr>
          <p:cNvSpPr txBox="1"/>
          <p:nvPr/>
        </p:nvSpPr>
        <p:spPr>
          <a:xfrm>
            <a:off x="3907895" y="942228"/>
            <a:ext cx="3154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 Defect roads 370603 (83.3%)</a:t>
            </a:r>
          </a:p>
        </p:txBody>
      </p:sp>
    </p:spTree>
    <p:extLst>
      <p:ext uri="{BB962C8B-B14F-4D97-AF65-F5344CB8AC3E}">
        <p14:creationId xmlns:p14="http://schemas.microsoft.com/office/powerpoint/2010/main" val="114866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DIAZ</dc:creator>
  <cp:lastModifiedBy>JOSE DIAZ</cp:lastModifiedBy>
  <cp:revision>3</cp:revision>
  <dcterms:created xsi:type="dcterms:W3CDTF">2020-10-12T18:21:50Z</dcterms:created>
  <dcterms:modified xsi:type="dcterms:W3CDTF">2020-10-12T18:42:49Z</dcterms:modified>
</cp:coreProperties>
</file>