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渲染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9525"/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</c:dPt>
          <c:cat>
            <c:strRef>
              <c:f>Sheet1!$A$2:$A$5</c:f>
              <c:strCache>
                <c:ptCount val="4"/>
                <c:pt idx="0">
                  <c:v>战斗</c:v>
                </c:pt>
                <c:pt idx="1">
                  <c:v>同屏</c:v>
                </c:pt>
                <c:pt idx="2">
                  <c:v>多人</c:v>
                </c:pt>
                <c:pt idx="3">
                  <c:v>初始化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加载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战斗</c:v>
                </c:pt>
                <c:pt idx="1">
                  <c:v>同屏</c:v>
                </c:pt>
                <c:pt idx="2">
                  <c:v>多人</c:v>
                </c:pt>
                <c:pt idx="3">
                  <c:v>初始化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战斗</c:v>
                </c:pt>
                <c:pt idx="1">
                  <c:v>同屏</c:v>
                </c:pt>
                <c:pt idx="2">
                  <c:v>多人</c:v>
                </c:pt>
                <c:pt idx="3">
                  <c:v>初始化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UI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战斗</c:v>
                </c:pt>
                <c:pt idx="1">
                  <c:v>同屏</c:v>
                </c:pt>
                <c:pt idx="2">
                  <c:v>多人</c:v>
                </c:pt>
                <c:pt idx="3">
                  <c:v>初始化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121728"/>
        <c:axId val="48123264"/>
      </c:barChart>
      <c:catAx>
        <c:axId val="48121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8123264"/>
        <c:crosses val="autoZero"/>
        <c:auto val="1"/>
        <c:lblAlgn val="ctr"/>
        <c:lblOffset val="100"/>
        <c:noMultiLvlLbl val="0"/>
      </c:catAx>
      <c:valAx>
        <c:axId val="48123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1217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3B28E-9C7E-42E4-A1AD-E99E3899B0C6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B8CDD-9BAC-41ED-9814-7311F555F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8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B8CDD-9BAC-41ED-9814-7311F555F9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7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B8CDD-9BAC-41ED-9814-7311F555F9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5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B8CDD-9BAC-41ED-9814-7311F555F9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06961B-90CE-409A-ADA3-59C7E174F4B3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2C98EF-48AF-4ABD-AFCC-754BB04B3A6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新框架简介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en-US" altLang="zh-CN" dirty="0" smtClean="0"/>
              <a:t>by Joe Physwf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2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395"/>
            <a:ext cx="8229600" cy="53005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ResourceManager Singleton</a:t>
            </a: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包含一个等待列表，凡是引用计数为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的资源将被放置在这个等待列表中，放入等待列表中的资源并不一定会被销毁。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每帧更新时，将针对每个资源进行计时。超过最大等待时间的资源将被放入销毁队列。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销毁队列是即将被销毁的资源列表。这些资源并不是一次全部被销毁，而是分布在不同的帧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周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期中销毁。销毁的同时会计量销毁所花费的时间，如果太长则等待下一周期。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虽然销毁队列中的资源也不是立即被销毁，但是一旦进入该队列，则无法挽回，资源总会在后续某一时刻被销毁。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2433"/>
            <a:ext cx="8229600" cy="519508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Classes implements ResourceCache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SkeletonLoader</a:t>
            </a:r>
          </a:p>
          <a:p>
            <a:pPr marL="1154430" lvl="2" indent="-51435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每个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SkeletonLoader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实例对应一个骨骼资源包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一个文件夹，下面包含各种动作的位图序列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154430" lvl="2" indent="-51435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工厂方法：实例的创建与获取都通过该方法，在该方法内部递增引用计数：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154430" lvl="2" indent="-514350">
              <a:buFont typeface="Wingdings" pitchFamily="2" charset="2"/>
              <a:buChar char="ü"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EffectLoader</a:t>
            </a:r>
          </a:p>
          <a:p>
            <a:pPr marL="1154430" lvl="2" indent="-51435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每个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EffectLoader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对应一个特效动画位图序列。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154430" lvl="2" indent="-51435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工厂方法：实例的创建与获取都通过该方法，在该方法内部递增引用计数：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154430" lvl="2" indent="-514350">
              <a:buFont typeface="Wingdings" pitchFamily="2" charset="2"/>
              <a:buChar char="ü"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80" y="3725740"/>
            <a:ext cx="48387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80" y="5709871"/>
            <a:ext cx="461010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4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08" y="1311226"/>
            <a:ext cx="8229600" cy="5036819"/>
          </a:xfrm>
        </p:spPr>
        <p:txBody>
          <a:bodyPr>
            <a:normAutofit/>
          </a:bodyPr>
          <a:lstStyle/>
          <a:p>
            <a:pPr marL="731520" lvl="2" indent="-457200">
              <a:buSzPct val="95000"/>
              <a:buFont typeface="+mj-lt"/>
              <a:buAutoNum type="alphaLcParenR" startAt="3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PieceGroundLoader</a:t>
            </a:r>
          </a:p>
          <a:p>
            <a:pPr marL="1005840" lvl="3" indent="-457200">
              <a:buSzPct val="95000"/>
              <a:buFont typeface="Wingdings" pitchFamily="2" charset="2"/>
              <a:buChar char="ü"/>
            </a:pPr>
            <a:r>
              <a:rPr lang="zh-CN" altLang="en-US" sz="2100" b="1" dirty="0" smtClean="0">
                <a:latin typeface="Courier New" pitchFamily="49" charset="0"/>
                <a:cs typeface="Courier New" pitchFamily="49" charset="0"/>
              </a:rPr>
              <a:t>每个</a:t>
            </a:r>
            <a:r>
              <a:rPr lang="en-US" altLang="zh-CN" sz="2100" b="1" dirty="0" smtClean="0">
                <a:latin typeface="Courier New" pitchFamily="49" charset="0"/>
                <a:cs typeface="Courier New" pitchFamily="49" charset="0"/>
              </a:rPr>
              <a:t>PieceGroundLoader</a:t>
            </a:r>
            <a:r>
              <a:rPr lang="zh-CN" altLang="en-US" sz="2100" b="1" dirty="0" smtClean="0">
                <a:latin typeface="Courier New" pitchFamily="49" charset="0"/>
                <a:cs typeface="Courier New" pitchFamily="49" charset="0"/>
              </a:rPr>
              <a:t>对应一个地面素材包。</a:t>
            </a:r>
            <a:endParaRPr lang="en-US" altLang="zh-CN" sz="2100" b="1" dirty="0" smtClean="0">
              <a:latin typeface="Courier New" pitchFamily="49" charset="0"/>
              <a:cs typeface="Courier New" pitchFamily="49" charset="0"/>
            </a:endParaRPr>
          </a:p>
          <a:p>
            <a:pPr marL="1005840" lvl="3" indent="-457200">
              <a:buSzPct val="95000"/>
              <a:buFont typeface="Wingdings" pitchFamily="2" charset="2"/>
              <a:buChar char="ü"/>
            </a:pPr>
            <a:r>
              <a:rPr lang="zh-CN" altLang="en-US" sz="2100" b="1" dirty="0">
                <a:latin typeface="Courier New" pitchFamily="49" charset="0"/>
                <a:cs typeface="Courier New" pitchFamily="49" charset="0"/>
              </a:rPr>
              <a:t>工厂方法：实例的创建与获取都通过该方法，在该方法内部递增引用计数：</a:t>
            </a:r>
            <a:endParaRPr lang="en-US" altLang="zh-CN" sz="2100" b="1" dirty="0">
              <a:latin typeface="Courier New" pitchFamily="49" charset="0"/>
              <a:cs typeface="Courier New" pitchFamily="49" charset="0"/>
            </a:endParaRPr>
          </a:p>
          <a:p>
            <a:pPr marL="548640" lvl="3" indent="0">
              <a:buSzPct val="95000"/>
              <a:buNone/>
            </a:pPr>
            <a:endParaRPr lang="zh-CN" altLang="en-US" sz="2100" b="1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2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30" y="2930769"/>
            <a:ext cx="4962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各种情况下性能消耗分布印象：</a:t>
            </a:r>
            <a:endParaRPr lang="zh-CN" altLang="en-US" b="1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249435802"/>
              </p:ext>
            </p:extLst>
          </p:nvPr>
        </p:nvGraphicFramePr>
        <p:xfrm>
          <a:off x="1894704" y="2693771"/>
          <a:ext cx="4864442" cy="268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6833087" y="4670200"/>
            <a:ext cx="219807" cy="1802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28692" y="4188087"/>
            <a:ext cx="219807" cy="1802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28693" y="3714769"/>
            <a:ext cx="219807" cy="1802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6685" y="3680287"/>
            <a:ext cx="1479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as(</a:t>
            </a:r>
            <a:r>
              <a:rPr lang="en-US" altLang="zh-CN" sz="1200" b="1" dirty="0" err="1" smtClean="0"/>
              <a:t>sort,astar,msg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32034" y="41572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加载</a:t>
            </a:r>
            <a:endParaRPr lang="zh-CN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55477" y="4630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渲染</a:t>
            </a:r>
            <a:endParaRPr lang="zh-CN" altLang="en-US" sz="1200" b="1" dirty="0"/>
          </a:p>
        </p:txBody>
      </p:sp>
      <p:sp>
        <p:nvSpPr>
          <p:cNvPr id="13" name="矩形 12"/>
          <p:cNvSpPr/>
          <p:nvPr/>
        </p:nvSpPr>
        <p:spPr>
          <a:xfrm>
            <a:off x="6809854" y="3295669"/>
            <a:ext cx="219807" cy="1802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55477" y="324728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UI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531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只考虑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渲染因素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同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屏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裸模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100-200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人对应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CPU 10%-20%</a:t>
            </a:r>
          </a:p>
          <a:p>
            <a:pPr marL="365760" lvl="1" indent="0"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6" y="4510453"/>
            <a:ext cx="70580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4"/>
          <a:stretch/>
        </p:blipFill>
        <p:spPr bwMode="auto">
          <a:xfrm>
            <a:off x="1042987" y="2933334"/>
            <a:ext cx="70580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73758" y="40444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4966" y="55471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200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08" y="1346394"/>
            <a:ext cx="8229600" cy="5168705"/>
          </a:xfrm>
        </p:spPr>
        <p:txBody>
          <a:bodyPr/>
          <a:lstStyle/>
          <a:p>
            <a:pPr marL="880110" lvl="1" indent="-514350">
              <a:buFont typeface="+mj-lt"/>
              <a:buAutoNum type="alphaLcParenR" startAt="2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多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人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裸模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：保持同屏人数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人不变，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1000-2000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人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20%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左右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195877"/>
            <a:ext cx="641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710353"/>
            <a:ext cx="65151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2962" y="327070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1000(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同屏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200)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2961" y="477419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2000(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同屏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200)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5143525"/>
            <a:ext cx="65341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0286" y="627181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500(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同屏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200)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08" y="1223302"/>
            <a:ext cx="8229600" cy="5221459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lphaLcParenR" startAt="3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场景滚屏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1900x1000(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单人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0" lvl="1" indent="-457200">
              <a:buFont typeface="+mj-lt"/>
              <a:buAutoNum type="alphaLcParenR" startAt="3"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22960" lvl="1" indent="-457200">
              <a:buFont typeface="+mj-lt"/>
              <a:buAutoNum type="alphaLcParenR" startAt="3"/>
            </a:pP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243138"/>
            <a:ext cx="62769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076700"/>
            <a:ext cx="6134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060" y="341141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60fps CPU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峰值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30%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平均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25%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060" y="5249008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30fps CPU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峰值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19%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平均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15%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3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8408" y="1223302"/>
            <a:ext cx="8229600" cy="5221459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lphaLcParenR" startAt="4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场景滚屏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1900x1000(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全场景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300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人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0" lvl="1" indent="-457200">
              <a:buFont typeface="+mj-lt"/>
              <a:buAutoNum type="alphaLcParenR" startAt="4"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22960" lvl="1" indent="-457200">
              <a:buFont typeface="+mj-lt"/>
              <a:buAutoNum type="alphaLcParenR" startAt="4"/>
            </a:pP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060" y="3235541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60fps CPU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峰值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37%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平均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30%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0060" y="5099512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30fps CPU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峰值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23%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平均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18%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914775"/>
            <a:ext cx="6038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010507"/>
            <a:ext cx="6391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8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08" y="1363980"/>
            <a:ext cx="8229600" cy="438912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todo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各种实际游戏环境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渲染部分</a:t>
            </a:r>
            <a:r>
              <a:rPr lang="en-US" altLang="zh-CN" b="1" dirty="0" smtClean="0"/>
              <a:t>as</a:t>
            </a:r>
            <a:r>
              <a:rPr lang="zh-CN" altLang="en-US" b="1" dirty="0" smtClean="0"/>
              <a:t>消耗很低，主要开销在底层，取决于同屏数量和模型结构。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结构精简，概念少，清晰。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易于</a:t>
            </a:r>
            <a:r>
              <a:rPr lang="zh-CN" altLang="en-US" b="1" dirty="0" smtClean="0"/>
              <a:t>学习，维护成本低，可持续开发性强。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41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Components 	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组件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库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Engine                 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游戏引擎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System                 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业务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逻辑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ea typeface="仿宋" pitchFamily="49" charset="-122"/>
              </a:rPr>
              <a:t>Applications	</a:t>
            </a:r>
            <a:r>
              <a:rPr lang="zh-CN" altLang="en-US" b="1" dirty="0" smtClean="0">
                <a:ea typeface="仿宋" pitchFamily="49" charset="-122"/>
              </a:rPr>
              <a:t>模块插件</a:t>
            </a:r>
            <a:endParaRPr lang="en-US" altLang="zh-CN" b="1" dirty="0" smtClean="0">
              <a:ea typeface="仿宋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b="1" dirty="0">
              <a:ea typeface="仿宋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ea typeface="仿宋" pitchFamily="49" charset="-122"/>
              </a:rPr>
              <a:t>Shell		</a:t>
            </a:r>
            <a:r>
              <a:rPr lang="zh-CN" altLang="en-US" b="1" dirty="0" smtClean="0">
                <a:ea typeface="仿宋" pitchFamily="49" charset="-122"/>
              </a:rPr>
              <a:t>底层驱动</a:t>
            </a:r>
            <a:endParaRPr lang="zh-CN" altLang="en-US" b="1" dirty="0">
              <a:ea typeface="仿宋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0042" y="4149080"/>
            <a:ext cx="2404474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90043" y="3645024"/>
            <a:ext cx="110833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14397" y="3645024"/>
            <a:ext cx="1080120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0043" y="3140968"/>
            <a:ext cx="2404474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2636912"/>
            <a:ext cx="110833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6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去掉不必要的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执行：主要集中渲染周期中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分散集中消耗点，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保证每帧消耗的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稳定。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优化内存管理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方案，分散执行资源的释放。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优化复杂算法：寻路，字符操作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算法。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控制并行加载数量，调和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I/O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和解码平衡。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分散耗时行为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sort,astar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在多个帧中执行。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开发效率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渲染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BitmapPlayer 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位图播放器</a:t>
            </a:r>
            <a:endParaRPr lang="en-US" altLang="zh-CN" b="1" dirty="0" smtClean="0">
              <a:latin typeface="Courier New" pitchFamily="49" charset="0"/>
              <a:ea typeface="仿宋" pitchFamily="49" charset="-122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继承自</a:t>
            </a: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Bitmap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ea typeface="仿宋" pitchFamily="49" charset="-122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包含一个位图帧数组</a:t>
            </a: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BitmapFrame,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每个位图帧对象有一个</a:t>
            </a: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BitmapData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引用和</a:t>
            </a: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x,y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两个属性。</a:t>
            </a:r>
            <a:endParaRPr lang="en-US" altLang="zh-CN" b="1" dirty="0" smtClean="0">
              <a:latin typeface="Courier New" pitchFamily="49" charset="0"/>
              <a:ea typeface="仿宋" pitchFamily="49" charset="-122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在帧循环中，每步进一次，指针累加，用指针从位图数组中取出新的</a:t>
            </a: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BitmapFrame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对象，将该对象的</a:t>
            </a: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BitmapData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引用和</a:t>
            </a: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x,y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属性赋值给</a:t>
            </a:r>
            <a:r>
              <a:rPr lang="en-US" altLang="zh-CN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BitmapPlayer</a:t>
            </a:r>
            <a:r>
              <a:rPr lang="zh-CN" altLang="en-US" b="1" dirty="0" smtClean="0">
                <a:latin typeface="Courier New" pitchFamily="49" charset="0"/>
                <a:ea typeface="仿宋" pitchFamily="49" charset="-122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ea typeface="仿宋" pitchFamily="49" charset="-122"/>
              <a:cs typeface="Courier New" pitchFamily="49" charset="0"/>
            </a:endParaRPr>
          </a:p>
          <a:p>
            <a:pPr marL="880110" lvl="1" indent="-514350">
              <a:buFont typeface="+mj-ea"/>
              <a:buAutoNum type="alphaLcParenR"/>
            </a:pPr>
            <a:endParaRPr lang="zh-CN" altLang="en-US" b="1" dirty="0">
              <a:latin typeface="Courier New" pitchFamily="49" charset="0"/>
              <a:ea typeface="仿宋" pitchFamily="49" charset="-122"/>
              <a:cs typeface="Courier New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77136" y="5680504"/>
            <a:ext cx="41764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77136" y="6184560"/>
            <a:ext cx="41764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37176" y="568050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25208" y="568050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13240" y="568050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01272" y="568050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89304" y="568050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5328" y="574322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0" name="等腰三角形 19"/>
          <p:cNvSpPr/>
          <p:nvPr/>
        </p:nvSpPr>
        <p:spPr>
          <a:xfrm flipV="1">
            <a:off x="3333220" y="5506692"/>
            <a:ext cx="108012" cy="10180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3370585" y="5999894"/>
            <a:ext cx="0" cy="61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370585" y="6308251"/>
            <a:ext cx="21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70584" y="6472592"/>
            <a:ext cx="21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70584" y="6616608"/>
            <a:ext cx="21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8465" y="620052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bitmapData</a:t>
            </a:r>
            <a:endParaRPr lang="zh-CN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8920" y="6352929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638920" y="6518804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08" y="1117794"/>
            <a:ext cx="8229600" cy="533575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Skeleton </a:t>
            </a:r>
            <a:r>
              <a:rPr lang="en-US" altLang="zh-CN" b="1" dirty="0" smtClean="0"/>
              <a:t>“</a:t>
            </a:r>
            <a:r>
              <a:rPr lang="zh-CN" altLang="en-US" b="1" dirty="0"/>
              <a:t>骨骼</a:t>
            </a:r>
            <a:r>
              <a:rPr lang="en-US" altLang="zh-CN" b="1" dirty="0" smtClean="0"/>
              <a:t>”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Interface ISkeleton</a:t>
            </a:r>
            <a:endParaRPr lang="en-US" altLang="zh-CN" b="1" dirty="0"/>
          </a:p>
          <a:p>
            <a:pPr marL="880110" lvl="1" indent="-514350">
              <a:buFont typeface="+mj-lt"/>
              <a:buAutoNum type="alphaLcParenR"/>
            </a:pPr>
            <a:endParaRPr lang="en-US" altLang="zh-CN" b="1" dirty="0" smtClean="0"/>
          </a:p>
          <a:p>
            <a:pPr marL="880110" lvl="1" indent="-514350">
              <a:buFont typeface="+mj-lt"/>
              <a:buAutoNum type="alphaLcParenR"/>
            </a:pPr>
            <a:endParaRPr lang="en-US" altLang="zh-CN" b="1" dirty="0"/>
          </a:p>
          <a:p>
            <a:pPr marL="880110" lvl="1" indent="-514350">
              <a:buFont typeface="+mj-lt"/>
              <a:buAutoNum type="alphaLcParenR"/>
            </a:pPr>
            <a:endParaRPr lang="en-US" altLang="zh-CN" b="1" dirty="0" smtClean="0"/>
          </a:p>
          <a:p>
            <a:pPr marL="880110" lvl="1" indent="-514350">
              <a:buFont typeface="+mj-lt"/>
              <a:buAutoNum type="alphaLcParenR"/>
            </a:pPr>
            <a:endParaRPr lang="en-US" altLang="zh-CN" b="1" dirty="0"/>
          </a:p>
          <a:p>
            <a:pPr marL="880110" lvl="1" indent="-514350">
              <a:buFont typeface="+mj-lt"/>
              <a:buAutoNum type="alphaLcParenR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Class Wear implements ISkeleton</a:t>
            </a:r>
          </a:p>
          <a:p>
            <a:pPr marL="982980" lvl="2" indent="-34290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模型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裸模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，装备，坐骑的显示。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982980" lvl="2" indent="-34290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包含一个二维数组，第一维是方向，第二维是动作，每个动作是一个位图帧序列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BitmapFrame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982980" lvl="2" indent="-34290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包含一个位图播放器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BitmapPlayer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。每次改变方向或者动作后，将新的位图帧序列赋值给这个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BitmapPlayer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2074252"/>
            <a:ext cx="36480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1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07" y="1179340"/>
            <a:ext cx="8229600" cy="5221459"/>
          </a:xfrm>
        </p:spPr>
        <p:txBody>
          <a:bodyPr/>
          <a:lstStyle/>
          <a:p>
            <a:pPr marL="880110" lvl="1" indent="-514350">
              <a:buFont typeface="+mj-lt"/>
              <a:buAutoNum type="alphaLcParenR" startAt="3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Class Avatar implements ISkeleton</a:t>
            </a:r>
          </a:p>
          <a:p>
            <a:pPr marL="982980" lvl="2" indent="-34290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模型，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装备，坐骑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的层级关系和动画同步。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982980" lvl="2" indent="-34290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包含一个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Wear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对象数组，每个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Wear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对象固定对应一个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。根据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来实现换装。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22960" lvl="1" indent="-457200">
              <a:buFont typeface="+mj-lt"/>
              <a:buAutoNum type="alphaLcParenR" startAt="3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Class CharacterAnimation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ISkeleton</a:t>
            </a:r>
          </a:p>
          <a:p>
            <a:pPr marL="1097280" lvl="2" indent="-45720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继承自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097280" lvl="2" indent="-45720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包含一个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Avatar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对象即其他显示元素，如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097280" lvl="2" indent="-457200">
              <a:buFont typeface="Wingdings" pitchFamily="2" charset="2"/>
              <a:buChar char="ü"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6056"/>
            <a:ext cx="8229600" cy="500165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Effect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特效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Base Class Effect</a:t>
            </a:r>
          </a:p>
          <a:p>
            <a:pPr marL="1154430" lvl="2" indent="-51435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继承自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154430" lvl="2" indent="-51435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包含一个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BitmapPlayer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对象。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154430" lvl="2" indent="-514350">
              <a:buFont typeface="Wingdings" pitchFamily="2" charset="2"/>
              <a:buChar char="ü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拥有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一个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layer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属性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(Sprite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引用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1154430" lvl="2" indent="-514350">
              <a:buFont typeface="Wingdings" pitchFamily="2" charset="2"/>
              <a:buChar char="ü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构造函数：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5226" y="1808151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layer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4507" y="2341552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Effect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4404" y="2822226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BitmapPlayer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7494620" y="2139327"/>
            <a:ext cx="0" cy="26376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491202" y="2672757"/>
            <a:ext cx="0" cy="26376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30" y="3927205"/>
            <a:ext cx="66389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0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3642"/>
            <a:ext cx="8229600" cy="5054404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MapView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地图显示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包含地面层，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地图特效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层，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技能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特效层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下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交换层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技能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特效层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上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包含交换元素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显示对象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数组。每帧排序，并设置深度。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616" y="1276057"/>
            <a:ext cx="8229600" cy="51599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加载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PswLoader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组件，控制加载。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所有加载任务通过统一接口，所有加载行为都要经过该组件。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拥有一个全局共享的加载优先级队列。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控制最大并行加载数量。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Base Class ResourceCache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Outline</a:t>
            </a:r>
          </a:p>
          <a:p>
            <a:pPr marL="880110" lvl="1" indent="-514350">
              <a:buFont typeface="+mj-lt"/>
              <a:buAutoNum type="alphaLcParenR"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mRefCount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引用计数。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incRefCount()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decRefCount()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分别递增和递减引用计数。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release()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方法封装了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decRefCount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方法。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42" y="2848342"/>
            <a:ext cx="25527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8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782</TotalTime>
  <Words>874</Words>
  <Application>Microsoft Office PowerPoint</Application>
  <PresentationFormat>全屏显示(4:3)</PresentationFormat>
  <Paragraphs>126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流畅</vt:lpstr>
      <vt:lpstr>新框架简介</vt:lpstr>
      <vt:lpstr>框架结构</vt:lpstr>
      <vt:lpstr>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内存管理</vt:lpstr>
      <vt:lpstr>PowerPoint 演示文稿</vt:lpstr>
      <vt:lpstr>PowerPoint 演示文稿</vt:lpstr>
      <vt:lpstr>PowerPoint 演示文稿</vt:lpstr>
      <vt:lpstr>性能分析</vt:lpstr>
      <vt:lpstr>性能表现</vt:lpstr>
      <vt:lpstr>PowerPoint 演示文稿</vt:lpstr>
      <vt:lpstr>PowerPoint 演示文稿</vt:lpstr>
      <vt:lpstr>PowerPoint 演示文稿</vt:lpstr>
      <vt:lpstr>PowerPoint 演示文稿</vt:lpstr>
      <vt:lpstr>特点</vt:lpstr>
      <vt:lpstr>解决问题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乔月雷</dc:creator>
  <cp:lastModifiedBy>乔月雷</cp:lastModifiedBy>
  <cp:revision>286</cp:revision>
  <dcterms:created xsi:type="dcterms:W3CDTF">2013-07-02T01:55:50Z</dcterms:created>
  <dcterms:modified xsi:type="dcterms:W3CDTF">2013-07-03T06:37:14Z</dcterms:modified>
</cp:coreProperties>
</file>