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5" roundtripDataSignature="AMtx7mh1723CcyM4whJohhMSA7euQa/9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customschemas.google.com/relationships/presentationmetadata" Target="metadata"/><Relationship Id="rId14" Type="http://schemas.openxmlformats.org/officeDocument/2006/relationships/slide" Target="slides/slide10.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101600" marR="101600" rtl="0" algn="l">
              <a:lnSpc>
                <a:spcPct val="115000"/>
              </a:lnSpc>
              <a:spcBef>
                <a:spcPts val="0"/>
              </a:spcBef>
              <a:spcAft>
                <a:spcPts val="0"/>
              </a:spcAft>
              <a:buClr>
                <a:schemeClr val="dk1"/>
              </a:buClr>
              <a:buSzPts val="1100"/>
              <a:buFont typeface="Arial"/>
              <a:buNone/>
            </a:pPr>
            <a:r>
              <a:rPr lang="en-US" sz="1200">
                <a:solidFill>
                  <a:srgbClr val="111111"/>
                </a:solidFill>
              </a:rPr>
              <a:t>Welcome to the classified blueprint of the Super Lift Challenge. Prepare to be initiated into the realm of covert knowledge.  Here you will find all sorts of tips to help you build.  Are you set to unlock the secrets of the cosmos?</a:t>
            </a:r>
            <a:endParaRPr sz="1200">
              <a:solidFill>
                <a:srgbClr val="111111"/>
              </a:solidFill>
            </a:endParaRPr>
          </a:p>
          <a:p>
            <a:pPr indent="0" lvl="0" marL="0" rtl="0" algn="l">
              <a:spcBef>
                <a:spcPts val="30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US" sz="1200">
                <a:solidFill>
                  <a:schemeClr val="dk1"/>
                </a:solidFill>
              </a:rPr>
              <a:t>Tip 9: </a:t>
            </a:r>
            <a:r>
              <a:rPr lang="en-US" sz="1200">
                <a:solidFill>
                  <a:schemeClr val="dk1"/>
                </a:solidFill>
              </a:rPr>
              <a:t>The Super Lift is a team challenge make sure all team members know how to use your machine.</a:t>
            </a:r>
            <a:endParaRPr sz="1200">
              <a:solidFill>
                <a:schemeClr val="dk1"/>
              </a:solidFill>
            </a:endParaRPr>
          </a:p>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US" sz="1200">
                <a:solidFill>
                  <a:schemeClr val="dk1"/>
                </a:solidFill>
              </a:rPr>
              <a:t>Tip 1: </a:t>
            </a:r>
            <a:r>
              <a:rPr lang="en-US" sz="1200">
                <a:solidFill>
                  <a:schemeClr val="dk1"/>
                </a:solidFill>
              </a:rPr>
              <a:t>Tall System become unstable and fail easily. </a:t>
            </a:r>
            <a:endParaRPr sz="1200">
              <a:solidFill>
                <a:schemeClr val="dk1"/>
              </a:solidFill>
            </a:endParaRPr>
          </a:p>
          <a:p>
            <a:pPr indent="0" lvl="0" marL="0" rtl="0" algn="l">
              <a:spcBef>
                <a:spcPts val="0"/>
              </a:spcBef>
              <a:spcAft>
                <a:spcPts val="0"/>
              </a:spcAft>
              <a:buClr>
                <a:schemeClr val="dk1"/>
              </a:buClr>
              <a:buFont typeface="Arial"/>
              <a:buNone/>
            </a:pPr>
            <a:r>
              <a:t/>
            </a:r>
            <a:endParaRPr sz="1200">
              <a:solidFill>
                <a:schemeClr val="dk1"/>
              </a:solidFill>
            </a:endParaRPr>
          </a:p>
          <a:p>
            <a:pPr indent="0" lvl="0" marL="0" rtl="0" algn="l">
              <a:spcBef>
                <a:spcPts val="0"/>
              </a:spcBef>
              <a:spcAft>
                <a:spcPts val="0"/>
              </a:spcAft>
              <a:buClr>
                <a:schemeClr val="dk1"/>
              </a:buClr>
              <a:buFont typeface="Arial"/>
              <a:buNone/>
            </a:pPr>
            <a:r>
              <a:rPr lang="en-US" sz="1200">
                <a:solidFill>
                  <a:schemeClr val="dk1"/>
                </a:solidFill>
              </a:rPr>
              <a:t>If you find your system is getting too tall, try adding a pulley to change the direction of your effort.</a:t>
            </a:r>
            <a:endParaRPr sz="1200">
              <a:solidFill>
                <a:schemeClr val="dk1"/>
              </a:solidFill>
            </a:endParaRPr>
          </a:p>
          <a:p>
            <a:pPr indent="0" lvl="0" marL="0" rtl="0" algn="l">
              <a:spcBef>
                <a:spcPts val="0"/>
              </a:spcBef>
              <a:spcAft>
                <a:spcPts val="0"/>
              </a:spcAft>
              <a:buNone/>
            </a:pPr>
            <a:r>
              <a:t/>
            </a:r>
            <a:endParaRPr sz="1200"/>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US" sz="1200">
                <a:solidFill>
                  <a:schemeClr val="dk1"/>
                </a:solidFill>
              </a:rPr>
              <a:t>Tip 2: </a:t>
            </a:r>
            <a:r>
              <a:rPr lang="en-US" sz="1200">
                <a:solidFill>
                  <a:schemeClr val="dk1"/>
                </a:solidFill>
              </a:rPr>
              <a:t>Use all your Pistons and Cylinders</a:t>
            </a:r>
            <a:endParaRPr sz="1200">
              <a:solidFill>
                <a:schemeClr val="dk1"/>
              </a:solidFill>
            </a:endParaRPr>
          </a:p>
          <a:p>
            <a:pPr indent="0" lvl="0" marL="0" rtl="0" algn="l">
              <a:spcBef>
                <a:spcPts val="0"/>
              </a:spcBef>
              <a:spcAft>
                <a:spcPts val="0"/>
              </a:spcAft>
              <a:buClr>
                <a:schemeClr val="dk1"/>
              </a:buClr>
              <a:buFont typeface="Arial"/>
              <a:buNone/>
            </a:pPr>
            <a:r>
              <a:t/>
            </a:r>
            <a:endParaRPr sz="1200">
              <a:solidFill>
                <a:schemeClr val="dk1"/>
              </a:solidFill>
            </a:endParaRPr>
          </a:p>
          <a:p>
            <a:pPr indent="0" lvl="0" marL="0" rtl="0" algn="l">
              <a:spcBef>
                <a:spcPts val="0"/>
              </a:spcBef>
              <a:spcAft>
                <a:spcPts val="0"/>
              </a:spcAft>
              <a:buClr>
                <a:schemeClr val="dk1"/>
              </a:buClr>
              <a:buFont typeface="Arial"/>
              <a:buNone/>
            </a:pPr>
            <a:r>
              <a:rPr lang="en-US" sz="1200">
                <a:solidFill>
                  <a:schemeClr val="dk1"/>
                </a:solidFill>
              </a:rPr>
              <a:t>If you find you have extra Pistons and Cylinders you are not getting all the life you can from the system</a:t>
            </a:r>
            <a:endParaRPr sz="1200">
              <a:solidFill>
                <a:schemeClr val="dk1"/>
              </a:solidFill>
            </a:endParaRPr>
          </a:p>
          <a:p>
            <a:pPr indent="0" lvl="0" marL="0" rtl="0" algn="l">
              <a:spcBef>
                <a:spcPts val="0"/>
              </a:spcBef>
              <a:spcAft>
                <a:spcPts val="0"/>
              </a:spcAft>
              <a:buNone/>
            </a:pPr>
            <a:r>
              <a:t/>
            </a:r>
            <a:endParaRPr sz="1200"/>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US" sz="1200">
                <a:solidFill>
                  <a:schemeClr val="dk1"/>
                </a:solidFill>
              </a:rPr>
              <a:t>Tip 3: </a:t>
            </a:r>
            <a:r>
              <a:rPr lang="en-US" sz="1200">
                <a:solidFill>
                  <a:schemeClr val="dk1"/>
                </a:solidFill>
              </a:rPr>
              <a:t>Levers magnify force. Block and Tackle give control.</a:t>
            </a:r>
            <a:endParaRPr sz="1200"/>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US" sz="1200">
                <a:solidFill>
                  <a:schemeClr val="dk1"/>
                </a:solidFill>
              </a:rPr>
              <a:t>Tip 4: </a:t>
            </a:r>
            <a:r>
              <a:rPr lang="en-US" sz="1200">
                <a:solidFill>
                  <a:schemeClr val="dk1"/>
                </a:solidFill>
              </a:rPr>
              <a:t>Never underestimate the power of the screw gear and axle. </a:t>
            </a:r>
            <a:endParaRPr sz="1200"/>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US" sz="1200">
                <a:solidFill>
                  <a:schemeClr val="dk1"/>
                </a:solidFill>
              </a:rPr>
              <a:t>Tip 5: </a:t>
            </a:r>
            <a:r>
              <a:rPr lang="en-US" sz="1200">
                <a:solidFill>
                  <a:schemeClr val="dk1"/>
                </a:solidFill>
              </a:rPr>
              <a:t>Winning Teams practice using their gear before the challenge</a:t>
            </a:r>
            <a:endParaRPr sz="1200">
              <a:solidFill>
                <a:schemeClr val="dk1"/>
              </a:solidFill>
            </a:endParaRPr>
          </a:p>
          <a:p>
            <a:pPr indent="0" lvl="0" marL="0" rtl="0" algn="l">
              <a:spcBef>
                <a:spcPts val="0"/>
              </a:spcBef>
              <a:spcAft>
                <a:spcPts val="0"/>
              </a:spcAft>
              <a:buNone/>
            </a:pPr>
            <a:r>
              <a:t/>
            </a:r>
            <a:endParaRPr sz="1200"/>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US" sz="1200">
                <a:solidFill>
                  <a:schemeClr val="dk1"/>
                </a:solidFill>
              </a:rPr>
              <a:t>Tip 6: </a:t>
            </a:r>
            <a:r>
              <a:rPr lang="en-US" sz="1200">
                <a:solidFill>
                  <a:schemeClr val="dk1"/>
                </a:solidFill>
              </a:rPr>
              <a:t>Tall gear with lots of string causes weights to bounce. Make sure your weight does not hit the table after the lift starts.</a:t>
            </a:r>
            <a:endParaRPr sz="1200">
              <a:solidFill>
                <a:schemeClr val="dk1"/>
              </a:solidFill>
            </a:endParaRPr>
          </a:p>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US" sz="1200">
                <a:solidFill>
                  <a:schemeClr val="dk1"/>
                </a:solidFill>
              </a:rPr>
              <a:t>Tip 7: </a:t>
            </a:r>
            <a:r>
              <a:rPr lang="en-US" sz="1200">
                <a:solidFill>
                  <a:schemeClr val="dk1"/>
                </a:solidFill>
              </a:rPr>
              <a:t>Think about systems that use many little movements rather than one large one.</a:t>
            </a:r>
            <a:endParaRPr sz="1200">
              <a:solidFill>
                <a:schemeClr val="dk1"/>
              </a:solidFill>
            </a:endParaRPr>
          </a:p>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US" sz="1200">
                <a:solidFill>
                  <a:schemeClr val="dk1"/>
                </a:solidFill>
              </a:rPr>
              <a:t>Tip 8: </a:t>
            </a:r>
            <a:r>
              <a:rPr lang="en-US" sz="1200">
                <a:solidFill>
                  <a:schemeClr val="dk1"/>
                </a:solidFill>
              </a:rPr>
              <a:t>You will get much more power pushing with a Cylinder and not pulling with it.</a:t>
            </a:r>
            <a:endParaRPr sz="1200">
              <a:solidFill>
                <a:schemeClr val="dk1"/>
              </a:solidFill>
            </a:endParaRPr>
          </a:p>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0"/>
          <p:cNvSpPr/>
          <p:nvPr>
            <p:ph idx="2" type="pic"/>
          </p:nvPr>
        </p:nvSpPr>
        <p:spPr>
          <a:xfrm>
            <a:off x="5183188" y="987425"/>
            <a:ext cx="6172200" cy="4873625"/>
          </a:xfrm>
          <a:prstGeom prst="rect">
            <a:avLst/>
          </a:prstGeom>
          <a:noFill/>
          <a:ln>
            <a:noFill/>
          </a:ln>
        </p:spPr>
      </p:sp>
      <p:sp>
        <p:nvSpPr>
          <p:cNvPr id="64" name="Google Shape;64;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A yellow robot with a blue background&#10;&#10;Description automatically generated with medium confidence" id="84" name="Google Shape;84;p1"/>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85" name="Google Shape;85;p1"/>
          <p:cNvSpPr txBox="1"/>
          <p:nvPr/>
        </p:nvSpPr>
        <p:spPr>
          <a:xfrm>
            <a:off x="3209293" y="5692430"/>
            <a:ext cx="6684000" cy="769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400" u="none" cap="none" strike="noStrike">
                <a:solidFill>
                  <a:schemeClr val="dk1"/>
                </a:solidFill>
                <a:highlight>
                  <a:srgbClr val="FFFF00"/>
                </a:highlight>
                <a:latin typeface="Calibri"/>
                <a:ea typeface="Calibri"/>
                <a:cs typeface="Calibri"/>
                <a:sym typeface="Calibri"/>
              </a:rPr>
              <a:t>Top Secret Mission Guide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descr="A screenshot of a video game&#10;&#10;Description automatically generated" id="138" name="Google Shape;138;p1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9" name="Google Shape;139;p10"/>
          <p:cNvSpPr txBox="1"/>
          <p:nvPr/>
        </p:nvSpPr>
        <p:spPr>
          <a:xfrm>
            <a:off x="309811" y="260958"/>
            <a:ext cx="8061300" cy="1754700"/>
          </a:xfrm>
          <a:prstGeom prst="rect">
            <a:avLst/>
          </a:prstGeom>
          <a:solidFill>
            <a:srgbClr val="FFD96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Comic Sans MS"/>
                <a:ea typeface="Comic Sans MS"/>
                <a:cs typeface="Comic Sans MS"/>
                <a:sym typeface="Comic Sans MS"/>
              </a:rPr>
              <a:t>The Super Lift is a team challenge make sure all team members know how to use your machine.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descr="A cartoon of a mountain with a pink moon in the background&#10;&#10;Description automatically generated" id="90" name="Google Shape;90;p2"/>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1" name="Google Shape;91;p2"/>
          <p:cNvSpPr txBox="1"/>
          <p:nvPr/>
        </p:nvSpPr>
        <p:spPr>
          <a:xfrm>
            <a:off x="3383853" y="518458"/>
            <a:ext cx="8234700" cy="3971100"/>
          </a:xfrm>
          <a:prstGeom prst="rect">
            <a:avLst/>
          </a:prstGeom>
          <a:solidFill>
            <a:srgbClr val="FFD966"/>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dk1"/>
                </a:solidFill>
                <a:latin typeface="Comic Sans MS"/>
                <a:ea typeface="Comic Sans MS"/>
                <a:cs typeface="Comic Sans MS"/>
                <a:sym typeface="Comic Sans MS"/>
              </a:rPr>
              <a:t>Tall System become unstable and fail easily. </a:t>
            </a:r>
            <a:endParaRPr/>
          </a:p>
          <a:p>
            <a:pPr indent="0" lvl="0" marL="0" marR="0" rtl="0" algn="ctr">
              <a:spcBef>
                <a:spcPts val="0"/>
              </a:spcBef>
              <a:spcAft>
                <a:spcPts val="0"/>
              </a:spcAft>
              <a:buNone/>
            </a:pPr>
            <a:r>
              <a:t/>
            </a:r>
            <a:endParaRPr b="1" sz="3600">
              <a:solidFill>
                <a:schemeClr val="dk1"/>
              </a:solidFill>
              <a:latin typeface="Comic Sans MS"/>
              <a:ea typeface="Comic Sans MS"/>
              <a:cs typeface="Comic Sans MS"/>
              <a:sym typeface="Comic Sans MS"/>
            </a:endParaRPr>
          </a:p>
          <a:p>
            <a:pPr indent="0" lvl="0" marL="0" marR="0" rtl="0" algn="ctr">
              <a:spcBef>
                <a:spcPts val="0"/>
              </a:spcBef>
              <a:spcAft>
                <a:spcPts val="0"/>
              </a:spcAft>
              <a:buNone/>
            </a:pPr>
            <a:r>
              <a:rPr b="1" lang="en-US" sz="3600">
                <a:solidFill>
                  <a:schemeClr val="dk1"/>
                </a:solidFill>
                <a:latin typeface="Comic Sans MS"/>
                <a:ea typeface="Comic Sans MS"/>
                <a:cs typeface="Comic Sans MS"/>
                <a:sym typeface="Comic Sans MS"/>
              </a:rPr>
              <a:t>If you find your system is getting too tall, try adding a pulley to change the direction of your effort.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descr="A cartoon character on a planet&#10;&#10;Description automatically generated" id="96" name="Google Shape;96;p3"/>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97" name="Google Shape;97;p3"/>
          <p:cNvSpPr txBox="1"/>
          <p:nvPr/>
        </p:nvSpPr>
        <p:spPr>
          <a:xfrm>
            <a:off x="498485" y="563368"/>
            <a:ext cx="8234700" cy="3417000"/>
          </a:xfrm>
          <a:prstGeom prst="rect">
            <a:avLst/>
          </a:prstGeom>
          <a:solidFill>
            <a:srgbClr val="FFD966"/>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dk1"/>
                </a:solidFill>
                <a:latin typeface="Comic Sans MS"/>
                <a:ea typeface="Comic Sans MS"/>
                <a:cs typeface="Comic Sans MS"/>
                <a:sym typeface="Comic Sans MS"/>
              </a:rPr>
              <a:t>Use all your Pistons and Cylinders</a:t>
            </a:r>
            <a:endParaRPr/>
          </a:p>
          <a:p>
            <a:pPr indent="0" lvl="0" marL="0" marR="0" rtl="0" algn="ctr">
              <a:spcBef>
                <a:spcPts val="0"/>
              </a:spcBef>
              <a:spcAft>
                <a:spcPts val="0"/>
              </a:spcAft>
              <a:buNone/>
            </a:pPr>
            <a:r>
              <a:t/>
            </a:r>
            <a:endParaRPr b="1" sz="3600">
              <a:solidFill>
                <a:schemeClr val="dk1"/>
              </a:solidFill>
              <a:latin typeface="Comic Sans MS"/>
              <a:ea typeface="Comic Sans MS"/>
              <a:cs typeface="Comic Sans MS"/>
              <a:sym typeface="Comic Sans MS"/>
            </a:endParaRPr>
          </a:p>
          <a:p>
            <a:pPr indent="0" lvl="0" marL="0" marR="0" rtl="0" algn="ctr">
              <a:spcBef>
                <a:spcPts val="0"/>
              </a:spcBef>
              <a:spcAft>
                <a:spcPts val="0"/>
              </a:spcAft>
              <a:buNone/>
            </a:pPr>
            <a:r>
              <a:rPr b="1" lang="en-US" sz="3600">
                <a:solidFill>
                  <a:schemeClr val="dk1"/>
                </a:solidFill>
                <a:latin typeface="Comic Sans MS"/>
                <a:ea typeface="Comic Sans MS"/>
                <a:cs typeface="Comic Sans MS"/>
                <a:sym typeface="Comic Sans MS"/>
              </a:rPr>
              <a:t>If you find you have extra Pistons</a:t>
            </a:r>
            <a:endParaRPr/>
          </a:p>
          <a:p>
            <a:pPr indent="0" lvl="0" marL="0" marR="0" rtl="0" algn="ctr">
              <a:spcBef>
                <a:spcPts val="0"/>
              </a:spcBef>
              <a:spcAft>
                <a:spcPts val="0"/>
              </a:spcAft>
              <a:buNone/>
            </a:pPr>
            <a:r>
              <a:rPr b="1" lang="en-US" sz="3600">
                <a:solidFill>
                  <a:schemeClr val="dk1"/>
                </a:solidFill>
                <a:latin typeface="Comic Sans MS"/>
                <a:ea typeface="Comic Sans MS"/>
                <a:cs typeface="Comic Sans MS"/>
                <a:sym typeface="Comic Sans MS"/>
              </a:rPr>
              <a:t>a</a:t>
            </a:r>
            <a:r>
              <a:rPr b="1" lang="en-US" sz="3600">
                <a:solidFill>
                  <a:schemeClr val="dk1"/>
                </a:solidFill>
                <a:latin typeface="Comic Sans MS"/>
                <a:ea typeface="Comic Sans MS"/>
                <a:cs typeface="Comic Sans MS"/>
                <a:sym typeface="Comic Sans MS"/>
              </a:rPr>
              <a:t>nd Cylinders you are not getting all the life you can from the system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descr="A screenshot of a video game&#10;&#10;Description automatically generated" id="102" name="Google Shape;102;p4"/>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03" name="Google Shape;103;p4"/>
          <p:cNvSpPr txBox="1"/>
          <p:nvPr/>
        </p:nvSpPr>
        <p:spPr>
          <a:xfrm>
            <a:off x="3516014" y="1358823"/>
            <a:ext cx="6724787" cy="1200329"/>
          </a:xfrm>
          <a:prstGeom prst="rect">
            <a:avLst/>
          </a:prstGeom>
          <a:solidFill>
            <a:schemeClr val="accent4"/>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dk1"/>
                </a:solidFill>
                <a:latin typeface="Comic Sans MS"/>
                <a:ea typeface="Comic Sans MS"/>
                <a:cs typeface="Comic Sans MS"/>
                <a:sym typeface="Comic Sans MS"/>
              </a:rPr>
              <a:t>Levers magnify force</a:t>
            </a:r>
            <a:br>
              <a:rPr b="1" lang="en-US" sz="3600">
                <a:solidFill>
                  <a:schemeClr val="dk1"/>
                </a:solidFill>
                <a:latin typeface="Comic Sans MS"/>
                <a:ea typeface="Comic Sans MS"/>
                <a:cs typeface="Comic Sans MS"/>
                <a:sym typeface="Comic Sans MS"/>
              </a:rPr>
            </a:br>
            <a:r>
              <a:rPr b="1" lang="en-US" sz="3600">
                <a:solidFill>
                  <a:schemeClr val="dk1"/>
                </a:solidFill>
                <a:latin typeface="Comic Sans MS"/>
                <a:ea typeface="Comic Sans MS"/>
                <a:cs typeface="Comic Sans MS"/>
                <a:sym typeface="Comic Sans MS"/>
              </a:rPr>
              <a:t>Block and Tackle give control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descr="A cartoon character in a space scene&#10;&#10;Description automatically generated" id="108" name="Google Shape;108;p5"/>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09" name="Google Shape;109;p5"/>
          <p:cNvSpPr txBox="1"/>
          <p:nvPr/>
        </p:nvSpPr>
        <p:spPr>
          <a:xfrm>
            <a:off x="769218" y="1562166"/>
            <a:ext cx="7460400" cy="1200600"/>
          </a:xfrm>
          <a:prstGeom prst="rect">
            <a:avLst/>
          </a:prstGeom>
          <a:solidFill>
            <a:srgbClr val="FEE599"/>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Comic Sans MS"/>
                <a:ea typeface="Comic Sans MS"/>
                <a:cs typeface="Comic Sans MS"/>
                <a:sym typeface="Comic Sans MS"/>
              </a:rPr>
              <a:t>Never underestimate the power of the screw gear and axle.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pic>
        <p:nvPicPr>
          <p:cNvPr descr="A screenshot of a video game&#10;&#10;Description automatically generated" id="114" name="Google Shape;114;p6"/>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15" name="Google Shape;115;p6"/>
          <p:cNvSpPr txBox="1"/>
          <p:nvPr/>
        </p:nvSpPr>
        <p:spPr>
          <a:xfrm>
            <a:off x="3383853" y="1521349"/>
            <a:ext cx="8234740" cy="1200329"/>
          </a:xfrm>
          <a:prstGeom prst="rect">
            <a:avLst/>
          </a:prstGeom>
          <a:solidFill>
            <a:srgbClr val="FEE599"/>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dk1"/>
                </a:solidFill>
                <a:latin typeface="Comic Sans MS"/>
                <a:ea typeface="Comic Sans MS"/>
                <a:cs typeface="Comic Sans MS"/>
                <a:sym typeface="Comic Sans MS"/>
              </a:rPr>
              <a:t>Winning Teams practice using their gear before the challenge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descr="A cartoon alien in a space scene&#10;&#10;Description automatically generated" id="120" name="Google Shape;120;p7"/>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21" name="Google Shape;121;p7"/>
          <p:cNvSpPr txBox="1"/>
          <p:nvPr/>
        </p:nvSpPr>
        <p:spPr>
          <a:xfrm>
            <a:off x="567523" y="1020647"/>
            <a:ext cx="8234700" cy="2308800"/>
          </a:xfrm>
          <a:prstGeom prst="rect">
            <a:avLst/>
          </a:prstGeom>
          <a:solidFill>
            <a:srgbClr val="FFD96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Comic Sans MS"/>
                <a:ea typeface="Comic Sans MS"/>
                <a:cs typeface="Comic Sans MS"/>
                <a:sym typeface="Comic Sans MS"/>
              </a:rPr>
              <a:t>Tall gear with lots of string causes weights to bounce. Make sure your weight does not hit the table after the lift starts.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descr="A cartoon of a mountain with a pink moon in the background&#10;&#10;Description automatically generated" id="126" name="Google Shape;126;p8"/>
          <p:cNvPicPr preferRelativeResize="0"/>
          <p:nvPr/>
        </p:nvPicPr>
        <p:blipFill rotWithShape="1">
          <a:blip r:embed="rId3">
            <a:alphaModFix/>
          </a:blip>
          <a:srcRect b="0" l="0" r="0" t="0"/>
          <a:stretch/>
        </p:blipFill>
        <p:spPr>
          <a:xfrm>
            <a:off x="0" y="7287"/>
            <a:ext cx="12192000" cy="6858000"/>
          </a:xfrm>
          <a:prstGeom prst="rect">
            <a:avLst/>
          </a:prstGeom>
          <a:noFill/>
          <a:ln>
            <a:noFill/>
          </a:ln>
        </p:spPr>
      </p:pic>
      <p:sp>
        <p:nvSpPr>
          <p:cNvPr id="127" name="Google Shape;127;p8"/>
          <p:cNvSpPr txBox="1"/>
          <p:nvPr/>
        </p:nvSpPr>
        <p:spPr>
          <a:xfrm>
            <a:off x="2758044" y="1446730"/>
            <a:ext cx="8234700" cy="1754700"/>
          </a:xfrm>
          <a:prstGeom prst="rect">
            <a:avLst/>
          </a:prstGeom>
          <a:solidFill>
            <a:srgbClr val="FFD966"/>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600">
                <a:solidFill>
                  <a:schemeClr val="dk1"/>
                </a:solidFill>
                <a:latin typeface="Comic Sans MS"/>
                <a:ea typeface="Comic Sans MS"/>
                <a:cs typeface="Comic Sans MS"/>
                <a:sym typeface="Comic Sans MS"/>
              </a:rPr>
              <a:t>Think about systems that use many little movements rather than one large one.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pic>
        <p:nvPicPr>
          <p:cNvPr descr="A cartoon of planets and stars&#10;&#10;Description automatically generated" id="132" name="Google Shape;132;p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133" name="Google Shape;133;p9"/>
          <p:cNvSpPr txBox="1"/>
          <p:nvPr/>
        </p:nvSpPr>
        <p:spPr>
          <a:xfrm>
            <a:off x="1070722" y="1819930"/>
            <a:ext cx="8234740" cy="1754326"/>
          </a:xfrm>
          <a:prstGeom prst="rect">
            <a:avLst/>
          </a:prstGeom>
          <a:solidFill>
            <a:srgbClr val="FFD966"/>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600">
                <a:solidFill>
                  <a:schemeClr val="dk1"/>
                </a:solidFill>
                <a:latin typeface="Comic Sans MS"/>
                <a:ea typeface="Comic Sans MS"/>
                <a:cs typeface="Comic Sans MS"/>
                <a:sym typeface="Comic Sans MS"/>
              </a:rPr>
              <a:t>You will get much more power pushing with a Cylinder and not pulling with it.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2013-12-22T05:42:54Z</dcterms:created>
  <dc:creator>Victor Ciccarelli</dc:creator>
</cp:coreProperties>
</file>