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404050" cy="36004500"/>
  <p:notesSz cx="6858000" cy="9144000"/>
  <p:defaultTextStyle>
    <a:defPPr>
      <a:defRPr lang="pt-B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2">
          <p15:clr>
            <a:srgbClr val="A4A3A4"/>
          </p15:clr>
        </p15:guide>
        <p15:guide id="2" pos="10204">
          <p15:clr>
            <a:srgbClr val="A4A3A4"/>
          </p15:clr>
        </p15:guide>
        <p15:guide id="3" orient="horz" pos="11340">
          <p15:clr>
            <a:srgbClr val="A4A3A4"/>
          </p15:clr>
        </p15:guide>
        <p15:guide id="4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>
        <p:scale>
          <a:sx n="20" d="100"/>
          <a:sy n="20" d="100"/>
        </p:scale>
        <p:origin x="1152" y="24"/>
      </p:cViewPr>
      <p:guideLst>
        <p:guide orient="horz" pos="12472"/>
        <p:guide pos="10204"/>
        <p:guide orient="horz" pos="11340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43" y="33604200"/>
            <a:ext cx="32395613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4" y="33255159"/>
            <a:ext cx="32395613" cy="336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365" y="3984498"/>
            <a:ext cx="26733342" cy="187223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346" spc="-17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729" y="23392011"/>
            <a:ext cx="26733342" cy="60007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8504" cap="all" spc="709" baseline="0">
                <a:solidFill>
                  <a:schemeClr val="tx2"/>
                </a:solidFill>
                <a:latin typeface="+mj-lt"/>
              </a:defRPr>
            </a:lvl1pPr>
            <a:lvl2pPr marL="1619951" indent="0" algn="ctr">
              <a:buNone/>
              <a:defRPr sz="8504"/>
            </a:lvl2pPr>
            <a:lvl3pPr marL="3239902" indent="0" algn="ctr">
              <a:buNone/>
              <a:defRPr sz="8504"/>
            </a:lvl3pPr>
            <a:lvl4pPr marL="4859853" indent="0" algn="ctr">
              <a:buNone/>
              <a:defRPr sz="7086"/>
            </a:lvl4pPr>
            <a:lvl5pPr marL="6479804" indent="0" algn="ctr">
              <a:buNone/>
              <a:defRPr sz="7086"/>
            </a:lvl5pPr>
            <a:lvl6pPr marL="8099755" indent="0" algn="ctr">
              <a:buNone/>
              <a:defRPr sz="7086"/>
            </a:lvl6pPr>
            <a:lvl7pPr marL="9719706" indent="0" algn="ctr">
              <a:buNone/>
              <a:defRPr sz="7086"/>
            </a:lvl7pPr>
            <a:lvl8pPr marL="11339657" indent="0" algn="ctr">
              <a:buNone/>
              <a:defRPr sz="7086"/>
            </a:lvl8pPr>
            <a:lvl9pPr marL="12959608" indent="0" algn="ctr">
              <a:buNone/>
              <a:defRPr sz="708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3209731" y="22802850"/>
            <a:ext cx="26247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4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43" y="33604200"/>
            <a:ext cx="32395613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4" y="33255159"/>
            <a:ext cx="32395613" cy="336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64586"/>
            <a:ext cx="6987123" cy="302394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64586"/>
            <a:ext cx="20556319" cy="30239464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3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43" y="33604200"/>
            <a:ext cx="32395613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4" y="33255159"/>
            <a:ext cx="32395613" cy="336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365" y="3984498"/>
            <a:ext cx="26733342" cy="187223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834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365" y="23378922"/>
            <a:ext cx="26733342" cy="60007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8504" cap="all" spc="709" baseline="0">
                <a:solidFill>
                  <a:schemeClr val="tx2"/>
                </a:solidFill>
                <a:latin typeface="+mj-lt"/>
              </a:defRPr>
            </a:lvl1pPr>
            <a:lvl2pPr marL="1619951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3209731" y="22802850"/>
            <a:ext cx="26247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16365" y="1504674"/>
            <a:ext cx="26733342" cy="761647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6364" y="9690103"/>
            <a:ext cx="13123641" cy="211226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6065" y="9690109"/>
            <a:ext cx="13123641" cy="211226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16365" y="1504674"/>
            <a:ext cx="26733342" cy="761647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364" y="9691774"/>
            <a:ext cx="13123641" cy="386548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7086" b="0" cap="all" baseline="0">
                <a:solidFill>
                  <a:schemeClr val="tx2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364" y="13557254"/>
            <a:ext cx="13123641" cy="1773555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26065" y="9691774"/>
            <a:ext cx="13123641" cy="386548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7086" b="0" cap="all" baseline="0">
                <a:solidFill>
                  <a:schemeClr val="tx2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26065" y="13557254"/>
            <a:ext cx="13123641" cy="1773555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3" y="33604200"/>
            <a:ext cx="32395613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4" y="33255159"/>
            <a:ext cx="32395613" cy="336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2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" y="0"/>
            <a:ext cx="10766242" cy="3600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737750" y="0"/>
            <a:ext cx="170121" cy="360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152" y="3120385"/>
            <a:ext cx="8506063" cy="12001500"/>
          </a:xfrm>
        </p:spPr>
        <p:txBody>
          <a:bodyPr anchor="b">
            <a:normAutofit/>
          </a:bodyPr>
          <a:lstStyle>
            <a:lvl1pPr>
              <a:defRPr sz="1275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095" y="3840480"/>
            <a:ext cx="17255157" cy="2760345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152" y="15361920"/>
            <a:ext cx="8506063" cy="1774040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5315">
                <a:solidFill>
                  <a:srgbClr val="FFFFFF"/>
                </a:solidFill>
              </a:defRPr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7245" y="33913880"/>
            <a:ext cx="6959511" cy="1916906"/>
          </a:xfrm>
        </p:spPr>
        <p:txBody>
          <a:bodyPr/>
          <a:lstStyle>
            <a:lvl1pPr algn="l">
              <a:defRPr/>
            </a:lvl1pPr>
          </a:lstStyle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759094" y="33913880"/>
            <a:ext cx="12354045" cy="1916906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26003250"/>
            <a:ext cx="32395613" cy="1000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4" y="25804149"/>
            <a:ext cx="32395613" cy="336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365" y="26643331"/>
            <a:ext cx="26880173" cy="4320540"/>
          </a:xfrm>
        </p:spPr>
        <p:txBody>
          <a:bodyPr tIns="0" bIns="0" anchor="b">
            <a:noAutofit/>
          </a:bodyPr>
          <a:lstStyle>
            <a:lvl1pPr>
              <a:defRPr sz="1275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" y="0"/>
            <a:ext cx="32404011" cy="25804149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365" y="31011876"/>
            <a:ext cx="26895361" cy="312039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126"/>
              </a:spcAft>
              <a:buNone/>
              <a:defRPr sz="5315">
                <a:solidFill>
                  <a:srgbClr val="FFFFFF"/>
                </a:solidFill>
              </a:defRPr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7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3604200"/>
            <a:ext cx="32404054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3255157"/>
            <a:ext cx="32404054" cy="346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365" y="1504674"/>
            <a:ext cx="26733342" cy="7616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362" y="9690103"/>
            <a:ext cx="26733345" cy="2112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369" y="33913880"/>
            <a:ext cx="6570832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rgbClr val="FFFFFF"/>
                </a:solidFill>
              </a:defRPr>
            </a:lvl1pPr>
          </a:lstStyle>
          <a:p>
            <a:fld id="{B4B4CD2D-6325-46E7-B434-9652126A918B}" type="datetimeFigureOut">
              <a:rPr lang="pt-BR" smtClean="0"/>
              <a:pPr/>
              <a:t>23/08/2018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97191" y="33913880"/>
            <a:ext cx="12818109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13566" y="33913880"/>
            <a:ext cx="3487117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rgbClr val="FFFFFF"/>
                </a:solidFill>
              </a:defRPr>
            </a:lvl1pPr>
          </a:lstStyle>
          <a:p>
            <a:fld id="{8CDCEAE5-F56F-4A29-81B9-FE2B147A8B2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3172184" y="9123686"/>
            <a:ext cx="264903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39902" rtl="0" eaLnBrk="1" latinLnBrk="0" hangingPunct="1">
        <a:lnSpc>
          <a:spcPct val="85000"/>
        </a:lnSpc>
        <a:spcBef>
          <a:spcPct val="0"/>
        </a:spcBef>
        <a:buNone/>
        <a:defRPr sz="17007" kern="1200" spc="-17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3990" indent="-323990" algn="l" defTabSz="3239902" rtl="0" eaLnBrk="1" latinLnBrk="0" hangingPunct="1">
        <a:lnSpc>
          <a:spcPct val="90000"/>
        </a:lnSpc>
        <a:spcBef>
          <a:spcPts val="4252"/>
        </a:spcBef>
        <a:spcAft>
          <a:spcPts val="70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70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60759" indent="-647980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6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008739" indent="-647980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56720" indent="-647980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304700" indent="-647980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89752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60616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31480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023440" indent="-809976" algn="l" defTabSz="3239902" rtl="0" eaLnBrk="1" latinLnBrk="0" hangingPunct="1">
        <a:lnSpc>
          <a:spcPct val="90000"/>
        </a:lnSpc>
        <a:spcBef>
          <a:spcPts val="709"/>
        </a:spcBef>
        <a:spcAft>
          <a:spcPts val="1417"/>
        </a:spcAft>
        <a:buClr>
          <a:schemeClr val="accent1"/>
        </a:buClr>
        <a:buFont typeface="Calibri" pitchFamily="34" charset="0"/>
        <a:buChar char="◦"/>
        <a:defRPr sz="4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7A9B71-0D1B-442C-858A-897A62774ED1}"/>
              </a:ext>
            </a:extLst>
          </p:cNvPr>
          <p:cNvSpPr/>
          <p:nvPr/>
        </p:nvSpPr>
        <p:spPr>
          <a:xfrm>
            <a:off x="-155901" y="-93913"/>
            <a:ext cx="32638806" cy="3600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cnp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241" y="4895431"/>
            <a:ext cx="5486400" cy="265666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25854" y="2573162"/>
            <a:ext cx="22177459" cy="182081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solidFill>
                  <a:schemeClr val="tx1"/>
                </a:solidFill>
                <a:latin typeface="Felix Titling" panose="04060505060202020A04" pitchFamily="82" charset="0"/>
              </a:rPr>
              <a:t>Implementação de sistema para Contagem múltipla de pulsos utilizando FPGA</a:t>
            </a:r>
            <a:br>
              <a:rPr lang="pt-BR" sz="6600" dirty="0">
                <a:latin typeface="+mn-lt"/>
              </a:rPr>
            </a:br>
            <a:endParaRPr lang="pt-BR" sz="6600" dirty="0">
              <a:latin typeface="+mn-lt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8" y="1006493"/>
            <a:ext cx="2891904" cy="2528079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596" y="1135359"/>
            <a:ext cx="2656776" cy="2187452"/>
          </a:xfrm>
        </p:spPr>
      </p:pic>
      <p:sp>
        <p:nvSpPr>
          <p:cNvPr id="12" name="CaixaDeTexto 11"/>
          <p:cNvSpPr txBox="1"/>
          <p:nvPr/>
        </p:nvSpPr>
        <p:spPr>
          <a:xfrm>
            <a:off x="382241" y="4050228"/>
            <a:ext cx="32404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latin typeface="Yu Gothic" panose="020B0400000000000000" pitchFamily="34" charset="-128"/>
                <a:ea typeface="Yu Gothic" panose="020B0400000000000000" pitchFamily="34" charset="-128"/>
              </a:rPr>
              <a:t>Pedro Henrique S. Oliveira* (ph.telecom@outlook.com), Cristiano M. </a:t>
            </a:r>
            <a:r>
              <a:rPr lang="pt-BR" sz="5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Gallep</a:t>
            </a:r>
            <a:r>
              <a:rPr lang="pt-BR" sz="5000" dirty="0">
                <a:latin typeface="Yu Gothic" panose="020B0400000000000000" pitchFamily="34" charset="-128"/>
                <a:ea typeface="Yu Gothic" panose="020B0400000000000000" pitchFamily="34" charset="-128"/>
              </a:rPr>
              <a:t> (gallep@ft.unicamp.br)</a:t>
            </a:r>
          </a:p>
          <a:p>
            <a:pPr algn="ctr"/>
            <a:r>
              <a:rPr lang="pt-BR" sz="5000" dirty="0">
                <a:latin typeface="Yu Gothic" panose="020B0400000000000000" pitchFamily="34" charset="-128"/>
                <a:ea typeface="Yu Gothic" panose="020B0400000000000000" pitchFamily="34" charset="-128"/>
              </a:rPr>
              <a:t>Laboratório de Fotônica Aplicada – Faculdade de Tecnologia/UNICAMP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8855" y="5973068"/>
            <a:ext cx="3240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Palavras Chave: fóton-contagem, FPGA, fotônica.</a:t>
            </a:r>
            <a:endParaRPr lang="pt-BR" sz="4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173397" y="8287834"/>
            <a:ext cx="14564214" cy="73866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Introdução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6588474" y="8287834"/>
            <a:ext cx="14564214" cy="73866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Resultados e Discussões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6521130" y="23343241"/>
            <a:ext cx="14564214" cy="73866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Conclusão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6202025" y="32060705"/>
            <a:ext cx="1520242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[1] Cristiano M Gallep, (2014)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Ultraweak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spontaneous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photon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emission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in seedlings: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toxicological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and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chronobiological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applications</a:t>
            </a:r>
            <a:endParaRPr lang="pt-BR" sz="3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>
              <a:spcAft>
                <a:spcPts val="600"/>
              </a:spcAft>
            </a:pP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[2] PEDRONI, Volnei A.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Circuit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design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and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simulation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with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VHDL. MIT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press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2010 - 2nd ed.</a:t>
            </a:r>
          </a:p>
          <a:p>
            <a:pPr algn="just">
              <a:spcAft>
                <a:spcPts val="600"/>
              </a:spcAft>
            </a:pP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[3] D. Branning1,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and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S.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Bhandar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, M. Beck. (2009)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Low-cost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coincidence-counting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electronics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for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undergraduate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 quantum </a:t>
            </a:r>
            <a:r>
              <a:rPr lang="pt-BR" sz="32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optics</a:t>
            </a:r>
            <a:r>
              <a:rPr lang="pt-BR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cxnSp>
        <p:nvCxnSpPr>
          <p:cNvPr id="34" name="Conector reto 33"/>
          <p:cNvCxnSpPr/>
          <p:nvPr/>
        </p:nvCxnSpPr>
        <p:spPr>
          <a:xfrm>
            <a:off x="16375836" y="31818185"/>
            <a:ext cx="14564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44306" y="9348621"/>
            <a:ext cx="14639875" cy="92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Neste trabalho foi realizado estudo e implementação de um sistema digital para aquisição de pulsos de fóton- contagem à partir de válvulas fotomultiplicadoras (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PMTs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, do inglês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photon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multiplier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tube) para detecção de emissão UPE (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ultraweak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photon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emission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) espontânea (300&lt;λ&lt; 650nm) de amostras biológicas de tamanho reduzido, tais como sementes em germinação e bactérias em crescimento.</a:t>
            </a:r>
          </a:p>
          <a:p>
            <a:pPr indent="1176338" algn="just"/>
            <a:endParaRPr lang="pt-BR" sz="3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Para realizar o módulo de contagem, foi escolhida a placa de desenvolvimento e aprendizado Altera® DE-2, por contar com um FPGA com mais de 114 mil elementos lógicos, além de diversos periféricos integrados. O FPGA é um chip de hardware programável através da plataforma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Quartus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Prime da Intel, utilizando a linguagem de descrição de hardware, </a:t>
            </a:r>
            <a:r>
              <a:rPr lang="pt-BR" sz="33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VHDL 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[3]. </a:t>
            </a:r>
          </a:p>
          <a:p>
            <a:pPr algn="just"/>
            <a:endParaRPr lang="pt-BR" sz="3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Essa abordagem proporciona um sistema mais econômico capaz de contar precisamente sinais de 7 detectores: A placa de desenvolvimento custa cerca de US$ 500, enquanto a placa da  fabricante da PMT custa mais de US$ 3000.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39329" y="20110496"/>
            <a:ext cx="145642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As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PMTs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são responsáveis por converter a incidência de fótons/cm².s em pulsos elétricos TTL(0 – 5V). Para que o FPGA receba este fluxo de pulsos, há uma interface física que conecta os cabos BNC à um cabo flat que é ligado no cabeçote GPIO da placa.</a:t>
            </a:r>
          </a:p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A arquitetura do sistema consiste essencialmente de 8 contadores de 32 bits de resolução cada. Os dados são enviados para o computador hospedeiro através da porta serial UART.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211" y="5725383"/>
            <a:ext cx="5964769" cy="1409618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16584266" y="25343956"/>
            <a:ext cx="1480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76338" algn="just"/>
            <a:endParaRPr lang="pt-BR" sz="3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ACDF5B-8EFC-40AF-8AD3-6913B92D2EF6}"/>
              </a:ext>
            </a:extLst>
          </p:cNvPr>
          <p:cNvSpPr txBox="1"/>
          <p:nvPr/>
        </p:nvSpPr>
        <p:spPr>
          <a:xfrm>
            <a:off x="1044306" y="19032478"/>
            <a:ext cx="14564214" cy="73866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Metodologia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8CBE938-3FD5-4B88-8F80-8AB73ACE27E5}"/>
              </a:ext>
            </a:extLst>
          </p:cNvPr>
          <p:cNvSpPr/>
          <p:nvPr/>
        </p:nvSpPr>
        <p:spPr>
          <a:xfrm>
            <a:off x="16584266" y="9440546"/>
            <a:ext cx="1447171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300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Este projeto pode ser implementado utilizando apenas 326 registradores, 46 dos 529 pinos físicos disponíveis (9%), e 634 elementos lógicos, menos de 1% do total disponível na </a:t>
            </a:r>
            <a:r>
              <a:rPr lang="pt-BR" sz="3300" dirty="0" err="1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Cyclone</a:t>
            </a:r>
            <a:r>
              <a:rPr lang="pt-BR" sz="3300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IV.</a:t>
            </a:r>
          </a:p>
        </p:txBody>
      </p:sp>
      <p:pic>
        <p:nvPicPr>
          <p:cNvPr id="1028" name="Picture 4" descr="https://lh3.googleusercontent.com/dcch-RlkQo7Oedfn_jMZc8wEw5aqdQwa4q66fYpK1YVQTBgEjN07LQFFkt7OICKzccFnn2PUVcaXasya6msJgbAXfD6Qbn2EqpHXJCP0wzupZ_EsSr9sBHmTDG8gg_lFN4_VwTA7">
            <a:extLst>
              <a:ext uri="{FF2B5EF4-FFF2-40B4-BE49-F238E27FC236}">
                <a16:creationId xmlns:a16="http://schemas.microsoft.com/office/drawing/2014/main" id="{A088A155-EF2F-49FF-879D-2253EDB5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206" y="11414575"/>
            <a:ext cx="3981138" cy="35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4.googleusercontent.com/wRMBKFN2KIwSCYWY39xkFrEAKi_8KCCGiQ_RGN7JDlRql1asiji5_sTCEF9nRQuUi5O5ZTsnmsQ5QfPCL0Ck2ePg2-_-COLumYoq2rdqHiRdl9u2ZL8e5r-3RFPRPpFsrWoDeiNX">
            <a:extLst>
              <a:ext uri="{FF2B5EF4-FFF2-40B4-BE49-F238E27FC236}">
                <a16:creationId xmlns:a16="http://schemas.microsoft.com/office/drawing/2014/main" id="{D2B8A20B-D8CC-42F2-AFE8-AA4A26145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5" t="-500" r="2851" b="19616"/>
          <a:stretch/>
        </p:blipFill>
        <p:spPr bwMode="auto">
          <a:xfrm>
            <a:off x="18395380" y="16025359"/>
            <a:ext cx="10525125" cy="660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WnN74BlBHMlZZbHhM2dieUCTycnBmB7ikeiC7YQNTY-P7FH5ARCKBmS04xPSPT6ZHnVTRscCxuj30kBd3v8ll3biq9bm28bxy6hz-XofXuhSRr4MeJ-ZohMGeChm9aZnkumS0-UA">
            <a:extLst>
              <a:ext uri="{FF2B5EF4-FFF2-40B4-BE49-F238E27FC236}">
                <a16:creationId xmlns:a16="http://schemas.microsoft.com/office/drawing/2014/main" id="{040FE4EB-EF30-4108-A8D6-7CD65ABB3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1" b="21535"/>
          <a:stretch/>
        </p:blipFill>
        <p:spPr bwMode="auto">
          <a:xfrm>
            <a:off x="2309620" y="24397919"/>
            <a:ext cx="10982066" cy="53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708E8AA-B40D-4C3B-99D4-C32526424F46}"/>
              </a:ext>
            </a:extLst>
          </p:cNvPr>
          <p:cNvSpPr txBox="1"/>
          <p:nvPr/>
        </p:nvSpPr>
        <p:spPr>
          <a:xfrm>
            <a:off x="987707" y="30048779"/>
            <a:ext cx="14557093" cy="515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Para amostrar os sinais à uma taxa de 50 MHz, o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clock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do FPGA precisou ser aumentado por blocos IP de  malha de captura de fase (PLL) fornecidos pela Intel. Esta PLL funciona como um sistema de controle que, à partir de um sinal de entrada, gera um sinal de saída com frequência e fase instantânea em sincronismo com o sinal amostrado. </a:t>
            </a:r>
          </a:p>
          <a:p>
            <a:pPr algn="just"/>
            <a:endParaRPr lang="pt-BR" sz="3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A oscilação foi elevada para 200 MHz, para que possa operar em uma condição além do critério de </a:t>
            </a:r>
            <a:r>
              <a:rPr lang="pt-BR" sz="33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Nyquist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. Caso  essa etapa não fosse implementada, não seria possível amostrar todos os pulsos corretamente, uma vez que o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clock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 estaria na mesma frequência do sinal.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F7B2E7-1941-4D92-8893-95F05484F4DF}"/>
              </a:ext>
            </a:extLst>
          </p:cNvPr>
          <p:cNvSpPr/>
          <p:nvPr/>
        </p:nvSpPr>
        <p:spPr>
          <a:xfrm>
            <a:off x="16338006" y="11717290"/>
            <a:ext cx="1008162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300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 interface para controle do usuário foi desenvolvida em </a:t>
            </a:r>
            <a:r>
              <a:rPr lang="pt-BR" sz="3300" dirty="0" err="1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Matlab</a:t>
            </a:r>
            <a:r>
              <a:rPr lang="pt-BR" sz="3300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para realizar a aquisição e armazenamento dos dados de contagem transmitidos pelo FPGA durante um tempo predefinido. Alguns acessórios como fonte de luz externa e a fonte das </a:t>
            </a:r>
            <a:r>
              <a:rPr lang="pt-BR" sz="3300" dirty="0" err="1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PMTs</a:t>
            </a:r>
            <a:r>
              <a:rPr lang="pt-BR" sz="3300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também podem ser controlados pela porta USB no programa.</a:t>
            </a:r>
            <a:endParaRPr lang="pt-BR" sz="3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D789F2-29CD-4D31-99CC-0ED99CB6481D}"/>
              </a:ext>
            </a:extLst>
          </p:cNvPr>
          <p:cNvSpPr txBox="1"/>
          <p:nvPr/>
        </p:nvSpPr>
        <p:spPr>
          <a:xfrm>
            <a:off x="16498887" y="24373694"/>
            <a:ext cx="1455709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Foi apresentado um sistema digital de baixo custo para aquisição de pulsos multicanal. Embora nosso set utilize 7 detectores, este sistema têm 8 contadores, podendo ser expandido, estando limitado apenas pela quantidade de pinos disponíveis no GPIO. </a:t>
            </a:r>
          </a:p>
          <a:p>
            <a:pPr algn="just"/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Com o programa do </a:t>
            </a:r>
            <a:r>
              <a:rPr lang="pt-BR" sz="33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Matlab</a:t>
            </a:r>
            <a:r>
              <a:rPr lang="pt-BR" sz="3300" dirty="0">
                <a:latin typeface="Yu Gothic" panose="020B0400000000000000" pitchFamily="34" charset="-128"/>
                <a:ea typeface="Yu Gothic" panose="020B0400000000000000" pitchFamily="34" charset="-128"/>
              </a:rPr>
              <a:t>, pode-se visualizar os dados em tempo real, sendo plotado a somatória dos pontos obtidos ao longo do tempo de aquisição. Como o tempo de janela do FPGA é fixo em 0.1 s, se o parâmetro de tempo estiver configurado para 1 segundo por exemplo, o usuário visualizará em cada ponto do gráfico a somatória de contagem de dez janelas. Por fim, define-se quantas repetições deseja para sua aquisição. É possível incluir diversas outras tarefas, como controle de qualquer periférico, implementação de cálculos estatísticos como média e variância por exemplo. Espera-se que com este projeto sejam realizados diversos experimentos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2466073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929</TotalTime>
  <Words>756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Yu Gothic</vt:lpstr>
      <vt:lpstr>Calibri</vt:lpstr>
      <vt:lpstr>Calibri Light</vt:lpstr>
      <vt:lpstr>Felix Titling</vt:lpstr>
      <vt:lpstr>Retrospectiva</vt:lpstr>
      <vt:lpstr>Implementação de sistema para Contagem múltipla de pulsos utilizando FPGA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Teórico e Experimental de Medidores de Vazão Baseados em Pressão Diferencial –</dc:title>
  <dc:creator>Caroline</dc:creator>
  <cp:lastModifiedBy>Pedro Henrique Oliveira</cp:lastModifiedBy>
  <cp:revision>103</cp:revision>
  <dcterms:created xsi:type="dcterms:W3CDTF">2015-08-31T01:38:37Z</dcterms:created>
  <dcterms:modified xsi:type="dcterms:W3CDTF">2018-08-23T15:45:42Z</dcterms:modified>
  <cp:contentStatus/>
</cp:coreProperties>
</file>