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4"/>
  </p:notesMasterIdLst>
  <p:sldIdLst>
    <p:sldId id="262" r:id="rId3"/>
    <p:sldId id="263" r:id="rId4"/>
    <p:sldId id="264" r:id="rId5"/>
    <p:sldId id="271" r:id="rId6"/>
    <p:sldId id="265" r:id="rId7"/>
    <p:sldId id="266" r:id="rId8"/>
    <p:sldId id="257" r:id="rId9"/>
    <p:sldId id="272" r:id="rId10"/>
    <p:sldId id="273" r:id="rId11"/>
    <p:sldId id="267" r:id="rId12"/>
    <p:sldId id="274" r:id="rId13"/>
    <p:sldId id="261" r:id="rId14"/>
    <p:sldId id="269" r:id="rId15"/>
    <p:sldId id="268" r:id="rId16"/>
    <p:sldId id="259" r:id="rId17"/>
    <p:sldId id="260" r:id="rId18"/>
    <p:sldId id="275" r:id="rId19"/>
    <p:sldId id="276" r:id="rId20"/>
    <p:sldId id="258" r:id="rId21"/>
    <p:sldId id="27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Oliveira" initials="PO" lastIdx="1" clrIdx="0">
    <p:extLst>
      <p:ext uri="{19B8F6BF-5375-455C-9EA6-DF929625EA0E}">
        <p15:presenceInfo xmlns:p15="http://schemas.microsoft.com/office/powerpoint/2012/main" userId="S::pedro.oliveira@tecnologiapi.onmicrosoft.com::02b36647-f200-4abf-afbd-a78a33053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10362-EC7D-4BEF-B044-7564E0EF56DC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ECD93-28E6-49C0-816B-473A2A1D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8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0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CD93-28E6-49C0-816B-473A2A1D44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6A2-2570-4EC4-9E05-E944D866B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CD52E-5597-494F-BA80-144B8061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1427-33A5-4574-9D52-B49D35EF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53BC-22CE-49EA-B710-C47AD8DE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F82E-F6D5-4D6A-B99A-7C08DD72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A30-3591-4FFD-8FCB-D6FD1F75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C2598-8D5F-439C-8706-B8022C37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F98D-BDBE-4808-9C1C-9354AE74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412E-7F5A-4CEA-AEF6-1B277927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EF08-7E0A-455E-9A39-B754C404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E0E10-06D3-4D66-9755-E6D42C4CC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BE6B-BFC4-4C17-A65C-854C37F8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11A8-1207-40F2-A842-992DDD50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2BFB-36C7-46F7-8EEA-952322F9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B5CA-074F-4BF4-9EC9-2123E8F6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4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1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5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2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6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2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B2DE-CAE2-4F9F-9911-0570C01A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04CF-492B-42A6-B4CA-FE4D44C6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198BC-1A1D-4A2A-BC58-8919FD58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5868-B7E9-4198-96EB-76451A53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1A045-689F-4CCB-A4E1-E8F2A349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7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3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604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25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84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0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0FDF-9497-42B2-9D8B-FF5FAEFD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29512-727D-4482-A069-8774C8D2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F761-E678-464F-A40B-62BD8D16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EE46-9B2E-40C3-9BCA-17B94351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03E6-1012-4980-B9D3-1E22ADE1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9A3D-0673-42DB-A1A4-C234BD7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2082-3B12-4F27-8126-96ADAE55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048F0-8266-4425-BCDC-BC83E77A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8664F-1CCF-4B21-8CB5-22E19E5E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D7E1A-068C-41BA-B1F8-3810537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BB8C2-6B14-4C6A-AE19-EB6FC4E6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ECA-BB49-486A-80E6-89C023E8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D6090-88EB-4336-9036-BBAEB1CD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194FA-42B3-4DE5-BF00-7AD20D8EB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BDF08-2B0A-4594-B3C7-FA0C4001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FE8EC-560B-4255-A202-A30D2E4AF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40E27-702B-4D86-859E-F0A12619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2D028-174C-427D-A74D-5C807845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C00FF-5624-427E-800E-58BFC644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A2E2-3F90-4DC6-ACD3-6FB91FA2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6371E-9D53-4B70-9982-5BC73123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2E32C-2EFA-4152-968E-83E79526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F1BAC-9E5F-4300-93C3-EA3BFA9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C30E5-1745-4888-AAD6-A7552B26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01EA0-A640-4AD9-BEC9-C20DBFC5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43B7-00AE-4584-B7E9-20C5541F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57C5-248C-46BD-A988-24816214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2C23-CCFE-4FE9-9EC3-71AB046F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473F-220A-4663-A41B-DBCA40E5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5BA1B-01B0-4E65-84FA-06DECA5E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EB1E-4F98-42B7-82EF-2D811AB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C82F3-B7F5-4AAF-841A-5311824D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BFB0-CFBA-4E64-B6B2-1C329210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267A0-8336-4741-908A-AE76D0F59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7F3D-C2A1-4BA8-9DE3-EC5AFDA5B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F4D96-A154-4583-8EEF-9675F7DD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B5D-25A7-4C89-9C01-3AE76C19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59BA4-94F1-43FA-8074-BC43F367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C7D7D-59DB-4969-B21B-40E16260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9396-5CED-47AB-BF05-0BB3E447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BEB9-DD23-406B-94AF-A4EDEF6A5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226B-BA8B-4467-A28F-C4FD274D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F30A-4593-491B-85BD-137D6C58C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62B5-5039-4432-9E1B-8160DCC90A1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1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ums.xilinx.com/t5/Adaptable-Advantage-Blog/Past-Present-Future-Xilinx-on-Mars-Rovers/ba-p/944915" TargetMode="Externa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50.png"/><Relationship Id="rId21" Type="http://schemas.openxmlformats.org/officeDocument/2006/relationships/image" Target="../media/image280.png"/><Relationship Id="rId2" Type="http://schemas.openxmlformats.org/officeDocument/2006/relationships/image" Target="../media/image31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260.png"/><Relationship Id="rId22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1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5" Type="http://schemas.openxmlformats.org/officeDocument/2006/relationships/image" Target="../media/image220.png"/><Relationship Id="rId10" Type="http://schemas.openxmlformats.org/officeDocument/2006/relationships/image" Target="../media/image100.png"/><Relationship Id="rId19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E707E6-4734-4CE1-A840-2D31A50886F6}"/>
              </a:ext>
            </a:extLst>
          </p:cNvPr>
          <p:cNvSpPr/>
          <p:nvPr/>
        </p:nvSpPr>
        <p:spPr>
          <a:xfrm>
            <a:off x="5916706" y="4849906"/>
            <a:ext cx="6275294" cy="103990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61936-F594-49C6-A184-EC8987F07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080" y="535571"/>
            <a:ext cx="8717048" cy="2595142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pt-BR" sz="3200" b="1" cap="all" dirty="0">
                <a:latin typeface="Calibri" panose="020F0502020204030204" pitchFamily="34" charset="0"/>
                <a:cs typeface="Calibri" panose="020F0502020204030204" pitchFamily="34" charset="0"/>
              </a:rPr>
              <a:t>Implementação de sistema para contagem múltipla de pulsos utilizando FPGA</a:t>
            </a:r>
            <a:br>
              <a:rPr lang="en-US" sz="3600" b="1" cap="all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58EEA5A-9AF9-48ED-9BBA-351032997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400" y="2899407"/>
            <a:ext cx="8791575" cy="165576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PEDRO HENRIQUE SILVA  E OLIVEIRA</a:t>
            </a:r>
            <a:endParaRPr lang="en-US" sz="2800" dirty="0">
              <a:solidFill>
                <a:schemeClr val="tx1"/>
              </a:solidFill>
              <a:latin typeface="Calibri (body)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Orientador</a:t>
            </a:r>
            <a:r>
              <a:rPr lang="en-US" sz="28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: LUIS FERNANDO DE ÁVILA</a:t>
            </a:r>
          </a:p>
          <a:p>
            <a:r>
              <a:rPr lang="en-US" sz="16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29 de Novembro de 2019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511FD757-79A8-46A5-9EDA-E761DC213C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822" y="4871083"/>
            <a:ext cx="1070306" cy="99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BD409D1-9E44-4FBF-A565-C4034A85BB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29" y="4883295"/>
            <a:ext cx="1070306" cy="997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567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29">
            <a:extLst>
              <a:ext uri="{FF2B5EF4-FFF2-40B4-BE49-F238E27FC236}">
                <a16:creationId xmlns:a16="http://schemas.microsoft.com/office/drawing/2014/main" id="{26B46A9A-535D-4D9D-A1D1-072615FFBB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0"/>
            <a:ext cx="3987800" cy="685800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C97A92-BE54-4E18-B1D0-18797B64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84" y="0"/>
            <a:ext cx="5825067" cy="1173163"/>
          </a:xfrm>
        </p:spPr>
        <p:txBody>
          <a:bodyPr>
            <a:normAutofit/>
          </a:bodyPr>
          <a:lstStyle/>
          <a:p>
            <a:r>
              <a:rPr lang="en-US" sz="4000" dirty="0" err="1"/>
              <a:t>Fluxo</a:t>
            </a:r>
            <a:r>
              <a:rPr lang="en-US" sz="4000" dirty="0"/>
              <a:t> de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8F2B4F-F91C-4399-941F-5C86F48D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352021"/>
            <a:ext cx="5505450" cy="51673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VHDL - </a:t>
            </a:r>
            <a:r>
              <a:rPr lang="pt-BR" dirty="0"/>
              <a:t>VHSIC (</a:t>
            </a:r>
            <a:r>
              <a:rPr lang="pt-BR" dirty="0" err="1"/>
              <a:t>Very</a:t>
            </a:r>
            <a:r>
              <a:rPr lang="pt-BR" dirty="0"/>
              <a:t> High </a:t>
            </a:r>
            <a:r>
              <a:rPr lang="pt-BR" dirty="0" err="1"/>
              <a:t>Speed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Circuits</a:t>
            </a:r>
            <a:r>
              <a:rPr lang="pt-BR" dirty="0"/>
              <a:t>) Hardware </a:t>
            </a:r>
            <a:r>
              <a:rPr lang="pt-BR" dirty="0" err="1"/>
              <a:t>Description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VHDL 87, 93 2002 e2008 IEEE (1076 e 1164)</a:t>
            </a:r>
          </a:p>
          <a:p>
            <a:r>
              <a:rPr lang="en-US" dirty="0"/>
              <a:t>Verilog </a:t>
            </a:r>
            <a:r>
              <a:rPr lang="pt-BR" dirty="0"/>
              <a:t>(IEEE 1364)</a:t>
            </a:r>
            <a:r>
              <a:rPr lang="en-US" dirty="0"/>
              <a:t>, </a:t>
            </a:r>
            <a:r>
              <a:rPr lang="en-US" dirty="0" err="1"/>
              <a:t>SystemVerilog</a:t>
            </a:r>
            <a:endParaRPr lang="en-US" dirty="0"/>
          </a:p>
          <a:p>
            <a:endParaRPr lang="en-US" dirty="0"/>
          </a:p>
          <a:p>
            <a:pPr marL="285750" indent="-285750"/>
            <a:r>
              <a:rPr lang="en-US" dirty="0" err="1"/>
              <a:t>Síntese</a:t>
            </a:r>
            <a:r>
              <a:rPr lang="en-US" dirty="0"/>
              <a:t> e </a:t>
            </a:r>
            <a:r>
              <a:rPr lang="en-US" dirty="0" err="1"/>
              <a:t>simulação</a:t>
            </a:r>
            <a:r>
              <a:rPr lang="en-US" dirty="0"/>
              <a:t> de </a:t>
            </a:r>
            <a:r>
              <a:rPr lang="en-US" dirty="0" err="1"/>
              <a:t>circuitos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VHDL contém3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LIBRARY</a:t>
            </a:r>
          </a:p>
          <a:p>
            <a:pPr marL="742950" lvl="1" indent="-285750"/>
            <a:r>
              <a:rPr lang="en-US" dirty="0"/>
              <a:t>ENTITY</a:t>
            </a:r>
          </a:p>
          <a:p>
            <a:pPr marL="742950" lvl="1" indent="-285750"/>
            <a:r>
              <a:rPr lang="en-US" dirty="0"/>
              <a:t>ARCHITECTURE	</a:t>
            </a:r>
          </a:p>
          <a:p>
            <a:pPr lvl="1"/>
            <a:endParaRPr lang="en-US" dirty="0"/>
          </a:p>
          <a:p>
            <a:pPr marL="0" lvl="1"/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:</a:t>
            </a:r>
          </a:p>
          <a:p>
            <a:pPr marL="0" lvl="1"/>
            <a:r>
              <a:rPr lang="en-US" dirty="0"/>
              <a:t>Entrada do Design</a:t>
            </a:r>
          </a:p>
          <a:p>
            <a:pPr marL="0" lvl="1"/>
            <a:r>
              <a:rPr lang="en-US" dirty="0" err="1"/>
              <a:t>Simulação</a:t>
            </a:r>
            <a:endParaRPr lang="en-US" dirty="0"/>
          </a:p>
          <a:p>
            <a:pPr marL="0" lvl="1"/>
            <a:r>
              <a:rPr lang="en-US" dirty="0" err="1"/>
              <a:t>Síntese</a:t>
            </a:r>
            <a:endParaRPr lang="en-US" dirty="0"/>
          </a:p>
          <a:p>
            <a:pPr marL="0" lvl="1"/>
            <a:r>
              <a:rPr lang="en-US" dirty="0"/>
              <a:t>Design </a:t>
            </a:r>
            <a:r>
              <a:rPr lang="en-US" dirty="0" err="1"/>
              <a:t>físico</a:t>
            </a:r>
            <a:r>
              <a:rPr lang="en-US" dirty="0"/>
              <a:t> (place and route, pins assignments)</a:t>
            </a:r>
          </a:p>
          <a:p>
            <a:pPr lvl="1"/>
            <a:endParaRPr lang="en-US" dirty="0"/>
          </a:p>
          <a:p>
            <a:pPr marL="742950" lvl="1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4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D639-D383-45DE-81DE-91BE54D1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74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Aplicações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63284-DEE7-41AE-ACEF-9FB8CE067827}"/>
              </a:ext>
            </a:extLst>
          </p:cNvPr>
          <p:cNvSpPr/>
          <p:nvPr/>
        </p:nvSpPr>
        <p:spPr>
          <a:xfrm>
            <a:off x="386183" y="4113131"/>
            <a:ext cx="40702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Data Center</a:t>
            </a:r>
          </a:p>
          <a:p>
            <a:r>
              <a:rPr lang="pt-BR" dirty="0"/>
              <a:t>Processamento de Imagem e Vídeo</a:t>
            </a:r>
          </a:p>
          <a:p>
            <a:r>
              <a:rPr lang="pt-BR" dirty="0"/>
              <a:t>Armazenamento Computacional</a:t>
            </a:r>
          </a:p>
          <a:p>
            <a:r>
              <a:rPr lang="pt-BR" dirty="0" err="1"/>
              <a:t>Database</a:t>
            </a:r>
            <a:r>
              <a:rPr lang="pt-BR" dirty="0"/>
              <a:t> e Data </a:t>
            </a:r>
            <a:r>
              <a:rPr lang="pt-BR" dirty="0" err="1"/>
              <a:t>Analytics</a:t>
            </a:r>
            <a:endParaRPr lang="pt-BR" dirty="0"/>
          </a:p>
          <a:p>
            <a:r>
              <a:rPr lang="pt-BR" dirty="0"/>
              <a:t>Tecnologia Financeira</a:t>
            </a:r>
          </a:p>
          <a:p>
            <a:r>
              <a:rPr lang="pt-BR" dirty="0"/>
              <a:t>Computação de Alta Performance Aceleração de Redes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60E9A-6C9E-4735-81FD-70D200E08889}"/>
              </a:ext>
            </a:extLst>
          </p:cNvPr>
          <p:cNvSpPr/>
          <p:nvPr/>
        </p:nvSpPr>
        <p:spPr>
          <a:xfrm>
            <a:off x="352825" y="1319351"/>
            <a:ext cx="38841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Soluções Industriais</a:t>
            </a:r>
          </a:p>
          <a:p>
            <a:r>
              <a:rPr lang="pt-BR" dirty="0"/>
              <a:t>Espaço aéreo e Defesa</a:t>
            </a:r>
          </a:p>
          <a:p>
            <a:r>
              <a:rPr lang="pt-BR" dirty="0"/>
              <a:t>Automotiva</a:t>
            </a:r>
          </a:p>
          <a:p>
            <a:r>
              <a:rPr lang="pt-BR" dirty="0"/>
              <a:t>Broadcast</a:t>
            </a:r>
          </a:p>
          <a:p>
            <a:r>
              <a:rPr lang="pt-BR" dirty="0"/>
              <a:t>Eletrônica de Consumo</a:t>
            </a:r>
          </a:p>
          <a:p>
            <a:r>
              <a:rPr lang="pt-BR" dirty="0"/>
              <a:t>Emulação e Prototipagem </a:t>
            </a:r>
          </a:p>
          <a:p>
            <a:r>
              <a:rPr lang="pt-BR" dirty="0"/>
              <a:t>Industrial</a:t>
            </a:r>
          </a:p>
          <a:p>
            <a:r>
              <a:rPr lang="pt-BR" dirty="0"/>
              <a:t>Medicina</a:t>
            </a:r>
          </a:p>
          <a:p>
            <a:r>
              <a:rPr lang="pt-BR" dirty="0"/>
              <a:t>Testes e Medições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A9B41-E640-4FC7-8377-8CCEC41EBE83}"/>
              </a:ext>
            </a:extLst>
          </p:cNvPr>
          <p:cNvSpPr/>
          <p:nvPr/>
        </p:nvSpPr>
        <p:spPr>
          <a:xfrm>
            <a:off x="4017086" y="906265"/>
            <a:ext cx="37214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pt-BR" b="1" dirty="0"/>
              <a:t>Communications</a:t>
            </a:r>
          </a:p>
          <a:p>
            <a:r>
              <a:rPr lang="pt-BR" dirty="0"/>
              <a:t>5G Wireless</a:t>
            </a:r>
          </a:p>
          <a:p>
            <a:r>
              <a:rPr lang="pt-BR" dirty="0"/>
              <a:t>Comunicações com  e sem fio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6ED8C-A54A-4DEC-B383-D05BE9B6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90" y="569778"/>
            <a:ext cx="3223465" cy="2141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D5480-80DA-4EBE-A1D9-EC0A02CD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50" y="2524084"/>
            <a:ext cx="3223465" cy="24400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B784A2-55BE-4E27-B641-D289CC80C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10" y="2931206"/>
            <a:ext cx="3338026" cy="302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A8AAE6-2289-4A3E-AAB7-F81FA8289341}"/>
              </a:ext>
            </a:extLst>
          </p:cNvPr>
          <p:cNvSpPr/>
          <p:nvPr/>
        </p:nvSpPr>
        <p:spPr>
          <a:xfrm>
            <a:off x="4456405" y="6042331"/>
            <a:ext cx="783421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hlinkClick r:id="rId5"/>
              </a:rPr>
              <a:t>https://forums.xilinx.com/t5/Adaptable-Advantage-Blog/Past-Present-Future-Xilinx-on-Mars-Rovers/ba-p/944915</a:t>
            </a:r>
            <a:endParaRPr 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1B327-8B4C-47A7-8B41-D14659B42D9D}"/>
              </a:ext>
            </a:extLst>
          </p:cNvPr>
          <p:cNvSpPr txBox="1"/>
          <p:nvPr/>
        </p:nvSpPr>
        <p:spPr>
          <a:xfrm>
            <a:off x="5000950" y="4919982"/>
            <a:ext cx="300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Spirit Rover on Mars (2003-2019)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68E0D-434B-49FA-824F-E742E6569D44}"/>
              </a:ext>
            </a:extLst>
          </p:cNvPr>
          <p:cNvSpPr txBox="1"/>
          <p:nvPr/>
        </p:nvSpPr>
        <p:spPr>
          <a:xfrm>
            <a:off x="4966114" y="5656934"/>
            <a:ext cx="3781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Curiosity Rover on Mars (2011 - present)</a:t>
            </a:r>
          </a:p>
        </p:txBody>
      </p:sp>
    </p:spTree>
    <p:extLst>
      <p:ext uri="{BB962C8B-B14F-4D97-AF65-F5344CB8AC3E}">
        <p14:creationId xmlns:p14="http://schemas.microsoft.com/office/powerpoint/2010/main" val="32577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ED3103E4-4128-42A8-A4A6-1D4042132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5319" y="2838465"/>
            <a:ext cx="1387813" cy="1387813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0E2F1F5-C58D-4622-BDA8-CBEE2D439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0460" y="2643453"/>
            <a:ext cx="1678799" cy="1678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C7543-202E-479D-9899-8367CB482451}"/>
              </a:ext>
            </a:extLst>
          </p:cNvPr>
          <p:cNvSpPr txBox="1"/>
          <p:nvPr/>
        </p:nvSpPr>
        <p:spPr>
          <a:xfrm>
            <a:off x="4359453" y="4002597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Pulsos</a:t>
            </a:r>
            <a:r>
              <a:rPr lang="en-US" sz="1200" dirty="0"/>
              <a:t> TTL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753B8-553C-48E1-B9BA-6865B2F4752A}"/>
              </a:ext>
            </a:extLst>
          </p:cNvPr>
          <p:cNvSpPr txBox="1"/>
          <p:nvPr/>
        </p:nvSpPr>
        <p:spPr>
          <a:xfrm>
            <a:off x="5611886" y="413758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(MCU)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8558A-1904-4974-802C-7C18625D00E6}"/>
              </a:ext>
            </a:extLst>
          </p:cNvPr>
          <p:cNvSpPr txBox="1"/>
          <p:nvPr/>
        </p:nvSpPr>
        <p:spPr>
          <a:xfrm>
            <a:off x="7108938" y="3482852"/>
            <a:ext cx="884521" cy="47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Conversor</a:t>
            </a:r>
            <a:r>
              <a:rPr lang="en-US" sz="1200" dirty="0"/>
              <a:t> RS232-USB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320C81-05F3-46B6-BA6D-009D9BA07622}"/>
              </a:ext>
            </a:extLst>
          </p:cNvPr>
          <p:cNvSpPr txBox="1"/>
          <p:nvPr/>
        </p:nvSpPr>
        <p:spPr>
          <a:xfrm>
            <a:off x="2035804" y="2478495"/>
            <a:ext cx="274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Câmara</a:t>
            </a:r>
            <a:r>
              <a:rPr lang="en-US" dirty="0"/>
              <a:t> </a:t>
            </a:r>
            <a:r>
              <a:rPr lang="en-US" dirty="0" err="1"/>
              <a:t>escura</a:t>
            </a:r>
            <a:r>
              <a:rPr lang="en-US" dirty="0"/>
              <a:t> com 7 PMTs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CBF24C-920A-4ED2-8CD4-840CE0384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2720" y="2754318"/>
            <a:ext cx="1685925" cy="1752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F813F8-5E06-4C78-87C9-C710A824CD8B}"/>
              </a:ext>
            </a:extLst>
          </p:cNvPr>
          <p:cNvSpPr/>
          <p:nvPr/>
        </p:nvSpPr>
        <p:spPr>
          <a:xfrm>
            <a:off x="2893911" y="4814903"/>
            <a:ext cx="1209786" cy="391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Fonte de </a:t>
            </a:r>
            <a:r>
              <a:rPr lang="en-US" sz="1400" dirty="0" err="1">
                <a:solidFill>
                  <a:schemeClr val="tx1"/>
                </a:solidFill>
              </a:rPr>
              <a:t>Alimentação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A7AA97-5D61-4F06-A805-90F15C75A8D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498804" y="4322252"/>
            <a:ext cx="0" cy="49265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089C2-6152-4430-8FA1-824C650B7013}"/>
              </a:ext>
            </a:extLst>
          </p:cNvPr>
          <p:cNvSpPr/>
          <p:nvPr/>
        </p:nvSpPr>
        <p:spPr>
          <a:xfrm>
            <a:off x="1498330" y="4010173"/>
            <a:ext cx="876807" cy="49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Amostra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559616-A5BF-43CD-A653-16E81B157FCC}"/>
              </a:ext>
            </a:extLst>
          </p:cNvPr>
          <p:cNvCxnSpPr/>
          <p:nvPr/>
        </p:nvCxnSpPr>
        <p:spPr>
          <a:xfrm>
            <a:off x="4288645" y="3392997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1AA4EF-5E2F-4EA9-99F5-2F72EAF2FB8B}"/>
              </a:ext>
            </a:extLst>
          </p:cNvPr>
          <p:cNvCxnSpPr/>
          <p:nvPr/>
        </p:nvCxnSpPr>
        <p:spPr>
          <a:xfrm>
            <a:off x="4288645" y="3541335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A09EB4-61F2-4965-AAB9-C4D1723C5900}"/>
              </a:ext>
            </a:extLst>
          </p:cNvPr>
          <p:cNvCxnSpPr/>
          <p:nvPr/>
        </p:nvCxnSpPr>
        <p:spPr>
          <a:xfrm>
            <a:off x="4288645" y="3706761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301480-1BF5-4F92-84C9-299E3BD5C21F}"/>
              </a:ext>
            </a:extLst>
          </p:cNvPr>
          <p:cNvCxnSpPr/>
          <p:nvPr/>
        </p:nvCxnSpPr>
        <p:spPr>
          <a:xfrm>
            <a:off x="4288643" y="3850198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25D8ED-139A-4740-80A4-347087BDF979}"/>
              </a:ext>
            </a:extLst>
          </p:cNvPr>
          <p:cNvCxnSpPr/>
          <p:nvPr/>
        </p:nvCxnSpPr>
        <p:spPr>
          <a:xfrm>
            <a:off x="4288643" y="4010173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764E8C-5C75-4B83-A99D-85443DF19094}"/>
              </a:ext>
            </a:extLst>
          </p:cNvPr>
          <p:cNvCxnSpPr/>
          <p:nvPr/>
        </p:nvCxnSpPr>
        <p:spPr>
          <a:xfrm>
            <a:off x="4288643" y="3240598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A8B4E2-F5A2-4453-8563-6993440EA8E8}"/>
              </a:ext>
            </a:extLst>
          </p:cNvPr>
          <p:cNvCxnSpPr/>
          <p:nvPr/>
        </p:nvCxnSpPr>
        <p:spPr>
          <a:xfrm>
            <a:off x="6853786" y="3482852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6276CD-3702-4135-88DD-60BAB16D539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936734" y="3841623"/>
            <a:ext cx="943848" cy="16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8AE6BC-9B0D-496A-AB1B-873B52B9C9A7}"/>
              </a:ext>
            </a:extLst>
          </p:cNvPr>
          <p:cNvCxnSpPr/>
          <p:nvPr/>
        </p:nvCxnSpPr>
        <p:spPr>
          <a:xfrm>
            <a:off x="4288643" y="3097163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6586EB-F1E1-4B6F-9CDF-BD8AFD7A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" y="53046"/>
            <a:ext cx="10545147" cy="951024"/>
          </a:xfrm>
        </p:spPr>
        <p:txBody>
          <a:bodyPr>
            <a:normAutofit/>
          </a:bodyPr>
          <a:lstStyle/>
          <a:p>
            <a:r>
              <a:rPr lang="en-US" sz="4000" dirty="0" err="1"/>
              <a:t>Unidade</a:t>
            </a:r>
            <a:r>
              <a:rPr lang="en-US" sz="4000" dirty="0"/>
              <a:t> de </a:t>
            </a:r>
            <a:r>
              <a:rPr lang="en-US" sz="4000" dirty="0" err="1"/>
              <a:t>Contagem</a:t>
            </a:r>
            <a:r>
              <a:rPr lang="en-US" sz="4000" dirty="0"/>
              <a:t> </a:t>
            </a:r>
            <a:r>
              <a:rPr lang="en-US" sz="4000" dirty="0" err="1"/>
              <a:t>Multicanal</a:t>
            </a:r>
            <a:r>
              <a:rPr lang="en-US" sz="4000" dirty="0"/>
              <a:t> (MCU)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F2E0A-151F-4A85-A5FB-C1CC1AF0686A}"/>
              </a:ext>
            </a:extLst>
          </p:cNvPr>
          <p:cNvSpPr txBox="1"/>
          <p:nvPr/>
        </p:nvSpPr>
        <p:spPr>
          <a:xfrm>
            <a:off x="8346882" y="4133493"/>
            <a:ext cx="14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Computador</a:t>
            </a:r>
            <a:r>
              <a:rPr lang="en-US" dirty="0"/>
              <a:t> 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D2204165-9A8A-4568-872D-E1567071F99F}"/>
              </a:ext>
            </a:extLst>
          </p:cNvPr>
          <p:cNvSpPr txBox="1">
            <a:spLocks/>
          </p:cNvSpPr>
          <p:nvPr/>
        </p:nvSpPr>
        <p:spPr>
          <a:xfrm>
            <a:off x="8642525" y="5011696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140660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825CD7-F397-4E7B-9693-177B314001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94633" y="1152558"/>
            <a:ext cx="3921816" cy="1896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B7D5B5-7FB9-4C05-A148-AA79C29AB5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2637" y="3529999"/>
            <a:ext cx="5372904" cy="2528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7625AF-9034-4286-92E5-7B1C72F8BC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8324" y="3268645"/>
            <a:ext cx="3220490" cy="3495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D08E6-90AB-44C8-B319-4A1557FD4B11}"/>
              </a:ext>
            </a:extLst>
          </p:cNvPr>
          <p:cNvPicPr/>
          <p:nvPr/>
        </p:nvPicPr>
        <p:blipFill rotWithShape="1">
          <a:blip r:embed="rId5"/>
          <a:srcRect t="15730" b="16768"/>
          <a:stretch/>
        </p:blipFill>
        <p:spPr bwMode="auto">
          <a:xfrm>
            <a:off x="1786684" y="1382806"/>
            <a:ext cx="3690551" cy="1566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91E4ED-D063-4982-890E-D6E0C8BD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52558"/>
          </a:xfrm>
        </p:spPr>
        <p:txBody>
          <a:bodyPr>
            <a:normAutofit/>
          </a:bodyPr>
          <a:lstStyle/>
          <a:p>
            <a:r>
              <a:rPr lang="en-US" sz="4000" dirty="0" err="1"/>
              <a:t>Válvula</a:t>
            </a:r>
            <a:r>
              <a:rPr lang="en-US" sz="4000" dirty="0"/>
              <a:t> </a:t>
            </a:r>
            <a:r>
              <a:rPr lang="en-US" sz="4000" dirty="0" err="1"/>
              <a:t>Fotomultiplicadora</a:t>
            </a:r>
            <a:r>
              <a:rPr lang="en-US" sz="4000" dirty="0"/>
              <a:t> (PMT)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4BFB3-4DF4-43E9-B66F-28F3CAD43784}"/>
              </a:ext>
            </a:extLst>
          </p:cNvPr>
          <p:cNvSpPr txBox="1"/>
          <p:nvPr/>
        </p:nvSpPr>
        <p:spPr>
          <a:xfrm>
            <a:off x="2620314" y="2988055"/>
            <a:ext cx="2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Hamamatsu H7360-01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7D86B-8210-447F-A147-F338C40A2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9364" y="3268645"/>
            <a:ext cx="3253316" cy="34241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ED8FF8-028A-460B-A55D-9A7640140681}"/>
              </a:ext>
            </a:extLst>
          </p:cNvPr>
          <p:cNvSpPr/>
          <p:nvPr/>
        </p:nvSpPr>
        <p:spPr>
          <a:xfrm>
            <a:off x="3154037" y="623116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Fonte: HAMAMATSU. Photomultiplier Tubes. Basics and Applications. Third edition (Edition 3a).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359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35378D-77F8-432C-816E-A08CFA3C0A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15" y="228626"/>
            <a:ext cx="4650649" cy="283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46E543-DD12-4C9E-A802-2A9FA3E19B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32" y="3061202"/>
            <a:ext cx="5391168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0C0584-7DA3-4B00-8006-81FD410A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Kit Altera DE2-115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7B6DF-FBE8-43F0-ACC3-6ED101896421}"/>
              </a:ext>
            </a:extLst>
          </p:cNvPr>
          <p:cNvSpPr txBox="1"/>
          <p:nvPr/>
        </p:nvSpPr>
        <p:spPr>
          <a:xfrm>
            <a:off x="282483" y="1852900"/>
            <a:ext cx="3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 Cyclone IV: EP4CE115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766099-D546-4AC6-8141-87F4E4AB1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4585"/>
              </p:ext>
            </p:extLst>
          </p:nvPr>
        </p:nvGraphicFramePr>
        <p:xfrm>
          <a:off x="148253" y="2693403"/>
          <a:ext cx="6652579" cy="3037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025">
                  <a:extLst>
                    <a:ext uri="{9D8B030D-6E8A-4147-A177-3AD203B41FA5}">
                      <a16:colId xmlns:a16="http://schemas.microsoft.com/office/drawing/2014/main" val="1245066311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1571850322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976304022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2245082063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265824374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1084186690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val="1934823473"/>
                    </a:ext>
                  </a:extLst>
                </a:gridCol>
                <a:gridCol w="706650">
                  <a:extLst>
                    <a:ext uri="{9D8B030D-6E8A-4147-A177-3AD203B41FA5}">
                      <a16:colId xmlns:a16="http://schemas.microsoft.com/office/drawing/2014/main" val="3806798827"/>
                    </a:ext>
                  </a:extLst>
                </a:gridCol>
                <a:gridCol w="706650">
                  <a:extLst>
                    <a:ext uri="{9D8B030D-6E8A-4147-A177-3AD203B41FA5}">
                      <a16:colId xmlns:a16="http://schemas.microsoft.com/office/drawing/2014/main" val="2280770620"/>
                    </a:ext>
                  </a:extLst>
                </a:gridCol>
              </a:tblGrid>
              <a:tr h="27027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Recursos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Família Cyclone IV 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70842"/>
                  </a:ext>
                </a:extLst>
              </a:tr>
              <a:tr h="4105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E10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E15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E30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E40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E55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E75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EP4C E115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9899685"/>
                  </a:ext>
                </a:extLst>
              </a:tr>
              <a:tr h="3352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LEs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6.272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10.320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15.208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28.848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39.600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55.856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75.408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114.800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12353"/>
                  </a:ext>
                </a:extLst>
              </a:tr>
              <a:tr h="410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Blocos RAM M9k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260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305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432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8572409"/>
                  </a:ext>
                </a:extLst>
              </a:tr>
              <a:tr h="410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RAM total (Kbits)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270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414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504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594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1.134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2.340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2.745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3.888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0517080"/>
                  </a:ext>
                </a:extLst>
              </a:tr>
              <a:tr h="471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Multiplicadores Embutidos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154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266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7113674"/>
                  </a:ext>
                </a:extLst>
              </a:tr>
              <a:tr h="3181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PLLs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5963917"/>
                  </a:ext>
                </a:extLst>
              </a:tr>
              <a:tr h="410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Número máx. de I/Os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346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535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535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377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429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531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sto MT" panose="02040603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8921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3D27844-848B-4C5F-A813-0E761CBA73B4}"/>
              </a:ext>
            </a:extLst>
          </p:cNvPr>
          <p:cNvSpPr/>
          <p:nvPr/>
        </p:nvSpPr>
        <p:spPr>
          <a:xfrm>
            <a:off x="426543" y="599004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Fonte: &lt;https://www.intel.com/content/www/us/en/products/programmable/fpga.html&gt; 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CDC6F-9369-4E54-B6FC-4470B0A2CF2D}"/>
              </a:ext>
            </a:extLst>
          </p:cNvPr>
          <p:cNvSpPr/>
          <p:nvPr/>
        </p:nvSpPr>
        <p:spPr>
          <a:xfrm>
            <a:off x="5539420" y="6571060"/>
            <a:ext cx="6652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Fonte: http://www.terasic.com.tw/cgi-bin/page/archive.pl?Language=English&amp;CategoryNo=139&amp;No=502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3866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0E0762-290A-4AAF-9F58-77CAFF347C0E}"/>
              </a:ext>
            </a:extLst>
          </p:cNvPr>
          <p:cNvGrpSpPr/>
          <p:nvPr/>
        </p:nvGrpSpPr>
        <p:grpSpPr>
          <a:xfrm>
            <a:off x="1091316" y="2026453"/>
            <a:ext cx="10009367" cy="4453397"/>
            <a:chOff x="947590" y="1196718"/>
            <a:chExt cx="10009367" cy="445339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EAB44AD-F11B-49B9-BA3A-21A509556DF0}"/>
                </a:ext>
              </a:extLst>
            </p:cNvPr>
            <p:cNvSpPr/>
            <p:nvPr/>
          </p:nvSpPr>
          <p:spPr>
            <a:xfrm>
              <a:off x="1974845" y="1344317"/>
              <a:ext cx="991896" cy="771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 MHz </a:t>
              </a:r>
              <a:r>
                <a:rPr lang="en-US" sz="1600" dirty="0" err="1">
                  <a:solidFill>
                    <a:schemeClr val="tx1"/>
                  </a:solidFill>
                </a:rPr>
                <a:t>Clk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9BC76D2-ABEA-4F27-B18A-EA24EC8DF98F}"/>
                </a:ext>
              </a:extLst>
            </p:cNvPr>
            <p:cNvSpPr/>
            <p:nvPr/>
          </p:nvSpPr>
          <p:spPr>
            <a:xfrm>
              <a:off x="2975398" y="1592053"/>
              <a:ext cx="49098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C269734-7680-4DC5-B12F-826BA8C853D9}"/>
                </a:ext>
              </a:extLst>
            </p:cNvPr>
            <p:cNvSpPr/>
            <p:nvPr/>
          </p:nvSpPr>
          <p:spPr>
            <a:xfrm>
              <a:off x="4465648" y="1592053"/>
              <a:ext cx="49098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C1F372-2F31-4563-89EE-13A69748A1EC}"/>
                </a:ext>
              </a:extLst>
            </p:cNvPr>
            <p:cNvGrpSpPr/>
            <p:nvPr/>
          </p:nvGrpSpPr>
          <p:grpSpPr>
            <a:xfrm>
              <a:off x="947590" y="2714001"/>
              <a:ext cx="1011046" cy="917301"/>
              <a:chOff x="2402543" y="2752166"/>
              <a:chExt cx="941289" cy="835143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E1D4818-B5D3-4513-BD8B-14A260B06F53}"/>
                  </a:ext>
                </a:extLst>
              </p:cNvPr>
              <p:cNvSpPr/>
              <p:nvPr/>
            </p:nvSpPr>
            <p:spPr>
              <a:xfrm>
                <a:off x="2402543" y="2752166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DE3B045-028C-473E-BB9E-8F401F2EE47B}"/>
                  </a:ext>
                </a:extLst>
              </p:cNvPr>
              <p:cNvSpPr/>
              <p:nvPr/>
            </p:nvSpPr>
            <p:spPr>
              <a:xfrm>
                <a:off x="2447363" y="2796986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BE8879D-5D75-44CB-A7B7-EB3CDF084D89}"/>
                  </a:ext>
                </a:extLst>
              </p:cNvPr>
              <p:cNvSpPr/>
              <p:nvPr/>
            </p:nvSpPr>
            <p:spPr>
              <a:xfrm>
                <a:off x="2501153" y="2859741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4520056-8539-4991-9E43-CFEB6EBCCD8D}"/>
                  </a:ext>
                </a:extLst>
              </p:cNvPr>
              <p:cNvSpPr/>
              <p:nvPr/>
            </p:nvSpPr>
            <p:spPr>
              <a:xfrm>
                <a:off x="2563903" y="2922491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PMTs</a:t>
                </a:r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D32D54-A510-4A2B-A947-39B906A649E8}"/>
                </a:ext>
              </a:extLst>
            </p:cNvPr>
            <p:cNvSpPr/>
            <p:nvPr/>
          </p:nvSpPr>
          <p:spPr>
            <a:xfrm>
              <a:off x="2589264" y="2851853"/>
              <a:ext cx="809276" cy="7302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GPIO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D76BDE-B04D-4E12-AAC8-8FC16F808E92}"/>
                </a:ext>
              </a:extLst>
            </p:cNvPr>
            <p:cNvSpPr/>
            <p:nvPr/>
          </p:nvSpPr>
          <p:spPr>
            <a:xfrm>
              <a:off x="3466377" y="1344317"/>
              <a:ext cx="991896" cy="77117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PLL</a:t>
              </a:r>
              <a:br>
                <a:rPr lang="en-US" sz="1500" dirty="0">
                  <a:solidFill>
                    <a:schemeClr val="tx1"/>
                  </a:solidFill>
                </a:rPr>
              </a:br>
              <a:r>
                <a:rPr lang="en-US" sz="1500" dirty="0">
                  <a:solidFill>
                    <a:schemeClr val="tx1"/>
                  </a:solidFill>
                </a:rPr>
                <a:t>(Intel IP)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B59E776-7B1E-4412-A4B1-9DD687C38657}"/>
                </a:ext>
              </a:extLst>
            </p:cNvPr>
            <p:cNvSpPr/>
            <p:nvPr/>
          </p:nvSpPr>
          <p:spPr>
            <a:xfrm>
              <a:off x="5012025" y="1344317"/>
              <a:ext cx="991896" cy="771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200 MHz </a:t>
              </a:r>
              <a:r>
                <a:rPr lang="en-US" sz="1600" dirty="0" err="1">
                  <a:solidFill>
                    <a:schemeClr val="tx1"/>
                  </a:solidFill>
                </a:rPr>
                <a:t>Clk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30289D9-6ADE-427B-9029-073038351FFA}"/>
                </a:ext>
              </a:extLst>
            </p:cNvPr>
            <p:cNvGrpSpPr/>
            <p:nvPr/>
          </p:nvGrpSpPr>
          <p:grpSpPr>
            <a:xfrm>
              <a:off x="3930610" y="4308890"/>
              <a:ext cx="1058187" cy="1341225"/>
              <a:chOff x="2124695" y="3943895"/>
              <a:chExt cx="985178" cy="1221099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2CA1C0A-F00B-4006-9202-80442F9B3E18}"/>
                  </a:ext>
                </a:extLst>
              </p:cNvPr>
              <p:cNvGrpSpPr/>
              <p:nvPr/>
            </p:nvGrpSpPr>
            <p:grpSpPr>
              <a:xfrm>
                <a:off x="2124695" y="3943895"/>
                <a:ext cx="941289" cy="835143"/>
                <a:chOff x="2402543" y="2752166"/>
                <a:chExt cx="941289" cy="835143"/>
              </a:xfrm>
              <a:grpFill/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B1CB3F03-99F8-4D5F-AFE1-C6CD40927BDC}"/>
                    </a:ext>
                  </a:extLst>
                </p:cNvPr>
                <p:cNvSpPr/>
                <p:nvPr/>
              </p:nvSpPr>
              <p:spPr>
                <a:xfrm>
                  <a:off x="2402543" y="2752166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0300DDA5-AE62-4B72-B9B0-1CAA7D882839}"/>
                    </a:ext>
                  </a:extLst>
                </p:cNvPr>
                <p:cNvSpPr/>
                <p:nvPr/>
              </p:nvSpPr>
              <p:spPr>
                <a:xfrm>
                  <a:off x="2447363" y="2796986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AEE293A4-D6A0-4BF6-B9E0-9EB77EEBC715}"/>
                    </a:ext>
                  </a:extLst>
                </p:cNvPr>
                <p:cNvSpPr/>
                <p:nvPr/>
              </p:nvSpPr>
              <p:spPr>
                <a:xfrm>
                  <a:off x="2501153" y="2859741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6192C626-EBC5-4474-9332-37CBF86707F9}"/>
                    </a:ext>
                  </a:extLst>
                </p:cNvPr>
                <p:cNvSpPr/>
                <p:nvPr/>
              </p:nvSpPr>
              <p:spPr>
                <a:xfrm>
                  <a:off x="2563903" y="2922491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SW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E43246-C038-4A46-A2BB-DF70881F664C}"/>
                  </a:ext>
                </a:extLst>
              </p:cNvPr>
              <p:cNvSpPr txBox="1"/>
              <p:nvPr/>
            </p:nvSpPr>
            <p:spPr>
              <a:xfrm>
                <a:off x="2708801" y="4795662"/>
                <a:ext cx="4010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x8</a:t>
                </a:r>
              </a:p>
            </p:txBody>
          </p:sp>
        </p:grp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B3C59862-25DA-44CA-B640-5B20EEFD9C3C}"/>
                </a:ext>
              </a:extLst>
            </p:cNvPr>
            <p:cNvSpPr/>
            <p:nvPr/>
          </p:nvSpPr>
          <p:spPr>
            <a:xfrm rot="16200000">
              <a:off x="4154586" y="3816554"/>
              <a:ext cx="502073" cy="26961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B78F4C5-ACE7-4947-950E-710492A32AC8}"/>
                </a:ext>
              </a:extLst>
            </p:cNvPr>
            <p:cNvSpPr/>
            <p:nvPr/>
          </p:nvSpPr>
          <p:spPr>
            <a:xfrm>
              <a:off x="1989078" y="3079112"/>
              <a:ext cx="539415" cy="24615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lowchart: Manual Operation 51">
              <a:extLst>
                <a:ext uri="{FF2B5EF4-FFF2-40B4-BE49-F238E27FC236}">
                  <a16:creationId xmlns:a16="http://schemas.microsoft.com/office/drawing/2014/main" id="{965B9FEB-59FC-49BE-B1F0-EDF370845507}"/>
                </a:ext>
              </a:extLst>
            </p:cNvPr>
            <p:cNvSpPr/>
            <p:nvPr/>
          </p:nvSpPr>
          <p:spPr>
            <a:xfrm rot="16200000">
              <a:off x="3922743" y="2918322"/>
              <a:ext cx="1001232" cy="557891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A-H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18788E4-1CF2-4FFE-AEF8-4021F682379F}"/>
                </a:ext>
              </a:extLst>
            </p:cNvPr>
            <p:cNvSpPr/>
            <p:nvPr/>
          </p:nvSpPr>
          <p:spPr>
            <a:xfrm>
              <a:off x="6645193" y="1750593"/>
              <a:ext cx="1466535" cy="523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trigger counter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729CB8F5-4BB5-4CF5-8843-1652FFFDADA7}"/>
                </a:ext>
              </a:extLst>
            </p:cNvPr>
            <p:cNvSpPr/>
            <p:nvPr/>
          </p:nvSpPr>
          <p:spPr>
            <a:xfrm>
              <a:off x="3434644" y="3099780"/>
              <a:ext cx="64237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A019E4B-B4ED-49CB-9A65-D1CEEDA9D6C8}"/>
                </a:ext>
              </a:extLst>
            </p:cNvPr>
            <p:cNvSpPr/>
            <p:nvPr/>
          </p:nvSpPr>
          <p:spPr>
            <a:xfrm>
              <a:off x="5264318" y="2778440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BF8E48-75C4-4455-AB7B-DF051C4883EA}"/>
                </a:ext>
              </a:extLst>
            </p:cNvPr>
            <p:cNvSpPr txBox="1"/>
            <p:nvPr/>
          </p:nvSpPr>
          <p:spPr>
            <a:xfrm>
              <a:off x="6289784" y="3652516"/>
              <a:ext cx="430793" cy="405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x8</a:t>
              </a:r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558E8D25-CAB2-4526-B6A0-8EBB1579A17F}"/>
                </a:ext>
              </a:extLst>
            </p:cNvPr>
            <p:cNvSpPr/>
            <p:nvPr/>
          </p:nvSpPr>
          <p:spPr>
            <a:xfrm>
              <a:off x="4722542" y="3069262"/>
              <a:ext cx="527449" cy="25600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84D63868-A2F6-430B-A2BB-98B87B1811F9}"/>
                </a:ext>
              </a:extLst>
            </p:cNvPr>
            <p:cNvSpPr/>
            <p:nvPr/>
          </p:nvSpPr>
          <p:spPr>
            <a:xfrm rot="5400000">
              <a:off x="5414533" y="2299309"/>
              <a:ext cx="502073" cy="26961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DE00079A-D286-4A7F-91C1-865CD8753874}"/>
                </a:ext>
              </a:extLst>
            </p:cNvPr>
            <p:cNvSpPr/>
            <p:nvPr/>
          </p:nvSpPr>
          <p:spPr>
            <a:xfrm>
              <a:off x="6066692" y="1782171"/>
              <a:ext cx="548111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F4E8CB52-81E0-4F40-AEB8-9BBB0A5466FA}"/>
                </a:ext>
              </a:extLst>
            </p:cNvPr>
            <p:cNvSpPr/>
            <p:nvPr/>
          </p:nvSpPr>
          <p:spPr>
            <a:xfrm>
              <a:off x="6638347" y="3079112"/>
              <a:ext cx="488594" cy="256007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lowchart: Manual Operation 66">
              <a:extLst>
                <a:ext uri="{FF2B5EF4-FFF2-40B4-BE49-F238E27FC236}">
                  <a16:creationId xmlns:a16="http://schemas.microsoft.com/office/drawing/2014/main" id="{844CBEFD-BFBE-4200-BEA9-9A40265C2CAE}"/>
                </a:ext>
              </a:extLst>
            </p:cNvPr>
            <p:cNvSpPr/>
            <p:nvPr/>
          </p:nvSpPr>
          <p:spPr>
            <a:xfrm rot="16200000">
              <a:off x="6918153" y="2906823"/>
              <a:ext cx="1001232" cy="557891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A-H Data Out</a:t>
              </a: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32E8E6D-E74D-4B7F-9AC9-9FF522FE22AC}"/>
                </a:ext>
              </a:extLst>
            </p:cNvPr>
            <p:cNvSpPr/>
            <p:nvPr/>
          </p:nvSpPr>
          <p:spPr>
            <a:xfrm>
              <a:off x="7708104" y="3099780"/>
              <a:ext cx="635213" cy="23533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08B3572-B3D7-4859-8359-65C49884891B}"/>
                </a:ext>
              </a:extLst>
            </p:cNvPr>
            <p:cNvSpPr/>
            <p:nvPr/>
          </p:nvSpPr>
          <p:spPr>
            <a:xfrm>
              <a:off x="8387220" y="2685152"/>
              <a:ext cx="912970" cy="10012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UART TX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BA504DB-3D9C-4F0E-940B-B6239297B2D9}"/>
                </a:ext>
              </a:extLst>
            </p:cNvPr>
            <p:cNvSpPr/>
            <p:nvPr/>
          </p:nvSpPr>
          <p:spPr>
            <a:xfrm>
              <a:off x="10043987" y="2696651"/>
              <a:ext cx="912970" cy="10012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CA82AAAC-D484-43B8-BA03-01DFAD1B56B4}"/>
                </a:ext>
              </a:extLst>
            </p:cNvPr>
            <p:cNvSpPr/>
            <p:nvPr/>
          </p:nvSpPr>
          <p:spPr>
            <a:xfrm>
              <a:off x="9354482" y="3081077"/>
              <a:ext cx="635213" cy="23533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D4FE0F0-3310-4332-8D5D-4244806715EA}"/>
                </a:ext>
              </a:extLst>
            </p:cNvPr>
            <p:cNvSpPr/>
            <p:nvPr/>
          </p:nvSpPr>
          <p:spPr>
            <a:xfrm>
              <a:off x="5333367" y="2827246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D1D9383-D26B-440E-A1FE-9EC99BC5709A}"/>
                </a:ext>
              </a:extLst>
            </p:cNvPr>
            <p:cNvSpPr/>
            <p:nvPr/>
          </p:nvSpPr>
          <p:spPr>
            <a:xfrm>
              <a:off x="5419424" y="2876051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F2CA7E9-66E2-4B24-BA80-94D611A59062}"/>
                </a:ext>
              </a:extLst>
            </p:cNvPr>
            <p:cNvSpPr txBox="1"/>
            <p:nvPr/>
          </p:nvSpPr>
          <p:spPr>
            <a:xfrm>
              <a:off x="1710966" y="3641149"/>
              <a:ext cx="430793" cy="405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x8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097AA2F-441D-4BAF-B47B-6102ECBB2038}"/>
                </a:ext>
              </a:extLst>
            </p:cNvPr>
            <p:cNvSpPr/>
            <p:nvPr/>
          </p:nvSpPr>
          <p:spPr>
            <a:xfrm>
              <a:off x="6614803" y="1196718"/>
              <a:ext cx="1466535" cy="5205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Baud Counter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0F71FAA-0DF2-40AF-83FD-80CD9F375360}"/>
                </a:ext>
              </a:extLst>
            </p:cNvPr>
            <p:cNvSpPr/>
            <p:nvPr/>
          </p:nvSpPr>
          <p:spPr>
            <a:xfrm>
              <a:off x="6054245" y="1344317"/>
              <a:ext cx="548110" cy="24773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7E71E3A-86BF-4D04-BD02-6C8AA0CDB0E6}"/>
                </a:ext>
              </a:extLst>
            </p:cNvPr>
            <p:cNvSpPr/>
            <p:nvPr/>
          </p:nvSpPr>
          <p:spPr>
            <a:xfrm rot="5400000">
              <a:off x="7202605" y="2406140"/>
              <a:ext cx="488594" cy="256007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09B60BF2-1175-4B65-B1C5-F661A6F43C58}"/>
                </a:ext>
              </a:extLst>
            </p:cNvPr>
            <p:cNvSpPr/>
            <p:nvPr/>
          </p:nvSpPr>
          <p:spPr>
            <a:xfrm rot="5400000">
              <a:off x="7888124" y="1658082"/>
              <a:ext cx="1178473" cy="740391"/>
            </a:xfrm>
            <a:prstGeom prst="bentArrow">
              <a:avLst>
                <a:gd name="adj1" fmla="val 20466"/>
                <a:gd name="adj2" fmla="val 25000"/>
                <a:gd name="adj3" fmla="val 25000"/>
                <a:gd name="adj4" fmla="val 209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80CE73B1-7EA4-4B85-9078-A60F4D1CC693}"/>
              </a:ext>
            </a:extLst>
          </p:cNvPr>
          <p:cNvSpPr txBox="1">
            <a:spLocks/>
          </p:cNvSpPr>
          <p:nvPr/>
        </p:nvSpPr>
        <p:spPr>
          <a:xfrm>
            <a:off x="219293" y="24596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Diagrama</a:t>
            </a:r>
            <a:r>
              <a:rPr lang="en-US" sz="4000" dirty="0"/>
              <a:t> de </a:t>
            </a:r>
            <a:r>
              <a:rPr lang="en-US" sz="4000" dirty="0" err="1"/>
              <a:t>Blocos</a:t>
            </a:r>
            <a:r>
              <a:rPr lang="en-US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9CD5C4-AED4-49A0-B5F4-AA3695A93B4D}"/>
                  </a:ext>
                </a:extLst>
              </p:cNvPr>
              <p:cNvSpPr/>
              <p:nvPr/>
            </p:nvSpPr>
            <p:spPr>
              <a:xfrm>
                <a:off x="320721" y="4899736"/>
                <a:ext cx="13627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9CD5C4-AED4-49A0-B5F4-AA3695A93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1" y="4899736"/>
                <a:ext cx="136277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4FB7C8-D964-4B24-BF95-173EEF2E0A67}"/>
                  </a:ext>
                </a:extLst>
              </p:cNvPr>
              <p:cNvSpPr/>
              <p:nvPr/>
            </p:nvSpPr>
            <p:spPr>
              <a:xfrm>
                <a:off x="42486" y="5273340"/>
                <a:ext cx="3880293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 50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4FB7C8-D964-4B24-BF95-173EEF2E0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" y="5273340"/>
                <a:ext cx="3880293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251E76-373C-4398-9D55-5B993A7C5FBB}"/>
                  </a:ext>
                </a:extLst>
              </p:cNvPr>
              <p:cNvSpPr/>
              <p:nvPr/>
            </p:nvSpPr>
            <p:spPr>
              <a:xfrm>
                <a:off x="105275" y="5971037"/>
                <a:ext cx="3647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251E76-373C-4398-9D55-5B993A7C5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5" y="5971037"/>
                <a:ext cx="364753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F07416-E98F-467E-9367-05DE347C0782}"/>
                  </a:ext>
                </a:extLst>
              </p:cNvPr>
              <p:cNvSpPr/>
              <p:nvPr/>
            </p:nvSpPr>
            <p:spPr>
              <a:xfrm>
                <a:off x="4684155" y="1259446"/>
                <a:ext cx="2569742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= 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F07416-E98F-467E-9367-05DE347C0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155" y="1259446"/>
                <a:ext cx="2569742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093BFC-8180-4B7F-8311-36EC5F9F9B05}"/>
                  </a:ext>
                </a:extLst>
              </p:cNvPr>
              <p:cNvSpPr/>
              <p:nvPr/>
            </p:nvSpPr>
            <p:spPr>
              <a:xfrm>
                <a:off x="7161517" y="1258691"/>
                <a:ext cx="297190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𝑏𝑎𝑢𝑑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19200 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=52, 08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093BFC-8180-4B7F-8311-36EC5F9F9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517" y="1258691"/>
                <a:ext cx="2971904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B4A4B5-8EFB-415F-A971-E94E9AE62AA4}"/>
                  </a:ext>
                </a:extLst>
              </p:cNvPr>
              <p:cNvSpPr/>
              <p:nvPr/>
            </p:nvSpPr>
            <p:spPr>
              <a:xfrm>
                <a:off x="10133421" y="1330564"/>
                <a:ext cx="2068130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52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08 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=10416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B4A4B5-8EFB-415F-A971-E94E9AE62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421" y="1330564"/>
                <a:ext cx="2068130" cy="6183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ontent Placeholder 9">
            <a:extLst>
              <a:ext uri="{FF2B5EF4-FFF2-40B4-BE49-F238E27FC236}">
                <a16:creationId xmlns:a16="http://schemas.microsoft.com/office/drawing/2014/main" id="{9B9FE1CE-8101-4C93-BC46-C39DD07E2DA7}"/>
              </a:ext>
            </a:extLst>
          </p:cNvPr>
          <p:cNvSpPr txBox="1">
            <a:spLocks/>
          </p:cNvSpPr>
          <p:nvPr/>
        </p:nvSpPr>
        <p:spPr>
          <a:xfrm>
            <a:off x="4854864" y="6481994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118269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07B4D-D4EA-4401-B205-256DE80D1689}"/>
                  </a:ext>
                </a:extLst>
              </p:cNvPr>
              <p:cNvSpPr txBox="1"/>
              <p:nvPr/>
            </p:nvSpPr>
            <p:spPr>
              <a:xfrm>
                <a:off x="8309998" y="912319"/>
                <a:ext cx="3594860" cy="49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0 1 0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07B4D-D4EA-4401-B205-256DE80D1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998" y="912319"/>
                <a:ext cx="3594860" cy="492440"/>
              </a:xfrm>
              <a:prstGeom prst="rect">
                <a:avLst/>
              </a:prstGeom>
              <a:blipFill>
                <a:blip r:embed="rId2"/>
                <a:stretch>
                  <a:fillRect t="-1125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7C6F22E-D5B5-46F7-8D7A-4DB706BFB0F1}"/>
              </a:ext>
            </a:extLst>
          </p:cNvPr>
          <p:cNvGrpSpPr/>
          <p:nvPr/>
        </p:nvGrpSpPr>
        <p:grpSpPr>
          <a:xfrm>
            <a:off x="8606204" y="3128963"/>
            <a:ext cx="3298654" cy="1176266"/>
            <a:chOff x="4308343" y="4441330"/>
            <a:chExt cx="3298654" cy="1176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E07FE89-F812-4249-B167-A6D9327A1B6D}"/>
                    </a:ext>
                  </a:extLst>
                </p:cNvPr>
                <p:cNvSpPr txBox="1"/>
                <p:nvPr/>
              </p:nvSpPr>
              <p:spPr>
                <a:xfrm>
                  <a:off x="4430294" y="4441330"/>
                  <a:ext cx="221606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0" dirty="0"/>
                    <a:t>{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0_7′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_0_1}</m:t>
                      </m:r>
                    </m:oMath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E07FE89-F812-4249-B167-A6D9327A1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294" y="4441330"/>
                  <a:ext cx="2216064" cy="492443"/>
                </a:xfrm>
                <a:prstGeom prst="rect">
                  <a:avLst/>
                </a:prstGeom>
                <a:blipFill>
                  <a:blip r:embed="rId18"/>
                  <a:stretch>
                    <a:fillRect l="-4945" t="-9877" b="-32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947674C-5564-4DDA-9EF1-44F39CB6F6F9}"/>
                    </a:ext>
                  </a:extLst>
                </p:cNvPr>
                <p:cNvSpPr txBox="1"/>
                <p:nvPr/>
              </p:nvSpPr>
              <p:spPr>
                <a:xfrm>
                  <a:off x="4308343" y="5340597"/>
                  <a:ext cx="6003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947674C-5564-4DDA-9EF1-44F39CB6F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343" y="5340597"/>
                  <a:ext cx="60035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8081" r="-808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6C56F47-43EA-4113-94C1-657883D7A74C}"/>
                    </a:ext>
                  </a:extLst>
                </p:cNvPr>
                <p:cNvSpPr txBox="1"/>
                <p:nvPr/>
              </p:nvSpPr>
              <p:spPr>
                <a:xfrm>
                  <a:off x="5665223" y="5340597"/>
                  <a:ext cx="520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𝑆𝑡𝑜𝑝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6C56F47-43EA-4113-94C1-657883D7A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223" y="5340597"/>
                  <a:ext cx="52059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118" r="-1647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91ED6E9-05D1-4982-9DCF-8D5C59DAF3D4}"/>
                    </a:ext>
                  </a:extLst>
                </p:cNvPr>
                <p:cNvSpPr txBox="1"/>
                <p:nvPr/>
              </p:nvSpPr>
              <p:spPr>
                <a:xfrm>
                  <a:off x="6238866" y="5329727"/>
                  <a:ext cx="13681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𝑇𝑒𝑟𝑚𝑖𝑛𝑎𝑡𝑖𝑜𝑛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91ED6E9-05D1-4982-9DCF-8D5C59DAF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866" y="5329727"/>
                  <a:ext cx="1368131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000" r="-3556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C60AB06-78DB-4750-9BBA-B672F6D884C4}"/>
                    </a:ext>
                  </a:extLst>
                </p:cNvPr>
                <p:cNvSpPr txBox="1"/>
                <p:nvPr/>
              </p:nvSpPr>
              <p:spPr>
                <a:xfrm>
                  <a:off x="4971632" y="5329727"/>
                  <a:ext cx="5666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C60AB06-78DB-4750-9BBA-B672F6D88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632" y="5329727"/>
                  <a:ext cx="56669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8602" r="-96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Arrow: Up 80">
              <a:extLst>
                <a:ext uri="{FF2B5EF4-FFF2-40B4-BE49-F238E27FC236}">
                  <a16:creationId xmlns:a16="http://schemas.microsoft.com/office/drawing/2014/main" id="{CEC63465-1BC0-4FDC-B788-23BCEEB5346A}"/>
                </a:ext>
              </a:extLst>
            </p:cNvPr>
            <p:cNvSpPr/>
            <p:nvPr/>
          </p:nvSpPr>
          <p:spPr>
            <a:xfrm>
              <a:off x="6259594" y="4885343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31009989-5FC6-4B3E-BCDF-A10B85D1D435}"/>
                </a:ext>
              </a:extLst>
            </p:cNvPr>
            <p:cNvSpPr/>
            <p:nvPr/>
          </p:nvSpPr>
          <p:spPr>
            <a:xfrm>
              <a:off x="5890099" y="4881998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Up 82">
              <a:extLst>
                <a:ext uri="{FF2B5EF4-FFF2-40B4-BE49-F238E27FC236}">
                  <a16:creationId xmlns:a16="http://schemas.microsoft.com/office/drawing/2014/main" id="{73BE3133-BCC1-4617-8D1B-5FDA204E3E08}"/>
                </a:ext>
              </a:extLst>
            </p:cNvPr>
            <p:cNvSpPr/>
            <p:nvPr/>
          </p:nvSpPr>
          <p:spPr>
            <a:xfrm>
              <a:off x="5177871" y="4885812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row: Up 83">
              <a:extLst>
                <a:ext uri="{FF2B5EF4-FFF2-40B4-BE49-F238E27FC236}">
                  <a16:creationId xmlns:a16="http://schemas.microsoft.com/office/drawing/2014/main" id="{EB537323-60AB-4399-9A59-12FB03ACC758}"/>
                </a:ext>
              </a:extLst>
            </p:cNvPr>
            <p:cNvSpPr/>
            <p:nvPr/>
          </p:nvSpPr>
          <p:spPr>
            <a:xfrm>
              <a:off x="4602723" y="4885812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itle 1">
            <a:extLst>
              <a:ext uri="{FF2B5EF4-FFF2-40B4-BE49-F238E27FC236}">
                <a16:creationId xmlns:a16="http://schemas.microsoft.com/office/drawing/2014/main" id="{62FA6284-16D1-4D45-8806-D8A3C0405DDB}"/>
              </a:ext>
            </a:extLst>
          </p:cNvPr>
          <p:cNvSpPr txBox="1">
            <a:spLocks/>
          </p:cNvSpPr>
          <p:nvPr/>
        </p:nvSpPr>
        <p:spPr>
          <a:xfrm>
            <a:off x="57166" y="180776"/>
            <a:ext cx="6125479" cy="5513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Quadro de dados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60B4B-47CB-4623-8A07-1884A9CEA781}"/>
              </a:ext>
            </a:extLst>
          </p:cNvPr>
          <p:cNvSpPr/>
          <p:nvPr/>
        </p:nvSpPr>
        <p:spPr>
          <a:xfrm>
            <a:off x="136851" y="1724542"/>
            <a:ext cx="809903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a typeface="Calisto MT" panose="02040603050505030304" pitchFamily="18" charset="0"/>
                <a:cs typeface="Times New Roman" panose="02020603050405020304" pitchFamily="18" charset="0"/>
              </a:rPr>
              <a:t>Bits de dados: 8 bits, sendo 7 de dados efetivos e 1 bit de terminação;</a:t>
            </a:r>
            <a:endParaRPr lang="en-US" sz="2000" dirty="0"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a typeface="Calisto MT" panose="02040603050505030304" pitchFamily="18" charset="0"/>
                <a:cs typeface="Times New Roman" panose="02020603050405020304" pitchFamily="18" charset="0"/>
              </a:rPr>
              <a:t>Stop bits: Utilizado 1 bit de start e 1 bit de stop</a:t>
            </a:r>
            <a:endParaRPr lang="en-US" sz="2000" dirty="0"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a typeface="Calisto MT" panose="02040603050505030304" pitchFamily="18" charset="0"/>
                <a:cs typeface="Times New Roman" panose="02020603050405020304" pitchFamily="18" charset="0"/>
              </a:rPr>
              <a:t>Início e fim de quadro: 1 bit de </a:t>
            </a:r>
            <a:r>
              <a:rPr lang="pt-BR" sz="2000" i="1" dirty="0" err="1">
                <a:ea typeface="Calisto MT" panose="0204060305050503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i="1" dirty="0">
                <a:ea typeface="Calisto MT" panose="02040603050505030304" pitchFamily="18" charset="0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ea typeface="Calisto MT" panose="02040603050505030304" pitchFamily="18" charset="0"/>
                <a:cs typeface="Times New Roman" panose="02020603050405020304" pitchFamily="18" charset="0"/>
              </a:rPr>
              <a:t>away</a:t>
            </a:r>
            <a:r>
              <a:rPr lang="pt-BR" sz="2000" dirty="0">
                <a:ea typeface="Calisto MT" panose="02040603050505030304" pitchFamily="18" charset="0"/>
                <a:cs typeface="Times New Roman" panose="02020603050405020304" pitchFamily="18" charset="0"/>
              </a:rPr>
              <a:t>,  ‘1’ que informa o início de cada quadro. Ao final do quadro, é enviado um byte de terminação para detecção do fim de quadro, sendo 8’b1.</a:t>
            </a:r>
            <a:endParaRPr lang="en-US" sz="2000" dirty="0">
              <a:ea typeface="Calisto MT" panose="020406030505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0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BAF9FF-18AB-4FD1-9EF9-A5D6B9EA1BCD}"/>
              </a:ext>
            </a:extLst>
          </p:cNvPr>
          <p:cNvGrpSpPr/>
          <p:nvPr/>
        </p:nvGrpSpPr>
        <p:grpSpPr>
          <a:xfrm>
            <a:off x="-171767" y="3429000"/>
            <a:ext cx="12401091" cy="2187415"/>
            <a:chOff x="-161609" y="1640542"/>
            <a:chExt cx="12401091" cy="21874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C794F3-7D92-46C4-B7ED-17F142454C9F}"/>
                </a:ext>
              </a:extLst>
            </p:cNvPr>
            <p:cNvSpPr/>
            <p:nvPr/>
          </p:nvSpPr>
          <p:spPr>
            <a:xfrm>
              <a:off x="0" y="1640542"/>
              <a:ext cx="12192000" cy="1434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014C89D-5D37-4A79-84AC-897D027B2DEC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0" y="2357718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334999B-8734-4A78-8416-6CEECBE029A3}"/>
                    </a:ext>
                  </a:extLst>
                </p:cNvPr>
                <p:cNvSpPr txBox="1"/>
                <p:nvPr/>
              </p:nvSpPr>
              <p:spPr>
                <a:xfrm>
                  <a:off x="-20067" y="2565963"/>
                  <a:ext cx="21553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0" dirty="0"/>
                    <a:t>1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041559-9609-4CC1-9F10-9A6421B29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067" y="2565963"/>
                  <a:ext cx="2155316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3116" t="-90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1AA6C4-7902-4788-A0C9-56E78012780E}"/>
                </a:ext>
              </a:extLst>
            </p:cNvPr>
            <p:cNvSpPr txBox="1"/>
            <p:nvPr/>
          </p:nvSpPr>
          <p:spPr>
            <a:xfrm>
              <a:off x="-47482" y="3279611"/>
              <a:ext cx="1891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Throw Away 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ED8E48-61B5-4871-B89A-F319A552C51B}"/>
                </a:ext>
              </a:extLst>
            </p:cNvPr>
            <p:cNvSpPr/>
            <p:nvPr/>
          </p:nvSpPr>
          <p:spPr>
            <a:xfrm>
              <a:off x="0" y="3081229"/>
              <a:ext cx="12192000" cy="746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05321C28-55DD-4062-A31A-D947FE76C2B7}"/>
                </a:ext>
              </a:extLst>
            </p:cNvPr>
            <p:cNvSpPr/>
            <p:nvPr/>
          </p:nvSpPr>
          <p:spPr>
            <a:xfrm>
              <a:off x="86989" y="290222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C03F26-FDDF-454C-8951-17FAD1BE998B}"/>
                </a:ext>
              </a:extLst>
            </p:cNvPr>
            <p:cNvSpPr txBox="1"/>
            <p:nvPr/>
          </p:nvSpPr>
          <p:spPr>
            <a:xfrm>
              <a:off x="1234056" y="3292762"/>
              <a:ext cx="1483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41360E2A-C4C5-4CEF-9C06-A15599FF1C92}"/>
                </a:ext>
              </a:extLst>
            </p:cNvPr>
            <p:cNvSpPr/>
            <p:nvPr/>
          </p:nvSpPr>
          <p:spPr>
            <a:xfrm>
              <a:off x="1897951" y="2892572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3BBE61D1-86C0-4B14-B89A-4AA09F278447}"/>
                </a:ext>
              </a:extLst>
            </p:cNvPr>
            <p:cNvSpPr/>
            <p:nvPr/>
          </p:nvSpPr>
          <p:spPr>
            <a:xfrm rot="10800000">
              <a:off x="2101527" y="2365517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B7D7F-0A90-4930-A095-42BB2F024DA7}"/>
                </a:ext>
              </a:extLst>
            </p:cNvPr>
            <p:cNvSpPr txBox="1"/>
            <p:nvPr/>
          </p:nvSpPr>
          <p:spPr>
            <a:xfrm>
              <a:off x="2942126" y="3299489"/>
              <a:ext cx="139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bit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0FE7B389-9396-495E-9067-FA024D114143}"/>
                </a:ext>
              </a:extLst>
            </p:cNvPr>
            <p:cNvSpPr/>
            <p:nvPr/>
          </p:nvSpPr>
          <p:spPr>
            <a:xfrm>
              <a:off x="3610469" y="2917110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64876B83-00BA-4DC7-BD14-B2BFF69516FC}"/>
                </a:ext>
              </a:extLst>
            </p:cNvPr>
            <p:cNvSpPr/>
            <p:nvPr/>
          </p:nvSpPr>
          <p:spPr>
            <a:xfrm rot="10800000">
              <a:off x="5394581" y="2177505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564CEC-84F5-42E6-8C96-B480B96D3081}"/>
                </a:ext>
              </a:extLst>
            </p:cNvPr>
            <p:cNvSpPr txBox="1"/>
            <p:nvPr/>
          </p:nvSpPr>
          <p:spPr>
            <a:xfrm>
              <a:off x="7245821" y="3261911"/>
              <a:ext cx="129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8C4C7DB1-0521-4334-A3E4-FBAA3C500F8B}"/>
                </a:ext>
              </a:extLst>
            </p:cNvPr>
            <p:cNvSpPr/>
            <p:nvPr/>
          </p:nvSpPr>
          <p:spPr>
            <a:xfrm>
              <a:off x="7468219" y="288328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D78EFF7C-C6FB-4D4F-95BF-BD091F55181D}"/>
                </a:ext>
              </a:extLst>
            </p:cNvPr>
            <p:cNvSpPr/>
            <p:nvPr/>
          </p:nvSpPr>
          <p:spPr>
            <a:xfrm rot="10800000">
              <a:off x="9783952" y="2209952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DB4A3B-B8D6-4B93-8896-57ACFADD5F35}"/>
                    </a:ext>
                  </a:extLst>
                </p:cNvPr>
                <p:cNvSpPr txBox="1"/>
                <p:nvPr/>
              </p:nvSpPr>
              <p:spPr>
                <a:xfrm>
                  <a:off x="1994569" y="2563067"/>
                  <a:ext cx="2005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569E169-5EE9-4F84-BB31-431943D7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569" y="2563067"/>
                  <a:ext cx="200560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257686D-A81A-4285-A773-907AAFEFBB36}"/>
                    </a:ext>
                  </a:extLst>
                </p:cNvPr>
                <p:cNvSpPr txBox="1"/>
                <p:nvPr/>
              </p:nvSpPr>
              <p:spPr>
                <a:xfrm>
                  <a:off x="3702888" y="2555430"/>
                  <a:ext cx="20587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FF3DD36-81D3-4A07-9299-A1A41A021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2888" y="2555430"/>
                  <a:ext cx="205878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A1C1C11-BB0E-4993-A254-972102D7C13A}"/>
                    </a:ext>
                  </a:extLst>
                </p:cNvPr>
                <p:cNvSpPr txBox="1"/>
                <p:nvPr/>
              </p:nvSpPr>
              <p:spPr>
                <a:xfrm>
                  <a:off x="5618928" y="2555430"/>
                  <a:ext cx="19389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F2F04AF-741B-4D13-9650-A843121F2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928" y="2555430"/>
                  <a:ext cx="1938942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5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3863C10-F025-417F-8379-9BB9E9E07099}"/>
                    </a:ext>
                  </a:extLst>
                </p:cNvPr>
                <p:cNvSpPr txBox="1"/>
                <p:nvPr/>
              </p:nvSpPr>
              <p:spPr>
                <a:xfrm>
                  <a:off x="7514939" y="2555430"/>
                  <a:ext cx="40703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29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00 01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𝐵𝐶𝐷𝐸𝐹𝐺𝐻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01111…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C8F2225-0DB1-40DF-9067-36C9FE7A9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939" y="2555430"/>
                  <a:ext cx="4070302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14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DB347E0-A866-45E2-97BC-6F8F71964FFD}"/>
                    </a:ext>
                  </a:extLst>
                </p:cNvPr>
                <p:cNvSpPr txBox="1"/>
                <p:nvPr/>
              </p:nvSpPr>
              <p:spPr>
                <a:xfrm>
                  <a:off x="-161609" y="2162046"/>
                  <a:ext cx="132748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DA2C6E8-CCC5-47A6-9E1D-60F3E85BB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1609" y="2162046"/>
                  <a:ext cx="1327489" cy="215444"/>
                </a:xfrm>
                <a:prstGeom prst="rect">
                  <a:avLst/>
                </a:prstGeom>
                <a:blipFill>
                  <a:blip r:embed="rId8"/>
                  <a:stretch>
                    <a:fillRect t="-2857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51928F3-12C7-49B0-AF26-9CE55590DABF}"/>
                    </a:ext>
                  </a:extLst>
                </p:cNvPr>
                <p:cNvSpPr txBox="1"/>
                <p:nvPr/>
              </p:nvSpPr>
              <p:spPr>
                <a:xfrm>
                  <a:off x="2090166" y="2159408"/>
                  <a:ext cx="812658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226FC7D-B68E-419A-98B6-7ED1857F0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166" y="2159408"/>
                  <a:ext cx="812658" cy="219227"/>
                </a:xfrm>
                <a:prstGeom prst="rect">
                  <a:avLst/>
                </a:prstGeom>
                <a:blipFill>
                  <a:blip r:embed="rId9"/>
                  <a:stretch>
                    <a:fillRect l="-7519" t="-2778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5B4B2A-0B1F-4388-A88B-E511F02FB7B1}"/>
                    </a:ext>
                  </a:extLst>
                </p:cNvPr>
                <p:cNvSpPr txBox="1"/>
                <p:nvPr/>
              </p:nvSpPr>
              <p:spPr>
                <a:xfrm>
                  <a:off x="3800078" y="2137672"/>
                  <a:ext cx="756554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𝑟𝑑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B0E07F3-F43A-44F9-BE04-7FFB8AD34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078" y="2137672"/>
                  <a:ext cx="756554" cy="219227"/>
                </a:xfrm>
                <a:prstGeom prst="rect">
                  <a:avLst/>
                </a:prstGeom>
                <a:blipFill>
                  <a:blip r:embed="rId10"/>
                  <a:stretch>
                    <a:fillRect l="-4839" t="-2778" r="-322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73020B-3292-470D-A56C-364C814EF4E2}"/>
                    </a:ext>
                  </a:extLst>
                </p:cNvPr>
                <p:cNvSpPr txBox="1"/>
                <p:nvPr/>
              </p:nvSpPr>
              <p:spPr>
                <a:xfrm>
                  <a:off x="5726418" y="2162586"/>
                  <a:ext cx="742896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6042A89-802D-42E0-88F8-B3E8C4BD0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418" y="2162586"/>
                  <a:ext cx="742896" cy="219227"/>
                </a:xfrm>
                <a:prstGeom prst="rect">
                  <a:avLst/>
                </a:prstGeom>
                <a:blipFill>
                  <a:blip r:embed="rId11"/>
                  <a:stretch>
                    <a:fillRect l="-4918" t="-2778" r="-327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4141E8-4583-4657-8B48-D387E57F24EA}"/>
                    </a:ext>
                  </a:extLst>
                </p:cNvPr>
                <p:cNvSpPr txBox="1"/>
                <p:nvPr/>
              </p:nvSpPr>
              <p:spPr>
                <a:xfrm>
                  <a:off x="7580208" y="2164903"/>
                  <a:ext cx="742896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00FAF65-8BD0-4465-885A-5E75BF09B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0208" y="2164903"/>
                  <a:ext cx="742896" cy="219227"/>
                </a:xfrm>
                <a:prstGeom prst="rect">
                  <a:avLst/>
                </a:prstGeom>
                <a:blipFill>
                  <a:blip r:embed="rId12"/>
                  <a:stretch>
                    <a:fillRect l="-4918" t="-2778" r="-3279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C08AA62-0C76-443C-AEA1-EE8242AA032B}"/>
                    </a:ext>
                  </a:extLst>
                </p:cNvPr>
                <p:cNvSpPr txBox="1"/>
                <p:nvPr/>
              </p:nvSpPr>
              <p:spPr>
                <a:xfrm>
                  <a:off x="1398152" y="1949459"/>
                  <a:ext cx="6430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3B50696-CD90-4FDF-BCFB-DACFCE8E1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152" y="1949459"/>
                  <a:ext cx="643007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7547" t="-2857" r="-8491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3F58A5-2921-4A5F-B8E3-5D57186CCF3E}"/>
                    </a:ext>
                  </a:extLst>
                </p:cNvPr>
                <p:cNvSpPr txBox="1"/>
                <p:nvPr/>
              </p:nvSpPr>
              <p:spPr>
                <a:xfrm>
                  <a:off x="3075774" y="1893616"/>
                  <a:ext cx="751168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3CC7AEF-9E98-4EDC-A400-6527EF630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774" y="1893616"/>
                  <a:ext cx="751168" cy="219227"/>
                </a:xfrm>
                <a:prstGeom prst="rect">
                  <a:avLst/>
                </a:prstGeom>
                <a:blipFill>
                  <a:blip r:embed="rId14"/>
                  <a:stretch>
                    <a:fillRect l="-8130" t="-2778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C0F9ECE5-45D3-48BE-A126-9A962A9E7BAC}"/>
                </a:ext>
              </a:extLst>
            </p:cNvPr>
            <p:cNvSpPr/>
            <p:nvPr/>
          </p:nvSpPr>
          <p:spPr>
            <a:xfrm rot="10800000">
              <a:off x="3807046" y="2356899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7EA813F7-684B-470C-AE02-22C88FA19E6B}"/>
                </a:ext>
              </a:extLst>
            </p:cNvPr>
            <p:cNvSpPr/>
            <p:nvPr/>
          </p:nvSpPr>
          <p:spPr>
            <a:xfrm rot="10800000">
              <a:off x="205750" y="2370464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6BCAA7-BE3F-425F-AA9E-3EE5D75321CA}"/>
                </a:ext>
              </a:extLst>
            </p:cNvPr>
            <p:cNvSpPr txBox="1"/>
            <p:nvPr/>
          </p:nvSpPr>
          <p:spPr>
            <a:xfrm>
              <a:off x="4842057" y="3275635"/>
              <a:ext cx="139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bit</a:t>
              </a:r>
            </a:p>
          </p:txBody>
        </p:sp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1FCFD95D-BA22-4DFB-92DE-97153CC5ED34}"/>
                </a:ext>
              </a:extLst>
            </p:cNvPr>
            <p:cNvSpPr/>
            <p:nvPr/>
          </p:nvSpPr>
          <p:spPr>
            <a:xfrm>
              <a:off x="5538933" y="288328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4C48996F-48DF-45AA-A9B7-03DEA801099F}"/>
                </a:ext>
              </a:extLst>
            </p:cNvPr>
            <p:cNvSpPr/>
            <p:nvPr/>
          </p:nvSpPr>
          <p:spPr>
            <a:xfrm rot="10800000">
              <a:off x="5724189" y="2357880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B489683-6725-4A12-9D8F-E948C60CD35C}"/>
                    </a:ext>
                  </a:extLst>
                </p:cNvPr>
                <p:cNvSpPr txBox="1"/>
                <p:nvPr/>
              </p:nvSpPr>
              <p:spPr>
                <a:xfrm>
                  <a:off x="5086712" y="1940553"/>
                  <a:ext cx="69506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𝑟𝑑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0241829-FD16-4755-96A1-ADFC99870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6712" y="1940553"/>
                  <a:ext cx="695062" cy="219227"/>
                </a:xfrm>
                <a:prstGeom prst="rect">
                  <a:avLst/>
                </a:prstGeom>
                <a:blipFill>
                  <a:blip r:embed="rId15"/>
                  <a:stretch>
                    <a:fillRect l="-5263" t="-2778" r="-7018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E72BB7-0484-4281-B5EF-EDAD5DFC0E61}"/>
                    </a:ext>
                  </a:extLst>
                </p:cNvPr>
                <p:cNvSpPr txBox="1"/>
                <p:nvPr/>
              </p:nvSpPr>
              <p:spPr>
                <a:xfrm>
                  <a:off x="6938599" y="1923405"/>
                  <a:ext cx="681405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B7DE08E-D48C-4A57-B68C-160AED473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923405"/>
                  <a:ext cx="681405" cy="219227"/>
                </a:xfrm>
                <a:prstGeom prst="rect">
                  <a:avLst/>
                </a:prstGeom>
                <a:blipFill>
                  <a:blip r:embed="rId16"/>
                  <a:stretch>
                    <a:fillRect l="-5357" t="-2778" r="-6250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80A13A9D-A26E-4637-8182-FE1BCC7F34CB}"/>
                </a:ext>
              </a:extLst>
            </p:cNvPr>
            <p:cNvSpPr/>
            <p:nvPr/>
          </p:nvSpPr>
          <p:spPr>
            <a:xfrm rot="10800000">
              <a:off x="7606997" y="2357660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E3EC40BF-D1C0-4B8C-8CB0-FA14B358E535}"/>
                </a:ext>
              </a:extLst>
            </p:cNvPr>
            <p:cNvSpPr/>
            <p:nvPr/>
          </p:nvSpPr>
          <p:spPr>
            <a:xfrm rot="10800000">
              <a:off x="7313112" y="2130983"/>
              <a:ext cx="86435" cy="47816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BCD8593E-3F73-4DE6-BB76-36D236B918CD}"/>
                </a:ext>
              </a:extLst>
            </p:cNvPr>
            <p:cNvSpPr/>
            <p:nvPr/>
          </p:nvSpPr>
          <p:spPr>
            <a:xfrm rot="10800000">
              <a:off x="1768540" y="2153329"/>
              <a:ext cx="89651" cy="4821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A27D14-7239-4DA6-A53A-8494A7234101}"/>
                </a:ext>
              </a:extLst>
            </p:cNvPr>
            <p:cNvSpPr txBox="1"/>
            <p:nvPr/>
          </p:nvSpPr>
          <p:spPr>
            <a:xfrm>
              <a:off x="9294619" y="3289979"/>
              <a:ext cx="129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4C3E2DD4-01A0-4925-B78A-3678257997E7}"/>
                </a:ext>
              </a:extLst>
            </p:cNvPr>
            <p:cNvSpPr/>
            <p:nvPr/>
          </p:nvSpPr>
          <p:spPr>
            <a:xfrm>
              <a:off x="9943443" y="2876729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058A524-980F-4D5C-B6E6-018D260BCA9F}"/>
                </a:ext>
              </a:extLst>
            </p:cNvPr>
            <p:cNvSpPr txBox="1"/>
            <p:nvPr/>
          </p:nvSpPr>
          <p:spPr>
            <a:xfrm>
              <a:off x="10811377" y="3283290"/>
              <a:ext cx="1428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byte</a:t>
              </a:r>
            </a:p>
          </p:txBody>
        </p:sp>
        <p:sp>
          <p:nvSpPr>
            <p:cNvPr id="42" name="Arrow: Up 41">
              <a:extLst>
                <a:ext uri="{FF2B5EF4-FFF2-40B4-BE49-F238E27FC236}">
                  <a16:creationId xmlns:a16="http://schemas.microsoft.com/office/drawing/2014/main" id="{E9EA2D17-43AF-463E-980B-DBB6DF25D1BA}"/>
                </a:ext>
              </a:extLst>
            </p:cNvPr>
            <p:cNvSpPr/>
            <p:nvPr/>
          </p:nvSpPr>
          <p:spPr>
            <a:xfrm>
              <a:off x="11543072" y="2892245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1BA3C82-70DE-4B7E-B5B2-8E9E47F90B18}"/>
                    </a:ext>
                  </a:extLst>
                </p:cNvPr>
                <p:cNvSpPr txBox="1"/>
                <p:nvPr/>
              </p:nvSpPr>
              <p:spPr>
                <a:xfrm>
                  <a:off x="9502155" y="1952189"/>
                  <a:ext cx="681405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C909EF0-A7DA-4067-9647-D1B025765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2155" y="1952189"/>
                  <a:ext cx="681405" cy="219227"/>
                </a:xfrm>
                <a:prstGeom prst="rect">
                  <a:avLst/>
                </a:prstGeom>
                <a:blipFill>
                  <a:blip r:embed="rId17"/>
                  <a:stretch>
                    <a:fillRect l="-5357" t="-2778" r="-7143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48DB0872-0A8B-4AE8-B994-B481BCAA3832}"/>
                </a:ext>
              </a:extLst>
            </p:cNvPr>
            <p:cNvSpPr/>
            <p:nvPr/>
          </p:nvSpPr>
          <p:spPr>
            <a:xfrm rot="10800000">
              <a:off x="3479434" y="2123060"/>
              <a:ext cx="89651" cy="4821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454AF1A4-FF82-43E1-98A3-2C9BCA66BA9C}"/>
              </a:ext>
            </a:extLst>
          </p:cNvPr>
          <p:cNvSpPr txBox="1">
            <a:spLocks/>
          </p:cNvSpPr>
          <p:nvPr/>
        </p:nvSpPr>
        <p:spPr>
          <a:xfrm>
            <a:off x="57166" y="180776"/>
            <a:ext cx="6125479" cy="5513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Quadro de dados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4BF43B87-1400-4435-AA88-4D0CED3C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53" y="932997"/>
            <a:ext cx="10778270" cy="235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Para cada canal, são enviados 32-bits de dados;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A cada 7 bits são enviados 3 bits de controle, totalizando 15 bits de controle por canal, conforme mostra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Figura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 12</a:t>
            </a:r>
            <a:r>
              <a:rPr kumimoji="0" lang="pt-B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sto MT" panose="02040603050505030304" pitchFamily="18" charset="0"/>
                <a:cs typeface="Arial" panose="020B0604020202020204" pitchFamily="34" charset="0"/>
              </a:rPr>
              <a:t>Três bits ‘0’ são utilizados para completar a última palavra de cada canal, de forma que o canal seja enviado em 5 bytes + controle de fluxo. </a:t>
            </a:r>
            <a:endParaRPr kumimoji="0" lang="pt-B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D893E3-572B-4227-8505-9B974ECFBC6B}"/>
                  </a:ext>
                </a:extLst>
              </p:cNvPr>
              <p:cNvSpPr/>
              <p:nvPr/>
            </p:nvSpPr>
            <p:spPr>
              <a:xfrm>
                <a:off x="5618426" y="2941075"/>
                <a:ext cx="309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∙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32+15+3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=400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D893E3-572B-4227-8505-9B974ECFB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26" y="2941075"/>
                <a:ext cx="30964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ECCF59-8F97-43A0-9EA3-51A2253C52C5}"/>
                  </a:ext>
                </a:extLst>
              </p:cNvPr>
              <p:cNvSpPr/>
              <p:nvPr/>
            </p:nvSpPr>
            <p:spPr>
              <a:xfrm>
                <a:off x="5667943" y="1100053"/>
                <a:ext cx="2162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ayload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ECCF59-8F97-43A0-9EA3-51A2253C5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43" y="1100053"/>
                <a:ext cx="2162708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9">
            <a:extLst>
              <a:ext uri="{FF2B5EF4-FFF2-40B4-BE49-F238E27FC236}">
                <a16:creationId xmlns:a16="http://schemas.microsoft.com/office/drawing/2014/main" id="{2BBF68D2-FB12-4FF2-9E4D-4B44907C153D}"/>
              </a:ext>
            </a:extLst>
          </p:cNvPr>
          <p:cNvSpPr txBox="1">
            <a:spLocks/>
          </p:cNvSpPr>
          <p:nvPr/>
        </p:nvSpPr>
        <p:spPr>
          <a:xfrm>
            <a:off x="10753416" y="5657462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105683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80E3-9AB5-43A5-A9F5-3C3EEC96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69573"/>
            <a:ext cx="6248400" cy="854766"/>
          </a:xfrm>
        </p:spPr>
        <p:txBody>
          <a:bodyPr>
            <a:normAutofit/>
          </a:bodyPr>
          <a:lstStyle/>
          <a:p>
            <a:r>
              <a:rPr lang="en-US" sz="4000" dirty="0"/>
              <a:t>Script </a:t>
            </a:r>
            <a:r>
              <a:rPr lang="en-US" sz="4000" dirty="0" err="1"/>
              <a:t>em</a:t>
            </a:r>
            <a:r>
              <a:rPr lang="en-US" sz="4000" dirty="0"/>
              <a:t> Matlab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30F55-2B61-4F1A-A49F-3F39B15900A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5"/>
          <a:stretch/>
        </p:blipFill>
        <p:spPr bwMode="auto">
          <a:xfrm>
            <a:off x="6698974" y="924338"/>
            <a:ext cx="4953828" cy="23655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B8A910-BFDB-498F-961C-40F2B99D3C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10" y="3939306"/>
            <a:ext cx="7439025" cy="27004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3335D7-C572-4411-8669-300FE8FC1220}"/>
              </a:ext>
            </a:extLst>
          </p:cNvPr>
          <p:cNvSpPr/>
          <p:nvPr/>
        </p:nvSpPr>
        <p:spPr>
          <a:xfrm>
            <a:off x="92765" y="1326261"/>
            <a:ext cx="5667601" cy="457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ea typeface="Calisto MT" panose="02040603050505030304" pitchFamily="18" charset="0"/>
                <a:cs typeface="Times New Roman" panose="02020603050405020304" pitchFamily="18" charset="0"/>
              </a:rPr>
              <a:t>Usuário configura a porta COM, o tempo de aquisição (em segundos) e a quantidade de loops a serem realizados;</a:t>
            </a:r>
          </a:p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ea typeface="Calisto MT" panose="02040603050505030304" pitchFamily="18" charset="0"/>
                <a:cs typeface="Times New Roman" panose="02020603050405020304" pitchFamily="18" charset="0"/>
              </a:rPr>
              <a:t>Plota a soma de cada 10 pontos lidos por canal em </a:t>
            </a:r>
            <a:r>
              <a:rPr lang="pt-BR" i="1" dirty="0" err="1">
                <a:ea typeface="Calisto MT" panose="02040603050505030304" pitchFamily="18" charset="0"/>
                <a:cs typeface="Times New Roman" panose="02020603050405020304" pitchFamily="18" charset="0"/>
              </a:rPr>
              <a:t>subplots</a:t>
            </a:r>
            <a:endParaRPr lang="pt-BR" i="1" dirty="0"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ea typeface="Calisto MT" panose="02040603050505030304" pitchFamily="18" charset="0"/>
                <a:cs typeface="Times New Roman" panose="02020603050405020304" pitchFamily="18" charset="0"/>
              </a:rPr>
              <a:t>Armazena todos os valores de contagem </a:t>
            </a:r>
          </a:p>
          <a:p>
            <a:pPr lvl="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dirty="0">
                <a:ea typeface="Calisto MT" panose="02040603050505030304" pitchFamily="18" charset="0"/>
                <a:cs typeface="Times New Roman" panose="02020603050405020304" pitchFamily="18" charset="0"/>
              </a:rPr>
              <a:t>obtidos em arquivos de texto.</a:t>
            </a:r>
          </a:p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ea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06963B4-915F-4740-B314-F2BE117C85C5}"/>
              </a:ext>
            </a:extLst>
          </p:cNvPr>
          <p:cNvSpPr txBox="1">
            <a:spLocks/>
          </p:cNvSpPr>
          <p:nvPr/>
        </p:nvSpPr>
        <p:spPr>
          <a:xfrm>
            <a:off x="10531439" y="6250926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407509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7DE58D-3FA5-4FD1-A668-F8C87146E1D7}"/>
              </a:ext>
            </a:extLst>
          </p:cNvPr>
          <p:cNvSpPr txBox="1">
            <a:spLocks/>
          </p:cNvSpPr>
          <p:nvPr/>
        </p:nvSpPr>
        <p:spPr>
          <a:xfrm>
            <a:off x="164130" y="216414"/>
            <a:ext cx="6125479" cy="5513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Resultados</a:t>
            </a:r>
            <a:r>
              <a:rPr lang="en-US" sz="4000" dirty="0"/>
              <a:t> e </a:t>
            </a:r>
            <a:r>
              <a:rPr lang="en-US" sz="4000" dirty="0" err="1"/>
              <a:t>Discussão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D70EE-8DA8-434B-ABCC-CA3FA8DC0E3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6" b="13380"/>
          <a:stretch/>
        </p:blipFill>
        <p:spPr bwMode="auto">
          <a:xfrm>
            <a:off x="7410921" y="4304263"/>
            <a:ext cx="3600956" cy="21237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D2F87-F5D5-48EE-9A0B-251BDCA995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95" y="446638"/>
            <a:ext cx="555942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B7FB18-1BB7-40C8-8E28-C5AE23FA31AD}"/>
              </a:ext>
            </a:extLst>
          </p:cNvPr>
          <p:cNvSpPr/>
          <p:nvPr/>
        </p:nvSpPr>
        <p:spPr>
          <a:xfrm>
            <a:off x="193609" y="767748"/>
            <a:ext cx="6096000" cy="28276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Recursos utilizados: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326 registradores;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46 dos 529 pinos físicos disponíveis (8,70%)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634 elementos lógicos (&lt; 1% da quantidade de LE disponíveis na </a:t>
            </a:r>
            <a:r>
              <a:rPr lang="pt-BR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Cyclone</a:t>
            </a: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IV E115);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8307B-315F-4D25-8C11-300B257B3530}"/>
              </a:ext>
            </a:extLst>
          </p:cNvPr>
          <p:cNvSpPr/>
          <p:nvPr/>
        </p:nvSpPr>
        <p:spPr>
          <a:xfrm>
            <a:off x="193609" y="3778559"/>
            <a:ext cx="6952626" cy="285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Funcionalidades que podem ser incorporadas ao projeto: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Múltiplas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fontes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de clock;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Diferentes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tempos de </a:t>
            </a: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janela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(10 </a:t>
            </a: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, 100 </a:t>
            </a: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, 1 s, 10 s, </a:t>
            </a:r>
            <a:r>
              <a:rPr lang="en-US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Controle de obturador</a:t>
            </a:r>
          </a:p>
          <a:p>
            <a:pPr marL="342900" lvl="0" indent="-342900" algn="just">
              <a:lnSpc>
                <a:spcPct val="200000"/>
              </a:lnSpc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Controle com sensores (temperatura, corrente)</a:t>
            </a:r>
            <a:endParaRPr lang="en-US" dirty="0">
              <a:latin typeface="Arial" panose="020B0604020202020204" pitchFamily="34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1F66EF19-0179-410E-A7F9-3DAF43465742}"/>
              </a:ext>
            </a:extLst>
          </p:cNvPr>
          <p:cNvSpPr txBox="1">
            <a:spLocks/>
          </p:cNvSpPr>
          <p:nvPr/>
        </p:nvSpPr>
        <p:spPr>
          <a:xfrm>
            <a:off x="10590010" y="6437465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84615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8BF8-CFC3-45ED-8DE5-BC18F4B8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DED2-432D-4973-958D-793ADE0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1514288"/>
            <a:ext cx="11013141" cy="480825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pt-BR" dirty="0">
                <a:cs typeface="Arial" panose="020B0604020202020204" pitchFamily="34" charset="0"/>
              </a:rPr>
              <a:t>Apresentar um sistema digital para contagem de pulsos de até 8 canais independentes ao longo do tempo, utilizando tecnologia baseada em FPGA e uma placa de desenvolvimento e prototipagem.</a:t>
            </a:r>
          </a:p>
          <a:p>
            <a:pPr lvl="1" algn="just">
              <a:lnSpc>
                <a:spcPct val="200000"/>
              </a:lnSpc>
            </a:pPr>
            <a:r>
              <a:rPr lang="pt-BR" dirty="0">
                <a:cs typeface="Arial" panose="020B0604020202020204" pitchFamily="34" charset="0"/>
              </a:rPr>
              <a:t>Objetivos específicos:</a:t>
            </a:r>
          </a:p>
          <a:p>
            <a:pPr lvl="2" algn="just">
              <a:lnSpc>
                <a:spcPct val="200000"/>
              </a:lnSpc>
            </a:pPr>
            <a:r>
              <a:rPr lang="pt-BR" dirty="0">
                <a:cs typeface="Arial" panose="020B0604020202020204" pitchFamily="34" charset="0"/>
              </a:rPr>
              <a:t>Desenvolvimento de lógica programável utilizando Linguagem de Descrição de Hardware;</a:t>
            </a:r>
          </a:p>
          <a:p>
            <a:pPr lvl="2" algn="just">
              <a:lnSpc>
                <a:spcPct val="200000"/>
              </a:lnSpc>
            </a:pPr>
            <a:r>
              <a:rPr lang="pt-BR" dirty="0">
                <a:cs typeface="Arial" panose="020B0604020202020204" pitchFamily="34" charset="0"/>
              </a:rPr>
              <a:t>Desenvolvimento de um script em </a:t>
            </a:r>
            <a:r>
              <a:rPr lang="pt-BR" dirty="0" err="1">
                <a:cs typeface="Arial" panose="020B0604020202020204" pitchFamily="34" charset="0"/>
              </a:rPr>
              <a:t>Matlab</a:t>
            </a:r>
            <a:r>
              <a:rPr lang="pt-BR" dirty="0">
                <a:cs typeface="Arial" panose="020B0604020202020204" pitchFamily="34" charset="0"/>
              </a:rPr>
              <a:t> para aquisição, leitura, armazenamento e visualização em tempo real da contagem obtida nos canais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414394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D877DF-C17B-4082-9217-E2B95A64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42713" cy="668545"/>
          </a:xfrm>
        </p:spPr>
        <p:txBody>
          <a:bodyPr>
            <a:normAutofit/>
          </a:bodyPr>
          <a:lstStyle/>
          <a:p>
            <a:r>
              <a:rPr lang="en-US" sz="2800" dirty="0" err="1"/>
              <a:t>Referências</a:t>
            </a:r>
            <a:r>
              <a:rPr lang="en-US" sz="2800" dirty="0"/>
              <a:t> </a:t>
            </a:r>
            <a:r>
              <a:rPr lang="en-US" sz="2800" dirty="0" err="1"/>
              <a:t>Bibliográficas</a:t>
            </a:r>
            <a:endParaRPr 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583633-863D-4F26-BB99-738168E8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2521"/>
            <a:ext cx="12192000" cy="618945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pt-BR" sz="4400" dirty="0"/>
              <a:t>[1] </a:t>
            </a:r>
            <a:r>
              <a:rPr lang="en-US" sz="4400" dirty="0"/>
              <a:t>TOCCI, Ronald J.;WIDMER, Neal S; MOSS, Gregory L. </a:t>
            </a:r>
            <a:r>
              <a:rPr lang="en-US" sz="4400" b="1" dirty="0" err="1"/>
              <a:t>Sistemas</a:t>
            </a:r>
            <a:r>
              <a:rPr lang="en-US" sz="4400" b="1" dirty="0"/>
              <a:t> </a:t>
            </a:r>
            <a:r>
              <a:rPr lang="en-US" sz="4400" b="1" dirty="0" err="1"/>
              <a:t>digitais</a:t>
            </a:r>
            <a:r>
              <a:rPr lang="en-US" sz="4400" b="1" dirty="0"/>
              <a:t>: </a:t>
            </a:r>
            <a:r>
              <a:rPr lang="en-US" sz="4400" b="1" dirty="0" err="1"/>
              <a:t>princípios</a:t>
            </a:r>
            <a:r>
              <a:rPr lang="en-US" sz="4400" b="1" dirty="0"/>
              <a:t> e </a:t>
            </a:r>
            <a:r>
              <a:rPr lang="en-US" sz="4400" b="1" dirty="0" err="1"/>
              <a:t>aplicações</a:t>
            </a:r>
            <a:r>
              <a:rPr lang="en-US" sz="4400" b="1" dirty="0"/>
              <a:t>. </a:t>
            </a:r>
            <a:r>
              <a:rPr lang="en-US" sz="4400" dirty="0" err="1"/>
              <a:t>Revisão</a:t>
            </a:r>
            <a:r>
              <a:rPr lang="en-US" sz="4400" dirty="0"/>
              <a:t> </a:t>
            </a:r>
            <a:r>
              <a:rPr lang="en-US" sz="4400" dirty="0" err="1"/>
              <a:t>técnica</a:t>
            </a:r>
            <a:r>
              <a:rPr lang="en-US" sz="4400" dirty="0"/>
              <a:t>: Renato Giacomini. </a:t>
            </a:r>
            <a:r>
              <a:rPr lang="en-US" sz="4400" dirty="0" err="1"/>
              <a:t>Tradução</a:t>
            </a:r>
            <a:r>
              <a:rPr lang="en-US" sz="4400" dirty="0"/>
              <a:t> Jorge Ritter . 11ª. ed. – São Paulo. Pearson Prentice Hall, 2011. ISBN 978-85-4300-694-9</a:t>
            </a:r>
          </a:p>
          <a:p>
            <a:pPr marL="0" indent="0" algn="just">
              <a:buNone/>
            </a:pPr>
            <a:r>
              <a:rPr lang="pt-BR" sz="4400" dirty="0"/>
              <a:t>[2] FERDJALLAH, Mohammed. </a:t>
            </a:r>
            <a:r>
              <a:rPr lang="pt-BR" sz="4400" b="1" dirty="0" err="1"/>
              <a:t>Introduction</a:t>
            </a:r>
            <a:r>
              <a:rPr lang="pt-BR" sz="4400" b="1" dirty="0"/>
              <a:t> </a:t>
            </a:r>
            <a:r>
              <a:rPr lang="pt-BR" sz="4400" b="1" dirty="0" err="1"/>
              <a:t>to</a:t>
            </a:r>
            <a:r>
              <a:rPr lang="pt-BR" sz="4400" b="1" dirty="0"/>
              <a:t> digital systems: </a:t>
            </a:r>
            <a:r>
              <a:rPr lang="pt-BR" sz="4400" b="1" dirty="0" err="1"/>
              <a:t>modeling</a:t>
            </a:r>
            <a:r>
              <a:rPr lang="pt-BR" sz="4400" b="1" dirty="0"/>
              <a:t>, </a:t>
            </a:r>
            <a:r>
              <a:rPr lang="pt-BR" sz="4400" b="1" dirty="0" err="1"/>
              <a:t>synthesis</a:t>
            </a:r>
            <a:r>
              <a:rPr lang="pt-BR" sz="4400" b="1" dirty="0"/>
              <a:t>, </a:t>
            </a:r>
            <a:r>
              <a:rPr lang="pt-BR" sz="4400" b="1" dirty="0" err="1"/>
              <a:t>and</a:t>
            </a:r>
            <a:r>
              <a:rPr lang="pt-BR" sz="4400" b="1" dirty="0"/>
              <a:t> </a:t>
            </a:r>
            <a:r>
              <a:rPr lang="pt-BR" sz="4400" b="1" dirty="0" err="1"/>
              <a:t>simulation</a:t>
            </a:r>
            <a:r>
              <a:rPr lang="pt-BR" sz="4400" b="1" dirty="0"/>
              <a:t> </a:t>
            </a:r>
            <a:r>
              <a:rPr lang="pt-BR" sz="4400" b="1" dirty="0" err="1"/>
              <a:t>using</a:t>
            </a:r>
            <a:r>
              <a:rPr lang="pt-BR" sz="4400" b="1" dirty="0"/>
              <a:t> VHDL.</a:t>
            </a:r>
            <a:r>
              <a:rPr lang="pt-BR" sz="4400" dirty="0"/>
              <a:t> </a:t>
            </a:r>
            <a:r>
              <a:rPr lang="pt-BR" sz="4400" dirty="0" err="1"/>
              <a:t>Hoboken</a:t>
            </a:r>
            <a:r>
              <a:rPr lang="pt-BR" sz="4400" dirty="0"/>
              <a:t>, NJ: John </a:t>
            </a:r>
            <a:r>
              <a:rPr lang="pt-BR" sz="4400" dirty="0" err="1"/>
              <a:t>Wiley</a:t>
            </a:r>
            <a:r>
              <a:rPr lang="pt-BR" sz="4400" dirty="0"/>
              <a:t> &amp; Sons, 2011. ISBN 978-0-470-90055-0</a:t>
            </a:r>
            <a:endParaRPr lang="en-US" sz="4400" dirty="0"/>
          </a:p>
          <a:p>
            <a:pPr marL="0" indent="0" algn="just">
              <a:buNone/>
            </a:pPr>
            <a:r>
              <a:rPr lang="pt-BR" sz="4400" dirty="0"/>
              <a:t>[3] MOORE, Gordon E. </a:t>
            </a:r>
            <a:r>
              <a:rPr lang="pt-BR" sz="4400" b="1" dirty="0" err="1"/>
              <a:t>Cramming</a:t>
            </a:r>
            <a:r>
              <a:rPr lang="pt-BR" sz="4400" b="1" dirty="0"/>
              <a:t> more componentes </a:t>
            </a:r>
            <a:r>
              <a:rPr lang="pt-BR" sz="4400" b="1" dirty="0" err="1"/>
              <a:t>onto</a:t>
            </a:r>
            <a:r>
              <a:rPr lang="pt-BR" sz="4400" b="1" dirty="0"/>
              <a:t> </a:t>
            </a:r>
            <a:r>
              <a:rPr lang="pt-BR" sz="4400" b="1" dirty="0" err="1"/>
              <a:t>integrated</a:t>
            </a:r>
            <a:r>
              <a:rPr lang="pt-BR" sz="4400" b="1" dirty="0"/>
              <a:t> </a:t>
            </a:r>
            <a:r>
              <a:rPr lang="pt-BR" sz="4400" b="1" dirty="0" err="1"/>
              <a:t>circuits</a:t>
            </a:r>
            <a:r>
              <a:rPr lang="pt-BR" sz="4400" b="1" dirty="0"/>
              <a:t> </a:t>
            </a:r>
            <a:r>
              <a:rPr lang="pt-BR" sz="4400" b="1" dirty="0" err="1"/>
              <a:t>Electronics</a:t>
            </a:r>
            <a:r>
              <a:rPr lang="pt-BR" sz="4400" b="1" dirty="0"/>
              <a:t>. </a:t>
            </a:r>
            <a:r>
              <a:rPr lang="pt-BR" sz="4400" dirty="0" err="1"/>
              <a:t>Electronics</a:t>
            </a:r>
            <a:r>
              <a:rPr lang="pt-BR" sz="4400" dirty="0"/>
              <a:t> Magazine, Volume 38, </a:t>
            </a:r>
            <a:r>
              <a:rPr lang="pt-BR" sz="4400" dirty="0" err="1"/>
              <a:t>Number</a:t>
            </a:r>
            <a:r>
              <a:rPr lang="pt-BR" sz="4400" dirty="0"/>
              <a:t> 8. </a:t>
            </a:r>
            <a:r>
              <a:rPr lang="pt-BR" sz="4400" dirty="0" err="1"/>
              <a:t>April</a:t>
            </a:r>
            <a:r>
              <a:rPr lang="pt-BR" sz="4400" dirty="0"/>
              <a:t> 19, 1965. Retirado de:</a:t>
            </a:r>
            <a:r>
              <a:rPr lang="en-US" sz="4400" dirty="0"/>
              <a:t>&lt;https://web.archive.org/web/20090126170054/http://download.intel.com/museum/Moores_Law/Articles-Press_Releases/Gordon_Moore_1965_Article.pdf&gt;Acesso </a:t>
            </a:r>
            <a:r>
              <a:rPr lang="en-US" sz="4400" dirty="0" err="1"/>
              <a:t>em</a:t>
            </a:r>
            <a:r>
              <a:rPr lang="en-US" sz="4400" dirty="0"/>
              <a:t>: 25/08/2019</a:t>
            </a:r>
          </a:p>
          <a:p>
            <a:pPr marL="0" indent="0" algn="just">
              <a:buNone/>
            </a:pPr>
            <a:r>
              <a:rPr lang="en-US" sz="4400" dirty="0"/>
              <a:t>[4] OLIVEIRA, </a:t>
            </a:r>
            <a:r>
              <a:rPr lang="en-US" sz="4400" dirty="0" err="1"/>
              <a:t>Caio</a:t>
            </a:r>
            <a:r>
              <a:rPr lang="en-US" sz="4400" dirty="0"/>
              <a:t> Augusto; AGUIAR, </a:t>
            </a:r>
            <a:r>
              <a:rPr lang="en-US" sz="4400" dirty="0" err="1"/>
              <a:t>Jéssica</a:t>
            </a:r>
            <a:r>
              <a:rPr lang="en-US" sz="4400" dirty="0"/>
              <a:t> Azevedo; FONTANINI, Mateus </a:t>
            </a:r>
            <a:r>
              <a:rPr lang="en-US" sz="4400" dirty="0" err="1"/>
              <a:t>Galvão</a:t>
            </a:r>
            <a:r>
              <a:rPr lang="en-US" sz="4400" dirty="0"/>
              <a:t> Said. </a:t>
            </a:r>
            <a:r>
              <a:rPr lang="en-US" sz="4400" b="1" dirty="0" err="1"/>
              <a:t>Apostila</a:t>
            </a:r>
            <a:r>
              <a:rPr lang="en-US" sz="4400" b="1" dirty="0"/>
              <a:t>: </a:t>
            </a:r>
            <a:r>
              <a:rPr lang="en-US" sz="4400" b="1" dirty="0" err="1"/>
              <a:t>Dispositivos</a:t>
            </a:r>
            <a:r>
              <a:rPr lang="en-US" sz="4400" b="1" dirty="0"/>
              <a:t> </a:t>
            </a:r>
            <a:r>
              <a:rPr lang="en-US" sz="4400" b="1" dirty="0" err="1"/>
              <a:t>Lógicos</a:t>
            </a:r>
            <a:r>
              <a:rPr lang="en-US" sz="4400" b="1" dirty="0"/>
              <a:t> </a:t>
            </a:r>
            <a:r>
              <a:rPr lang="en-US" sz="4400" b="1" dirty="0" err="1"/>
              <a:t>Programáveis</a:t>
            </a:r>
            <a:r>
              <a:rPr lang="en-US" sz="4400" b="1" dirty="0"/>
              <a:t>.</a:t>
            </a:r>
            <a:r>
              <a:rPr lang="en-US" sz="4400" dirty="0"/>
              <a:t> </a:t>
            </a:r>
            <a:r>
              <a:rPr lang="en-US" sz="4400" dirty="0" err="1"/>
              <a:t>Universidade</a:t>
            </a:r>
            <a:r>
              <a:rPr lang="en-US" sz="4400" dirty="0"/>
              <a:t> </a:t>
            </a:r>
            <a:r>
              <a:rPr lang="en-US" sz="4400" dirty="0" err="1"/>
              <a:t>Estadual</a:t>
            </a:r>
            <a:r>
              <a:rPr lang="en-US" sz="4400" dirty="0"/>
              <a:t> </a:t>
            </a:r>
            <a:r>
              <a:rPr lang="en-US" sz="4400" dirty="0" err="1"/>
              <a:t>Paulista</a:t>
            </a:r>
            <a:r>
              <a:rPr lang="en-US" sz="4400" dirty="0"/>
              <a:t>, UNESP, </a:t>
            </a:r>
            <a:r>
              <a:rPr lang="en-US" sz="4400" dirty="0" err="1"/>
              <a:t>Colégio</a:t>
            </a:r>
            <a:r>
              <a:rPr lang="en-US" sz="4400" dirty="0"/>
              <a:t> Técnico Industrial de </a:t>
            </a:r>
            <a:r>
              <a:rPr lang="en-US" sz="4400" dirty="0" err="1"/>
              <a:t>Guaratinguetá</a:t>
            </a:r>
            <a:r>
              <a:rPr lang="en-US" sz="4400" dirty="0"/>
              <a:t> “Professor Carlos Augusto </a:t>
            </a:r>
            <a:r>
              <a:rPr lang="en-US" sz="4400" dirty="0" err="1"/>
              <a:t>Patrício</a:t>
            </a:r>
            <a:r>
              <a:rPr lang="en-US" sz="4400" dirty="0"/>
              <a:t> Amorim”.</a:t>
            </a:r>
          </a:p>
          <a:p>
            <a:pPr marL="0" indent="0" algn="just">
              <a:buNone/>
            </a:pPr>
            <a:r>
              <a:rPr lang="en-US" sz="4400" dirty="0"/>
              <a:t>[5] FERDJALLAH, Mohammed. </a:t>
            </a:r>
            <a:r>
              <a:rPr lang="en-US" sz="4400" b="1" dirty="0"/>
              <a:t>Introduction to Digital Systems: Modeling, Synthesis and Simulation Using VHDL.</a:t>
            </a:r>
            <a:r>
              <a:rPr lang="en-US" sz="4400" dirty="0"/>
              <a:t> ISBN 978-0-470-90055-0</a:t>
            </a:r>
          </a:p>
          <a:p>
            <a:pPr marL="0" indent="0" algn="just">
              <a:buNone/>
            </a:pPr>
            <a:r>
              <a:rPr lang="en-US" sz="4400" dirty="0"/>
              <a:t>[6] BROWN, Stephen D</a:t>
            </a:r>
            <a:r>
              <a:rPr lang="en-US" sz="4400" b="1" dirty="0"/>
              <a:t>. Fundamentals of digital logic with VHDL design</a:t>
            </a:r>
            <a:r>
              <a:rPr lang="en-US" sz="4400" dirty="0"/>
              <a:t>. 3</a:t>
            </a:r>
            <a:r>
              <a:rPr lang="en-US" sz="4400" baseline="30000" dirty="0"/>
              <a:t>rd</a:t>
            </a:r>
            <a:r>
              <a:rPr lang="en-US" sz="4400" dirty="0"/>
              <a:t> ed. ISBN 978–0-07–352953–0</a:t>
            </a:r>
          </a:p>
          <a:p>
            <a:pPr marL="0" indent="0" algn="just">
              <a:buNone/>
            </a:pPr>
            <a:r>
              <a:rPr lang="en-US" sz="4400" dirty="0"/>
              <a:t>[7] FREIRE, Tiago Samir de Sousa</a:t>
            </a:r>
            <a:r>
              <a:rPr lang="en-US" sz="4400" b="1" dirty="0"/>
              <a:t>. </a:t>
            </a:r>
            <a:r>
              <a:rPr lang="en-US" sz="4400" b="1" dirty="0" err="1"/>
              <a:t>Interfaceamento</a:t>
            </a:r>
            <a:r>
              <a:rPr lang="en-US" sz="4400" b="1" dirty="0"/>
              <a:t> de entrada e </a:t>
            </a:r>
            <a:r>
              <a:rPr lang="en-US" sz="4400" b="1" dirty="0" err="1"/>
              <a:t>saída</a:t>
            </a:r>
            <a:r>
              <a:rPr lang="en-US" sz="4400" b="1" dirty="0"/>
              <a:t> </a:t>
            </a:r>
            <a:r>
              <a:rPr lang="en-US" sz="4400" b="1" dirty="0" err="1"/>
              <a:t>em</a:t>
            </a:r>
            <a:r>
              <a:rPr lang="en-US" sz="4400" b="1" dirty="0"/>
              <a:t> </a:t>
            </a:r>
            <a:r>
              <a:rPr lang="en-US" sz="4400" b="1" dirty="0" err="1"/>
              <a:t>aplicações</a:t>
            </a:r>
            <a:r>
              <a:rPr lang="en-US" sz="4400" b="1" dirty="0"/>
              <a:t> com </a:t>
            </a:r>
            <a:r>
              <a:rPr lang="en-US" sz="4400" b="1" dirty="0" err="1"/>
              <a:t>uso</a:t>
            </a:r>
            <a:r>
              <a:rPr lang="en-US" sz="4400" b="1" dirty="0"/>
              <a:t> de FPGA.</a:t>
            </a:r>
            <a:r>
              <a:rPr lang="en-US" sz="4400" dirty="0"/>
              <a:t>  </a:t>
            </a:r>
            <a:r>
              <a:rPr lang="en-US" sz="4400" dirty="0" err="1"/>
              <a:t>Monografia</a:t>
            </a:r>
            <a:r>
              <a:rPr lang="en-US" sz="4400" dirty="0"/>
              <a:t> para </a:t>
            </a:r>
            <a:r>
              <a:rPr lang="en-US" sz="4400" dirty="0" err="1"/>
              <a:t>obtenção</a:t>
            </a:r>
            <a:r>
              <a:rPr lang="en-US" sz="4400" dirty="0"/>
              <a:t> do </a:t>
            </a:r>
            <a:r>
              <a:rPr lang="en-US" sz="4400" dirty="0" err="1"/>
              <a:t>título</a:t>
            </a:r>
            <a:r>
              <a:rPr lang="en-US" sz="4400" dirty="0"/>
              <a:t> de </a:t>
            </a:r>
            <a:r>
              <a:rPr lang="en-US" sz="4400" dirty="0" err="1"/>
              <a:t>Engenheiro</a:t>
            </a:r>
            <a:r>
              <a:rPr lang="en-US" sz="4400" dirty="0"/>
              <a:t> </a:t>
            </a:r>
            <a:r>
              <a:rPr lang="en-US" sz="4400" dirty="0" err="1"/>
              <a:t>Eletricista</a:t>
            </a:r>
            <a:r>
              <a:rPr lang="en-US" sz="4400" dirty="0"/>
              <a:t>, </a:t>
            </a:r>
            <a:r>
              <a:rPr lang="en-US" sz="4400" dirty="0" err="1"/>
              <a:t>Universidade</a:t>
            </a:r>
            <a:r>
              <a:rPr lang="en-US" sz="4400" dirty="0"/>
              <a:t> Federal do </a:t>
            </a:r>
            <a:r>
              <a:rPr lang="en-US" sz="4400" dirty="0" err="1"/>
              <a:t>Ceará</a:t>
            </a:r>
            <a:r>
              <a:rPr lang="en-US" sz="4400" dirty="0"/>
              <a:t>, Centro de Tecnologia </a:t>
            </a:r>
            <a:r>
              <a:rPr lang="en-US" sz="4400" dirty="0" err="1"/>
              <a:t>Departamento</a:t>
            </a:r>
            <a:r>
              <a:rPr lang="en-US" sz="4400" dirty="0"/>
              <a:t> de </a:t>
            </a:r>
            <a:r>
              <a:rPr lang="en-US" sz="4400" dirty="0" err="1"/>
              <a:t>Engenharia</a:t>
            </a:r>
            <a:r>
              <a:rPr lang="en-US" sz="4400" dirty="0"/>
              <a:t> </a:t>
            </a:r>
            <a:r>
              <a:rPr lang="en-US" sz="4400" dirty="0" err="1"/>
              <a:t>Elétrica</a:t>
            </a:r>
            <a:r>
              <a:rPr lang="en-US" sz="4400" dirty="0"/>
              <a:t>. Fortaleza, </a:t>
            </a:r>
            <a:r>
              <a:rPr lang="en-US" sz="4400" dirty="0" err="1"/>
              <a:t>Dezembro</a:t>
            </a:r>
            <a:r>
              <a:rPr lang="en-US" sz="4400" dirty="0"/>
              <a:t> de 2010.</a:t>
            </a:r>
          </a:p>
          <a:p>
            <a:pPr marL="0" indent="0" algn="just">
              <a:buNone/>
            </a:pPr>
            <a:r>
              <a:rPr lang="en-US" sz="4400" dirty="0"/>
              <a:t>[8] WEBER, André </a:t>
            </a:r>
            <a:r>
              <a:rPr lang="en-US" sz="4400" dirty="0" err="1"/>
              <a:t>Felippe</a:t>
            </a:r>
            <a:r>
              <a:rPr lang="en-US" sz="4400" dirty="0"/>
              <a:t>; CECHINEL, </a:t>
            </a:r>
            <a:r>
              <a:rPr lang="en-US" sz="4400" dirty="0" err="1"/>
              <a:t>Helenluciany</a:t>
            </a:r>
            <a:r>
              <a:rPr lang="en-US" sz="4400" dirty="0"/>
              <a:t>; THEISGES, Maria Luiza; MOECKE, Marcos</a:t>
            </a:r>
            <a:r>
              <a:rPr lang="en-US" sz="4400" b="1" dirty="0"/>
              <a:t>. </a:t>
            </a:r>
            <a:r>
              <a:rPr lang="en-US" sz="4400" b="1" dirty="0" err="1"/>
              <a:t>Arquitetura</a:t>
            </a:r>
            <a:r>
              <a:rPr lang="en-US" sz="4400" b="1" dirty="0"/>
              <a:t> FPGAs e CPLDs da ALTERA. </a:t>
            </a:r>
            <a:r>
              <a:rPr lang="en-US" sz="4400" dirty="0"/>
              <a:t> </a:t>
            </a:r>
            <a:r>
              <a:rPr lang="en-US" sz="4400" dirty="0" err="1"/>
              <a:t>Disponivel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:</a:t>
            </a:r>
          </a:p>
          <a:p>
            <a:pPr marL="0" indent="0" algn="just">
              <a:buNone/>
            </a:pPr>
            <a:r>
              <a:rPr lang="en-US" sz="4400" dirty="0"/>
              <a:t>&lt;https://wiki.sj.ifsc.edu.br/wiki/images/2/2a/DLP29006-AE1-Tema1-2016-1.pdf&gt;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27/09/2019.</a:t>
            </a:r>
          </a:p>
          <a:p>
            <a:pPr marL="0" indent="0" algn="just">
              <a:buNone/>
            </a:pPr>
            <a:r>
              <a:rPr lang="en-US" sz="4400" dirty="0"/>
              <a:t>[9] </a:t>
            </a:r>
            <a:r>
              <a:rPr lang="pt-BR" sz="4400" dirty="0"/>
              <a:t>ORDONEZ, Edward David Moreno. Pereira, Fábio </a:t>
            </a:r>
            <a:r>
              <a:rPr lang="pt-BR" sz="4400" dirty="0" err="1"/>
              <a:t>Dacêncio</a:t>
            </a:r>
            <a:r>
              <a:rPr lang="pt-BR" sz="4400" dirty="0"/>
              <a:t>. Penteado, Cesar </a:t>
            </a:r>
            <a:r>
              <a:rPr lang="pt-BR" sz="4400" dirty="0" err="1"/>
              <a:t>Giacomini</a:t>
            </a:r>
            <a:r>
              <a:rPr lang="pt-BR" sz="4400" dirty="0"/>
              <a:t>. </a:t>
            </a:r>
            <a:r>
              <a:rPr lang="pt-BR" sz="4400" dirty="0" err="1"/>
              <a:t>Pericino</a:t>
            </a:r>
            <a:r>
              <a:rPr lang="pt-BR" sz="4400" dirty="0"/>
              <a:t>, Rodrigo de Almeida. </a:t>
            </a:r>
            <a:r>
              <a:rPr lang="pt-BR" sz="4400" b="1" dirty="0"/>
              <a:t>Projeto, Desempenho e Aplicações de Sistemas Digitais em Circuitos Programáveis (</a:t>
            </a:r>
            <a:r>
              <a:rPr lang="pt-BR" sz="4400" b="1" dirty="0" err="1"/>
              <a:t>FPGAs</a:t>
            </a:r>
            <a:r>
              <a:rPr lang="pt-BR" sz="4400" b="1" dirty="0"/>
              <a:t>)</a:t>
            </a:r>
            <a:r>
              <a:rPr lang="pt-BR" sz="4400" dirty="0"/>
              <a:t> – Pompéia: </a:t>
            </a:r>
            <a:r>
              <a:rPr lang="pt-BR" sz="4400" dirty="0" err="1"/>
              <a:t>Bless</a:t>
            </a:r>
            <a:r>
              <a:rPr lang="pt-BR" sz="4400" dirty="0"/>
              <a:t>, 2003, 300p. ISBN: 85-87244-13-2</a:t>
            </a:r>
            <a:endParaRPr lang="en-US" sz="4400" dirty="0"/>
          </a:p>
          <a:p>
            <a:pPr marL="0" indent="0" algn="just">
              <a:buNone/>
            </a:pPr>
            <a:r>
              <a:rPr lang="pt-BR" sz="4400" dirty="0"/>
              <a:t>[10] PEDRONI, Volnei A. </a:t>
            </a:r>
            <a:r>
              <a:rPr lang="pt-BR" sz="4400" b="1" dirty="0" err="1"/>
              <a:t>Circuit</a:t>
            </a:r>
            <a:r>
              <a:rPr lang="pt-BR" sz="4400" b="1" dirty="0"/>
              <a:t> Design </a:t>
            </a:r>
            <a:r>
              <a:rPr lang="pt-BR" sz="4400" b="1" dirty="0" err="1"/>
              <a:t>and</a:t>
            </a:r>
            <a:r>
              <a:rPr lang="pt-BR" sz="4400" b="1" dirty="0"/>
              <a:t> </a:t>
            </a:r>
            <a:r>
              <a:rPr lang="pt-BR" sz="4400" b="1" dirty="0" err="1"/>
              <a:t>Simulation</a:t>
            </a:r>
            <a:r>
              <a:rPr lang="pt-BR" sz="4400" b="1" dirty="0"/>
              <a:t> </a:t>
            </a:r>
            <a:r>
              <a:rPr lang="pt-BR" sz="4400" b="1" dirty="0" err="1"/>
              <a:t>with</a:t>
            </a:r>
            <a:r>
              <a:rPr lang="pt-BR" sz="4400" b="1" dirty="0"/>
              <a:t> VHDL</a:t>
            </a:r>
            <a:r>
              <a:rPr lang="pt-BR" sz="4400" dirty="0"/>
              <a:t> – 2nd ed. The MIT Press. Cambridge, </a:t>
            </a:r>
            <a:r>
              <a:rPr lang="pt-BR" sz="4400" dirty="0" err="1"/>
              <a:t>Massachussetts</a:t>
            </a:r>
            <a:r>
              <a:rPr lang="pt-BR" sz="4400" dirty="0"/>
              <a:t>. ISBN 978-0-262-01-433-5.</a:t>
            </a:r>
            <a:endParaRPr lang="en-US" sz="4400" dirty="0"/>
          </a:p>
          <a:p>
            <a:pPr marL="0" indent="0" algn="just">
              <a:buNone/>
            </a:pPr>
            <a:r>
              <a:rPr lang="pt-BR" sz="4400" dirty="0"/>
              <a:t>[11] SAWANT, </a:t>
            </a:r>
            <a:r>
              <a:rPr lang="pt-BR" sz="4400" dirty="0" err="1"/>
              <a:t>Minal</a:t>
            </a:r>
            <a:r>
              <a:rPr lang="pt-BR" sz="4400" dirty="0"/>
              <a:t>. </a:t>
            </a:r>
            <a:r>
              <a:rPr lang="pt-BR" sz="4400" b="1" dirty="0" err="1"/>
              <a:t>Past</a:t>
            </a:r>
            <a:r>
              <a:rPr lang="pt-BR" sz="4400" b="1" dirty="0"/>
              <a:t>, </a:t>
            </a:r>
            <a:r>
              <a:rPr lang="pt-BR" sz="4400" b="1" dirty="0" err="1"/>
              <a:t>Present</a:t>
            </a:r>
            <a:r>
              <a:rPr lang="pt-BR" sz="4400" b="1" dirty="0"/>
              <a:t>, Future – Xilinx </a:t>
            </a:r>
            <a:r>
              <a:rPr lang="pt-BR" sz="4400" b="1" dirty="0" err="1"/>
              <a:t>on</a:t>
            </a:r>
            <a:r>
              <a:rPr lang="pt-BR" sz="4400" b="1" dirty="0"/>
              <a:t> </a:t>
            </a:r>
            <a:r>
              <a:rPr lang="pt-BR" sz="4400" b="1" dirty="0" err="1"/>
              <a:t>Mars</a:t>
            </a:r>
            <a:r>
              <a:rPr lang="pt-BR" sz="4400" b="1" dirty="0"/>
              <a:t> </a:t>
            </a:r>
            <a:r>
              <a:rPr lang="pt-BR" sz="4400" b="1" dirty="0" err="1"/>
              <a:t>Rovers</a:t>
            </a:r>
            <a:r>
              <a:rPr lang="pt-BR" sz="4400" b="1" dirty="0"/>
              <a:t>...!</a:t>
            </a:r>
            <a:r>
              <a:rPr lang="en-US" sz="4400" b="1" dirty="0"/>
              <a:t> </a:t>
            </a:r>
            <a:r>
              <a:rPr lang="pt-BR" sz="4400" dirty="0"/>
              <a:t>Retirado de: &lt;</a:t>
            </a:r>
            <a:r>
              <a:rPr lang="en-US" sz="4400" dirty="0"/>
              <a:t>https://forums.xilinx.com/t5/Adaptable-Advantage-Blog/Past-Present-Future-Xilinx-on-Mars-Rovers/ba-p/944915&gt;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14/08/2019;</a:t>
            </a:r>
          </a:p>
          <a:p>
            <a:pPr marL="0" indent="0" algn="just">
              <a:buNone/>
            </a:pPr>
            <a:r>
              <a:rPr lang="en-US" sz="4400" dirty="0"/>
              <a:t>[12] National Instruments. </a:t>
            </a:r>
            <a:r>
              <a:rPr lang="en-US" sz="4400" b="1" dirty="0"/>
              <a:t>FPGA Fundamentals</a:t>
            </a:r>
            <a:r>
              <a:rPr lang="en-US" sz="4400" dirty="0"/>
              <a:t>. </a:t>
            </a:r>
            <a:r>
              <a:rPr lang="en-US" sz="4400" dirty="0" err="1"/>
              <a:t>Retirado</a:t>
            </a:r>
            <a:r>
              <a:rPr lang="en-US" sz="4400" dirty="0"/>
              <a:t> de: &lt;http://www.ni.com/pt-br/innovations/white-papers/08/fpga-fundamentals.html&gt;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14/08/2019;</a:t>
            </a:r>
          </a:p>
          <a:p>
            <a:pPr marL="0" indent="0" algn="just">
              <a:buNone/>
            </a:pPr>
            <a:r>
              <a:rPr lang="en-US" sz="4400" dirty="0"/>
              <a:t>[13] </a:t>
            </a:r>
            <a:r>
              <a:rPr lang="en-US" sz="4400" b="1" dirty="0"/>
              <a:t>Altera DE2-115 Development and Education Board – Overview. </a:t>
            </a:r>
            <a:r>
              <a:rPr lang="en-US" sz="4400" dirty="0" err="1"/>
              <a:t>Retirado</a:t>
            </a:r>
            <a:r>
              <a:rPr lang="en-US" sz="4400" dirty="0"/>
              <a:t> de: &lt;http://www.terasic.com.tw/cgi-bin/page/archive.pl?Language=English&amp;CategoryNo=139&amp;No=502&gt;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19/09/2019.</a:t>
            </a:r>
          </a:p>
          <a:p>
            <a:pPr marL="0" indent="0" algn="just">
              <a:buNone/>
            </a:pPr>
            <a:r>
              <a:rPr lang="en-US" sz="4400" dirty="0"/>
              <a:t>[14] </a:t>
            </a:r>
            <a:r>
              <a:rPr lang="en-US" sz="4400" b="1" dirty="0"/>
              <a:t>Altera DE2-115 Development and Education Board – Layout. </a:t>
            </a:r>
            <a:r>
              <a:rPr lang="en-US" sz="4400" dirty="0" err="1"/>
              <a:t>Retirado</a:t>
            </a:r>
            <a:r>
              <a:rPr lang="en-US" sz="4400" dirty="0"/>
              <a:t> de: &lt;https://www.terasic.com.tw/cgi-bin/page/archive.pl?Language=English&amp;CategoryNo=139&amp;No=502&amp;PartNo=3#section&gt;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19/09/2019;</a:t>
            </a:r>
          </a:p>
          <a:p>
            <a:pPr marL="0" indent="0" algn="just">
              <a:buNone/>
            </a:pPr>
            <a:r>
              <a:rPr lang="en-US" sz="4400" dirty="0"/>
              <a:t>[15] </a:t>
            </a:r>
            <a:r>
              <a:rPr lang="en-US" sz="4400" b="1" dirty="0"/>
              <a:t>Altera DE2-115 Development and Education Board From </a:t>
            </a:r>
            <a:r>
              <a:rPr lang="en-US" sz="4400" b="1" dirty="0" err="1"/>
              <a:t>Terasic</a:t>
            </a:r>
            <a:r>
              <a:rPr lang="en-US" sz="4400" b="1" dirty="0"/>
              <a:t> Inc.</a:t>
            </a:r>
            <a:r>
              <a:rPr lang="en-US" sz="4400" dirty="0"/>
              <a:t> </a:t>
            </a:r>
            <a:r>
              <a:rPr lang="en-US" sz="4400" dirty="0" err="1"/>
              <a:t>Retirado</a:t>
            </a:r>
            <a:r>
              <a:rPr lang="en-US" sz="4400" dirty="0"/>
              <a:t> de: &lt;https://www.intel.com/content/www/us/en/programmable/solutions/partners/partner-profile/terasic-inc-/board/altera-de2-115-development-and-education-board.html#board-quality-metrics&gt;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19/09/2019.</a:t>
            </a:r>
          </a:p>
          <a:p>
            <a:pPr marL="0" indent="0" algn="just">
              <a:buNone/>
            </a:pPr>
            <a:r>
              <a:rPr lang="en-US" sz="4400" dirty="0"/>
              <a:t>[16] </a:t>
            </a:r>
            <a:r>
              <a:rPr lang="en-US" sz="4400" b="1" dirty="0"/>
              <a:t>Intel FPGAs devices</a:t>
            </a:r>
            <a:r>
              <a:rPr lang="en-US" sz="4400" dirty="0"/>
              <a:t>. </a:t>
            </a:r>
            <a:r>
              <a:rPr lang="en-US" sz="4400" dirty="0" err="1"/>
              <a:t>Retirado</a:t>
            </a:r>
            <a:r>
              <a:rPr lang="en-US" sz="4400" dirty="0"/>
              <a:t> de: &lt;https://www.intel.com/content/www/us/en/products/programmable/fpga.html&gt;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20/09/2019</a:t>
            </a:r>
          </a:p>
          <a:p>
            <a:pPr marL="0" indent="0" algn="just">
              <a:buNone/>
            </a:pPr>
            <a:r>
              <a:rPr lang="en-US" sz="4400" dirty="0"/>
              <a:t>[17] HAMAMATSU. </a:t>
            </a:r>
            <a:r>
              <a:rPr lang="en-US" sz="4400" b="1" dirty="0"/>
              <a:t>Head-on PMT. Photon Counting Head H7360 Series</a:t>
            </a:r>
            <a:r>
              <a:rPr lang="en-US" sz="4400" dirty="0"/>
              <a:t>. </a:t>
            </a:r>
            <a:r>
              <a:rPr lang="en-US" sz="4400" dirty="0" err="1"/>
              <a:t>Disponível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: &lt;https://www.hamamatsu.com/resources/pdf/etd/m-h7360e.pdf&gt;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: 21/10/2019;</a:t>
            </a:r>
          </a:p>
          <a:p>
            <a:pPr marL="0" indent="0" algn="just">
              <a:buNone/>
            </a:pPr>
            <a:r>
              <a:rPr lang="en-US" sz="4400" dirty="0"/>
              <a:t>[18] HAMAMATSU. Photomultiplier Tubes. Basics and Applications. Third edition (Edition 3a). </a:t>
            </a:r>
            <a:r>
              <a:rPr lang="en-US" sz="4400" dirty="0" err="1"/>
              <a:t>Disponível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: &lt;https://www.hamamatsu.com/resources/pdf/etd/PMT_handbook_v3aE.pdf&gt;  </a:t>
            </a:r>
            <a:r>
              <a:rPr lang="en-US" sz="4400" dirty="0" err="1"/>
              <a:t>Acesso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: 21/10/2019;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3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B061-66AA-49EF-A8C8-44571963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830" y="2254833"/>
            <a:ext cx="4172339" cy="73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/>
              <a:t>Muito Obrigado!!</a:t>
            </a:r>
          </a:p>
        </p:txBody>
      </p:sp>
    </p:spTree>
    <p:extLst>
      <p:ext uri="{BB962C8B-B14F-4D97-AF65-F5344CB8AC3E}">
        <p14:creationId xmlns:p14="http://schemas.microsoft.com/office/powerpoint/2010/main" val="69293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E6FF-105F-4735-AD08-F5546FC5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6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>
                <a:cs typeface="Arial" panose="020B0604020202020204" pitchFamily="34" charset="0"/>
              </a:rPr>
              <a:t>Dispositivos Lógicos Programáveis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6DBD-7E28-4121-872B-A73A6D9F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69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600">
                <a:cs typeface="Arial" panose="020B0604020202020204" pitchFamily="34" charset="0"/>
              </a:rPr>
              <a:t>CI’s com circuito lógico definido apenas pelo usuário final</a:t>
            </a:r>
          </a:p>
          <a:p>
            <a:pPr marL="0" indent="0" algn="just">
              <a:buNone/>
            </a:pPr>
            <a:endParaRPr lang="pt-BR" sz="2600">
              <a:cs typeface="Arial" panose="020B0604020202020204" pitchFamily="34" charset="0"/>
            </a:endParaRPr>
          </a:p>
          <a:p>
            <a:pPr algn="just"/>
            <a:r>
              <a:rPr lang="pt-BR" sz="2600">
                <a:cs typeface="Arial" panose="020B0604020202020204" pitchFamily="34" charset="0"/>
              </a:rPr>
              <a:t>Arquitetura baseada em chaves programáveis que configuram diferentes rotas dos circuitos internos.</a:t>
            </a:r>
          </a:p>
        </p:txBody>
      </p:sp>
    </p:spTree>
    <p:extLst>
      <p:ext uri="{BB962C8B-B14F-4D97-AF65-F5344CB8AC3E}">
        <p14:creationId xmlns:p14="http://schemas.microsoft.com/office/powerpoint/2010/main" val="313521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DECB-48C9-4809-9C07-523FD4CC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1" y="851647"/>
            <a:ext cx="5701554" cy="914400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Dispositivos Lógicos Programáveis</a:t>
            </a:r>
            <a:r>
              <a:rPr lang="en-US" sz="2800" dirty="0"/>
              <a:t> Simples (SPLD)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30EFC-98E7-4593-93D2-6A0305859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082" y="2169459"/>
            <a:ext cx="5764493" cy="4020204"/>
          </a:xfrm>
        </p:spPr>
        <p:txBody>
          <a:bodyPr/>
          <a:lstStyle/>
          <a:p>
            <a:pPr algn="just"/>
            <a:r>
              <a:rPr lang="pt-BR" sz="2600" dirty="0">
                <a:cs typeface="Arial" panose="020B0604020202020204" pitchFamily="34" charset="0"/>
              </a:rPr>
              <a:t>Arranjo Lógico Programável (PLA)</a:t>
            </a:r>
          </a:p>
          <a:p>
            <a:pPr marL="0" indent="0" algn="just">
              <a:buNone/>
            </a:pPr>
            <a:endParaRPr lang="en-US" sz="2600" dirty="0">
              <a:cs typeface="Arial" panose="020B0604020202020204" pitchFamily="34" charset="0"/>
            </a:endParaRPr>
          </a:p>
          <a:p>
            <a:pPr algn="just"/>
            <a:r>
              <a:rPr lang="pt-BR" sz="2600" dirty="0">
                <a:cs typeface="Arial" panose="020B0604020202020204" pitchFamily="34" charset="0"/>
              </a:rPr>
              <a:t>Lógica de Arranjo Programável (PAL)</a:t>
            </a:r>
          </a:p>
          <a:p>
            <a:pPr marL="0" indent="0" algn="just">
              <a:buNone/>
            </a:pPr>
            <a:endParaRPr lang="en-US" sz="2600" dirty="0">
              <a:cs typeface="Arial" panose="020B0604020202020204" pitchFamily="34" charset="0"/>
            </a:endParaRPr>
          </a:p>
          <a:p>
            <a:pPr algn="just"/>
            <a:r>
              <a:rPr lang="pt-BR" sz="2600" dirty="0">
                <a:cs typeface="Arial" panose="020B0604020202020204" pitchFamily="34" charset="0"/>
              </a:rPr>
              <a:t>Lógica de Arranjo Genérico (GAL)</a:t>
            </a:r>
            <a:endParaRPr lang="en-US" sz="26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9CBAA-E275-4178-B161-295991C9C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906" y="851646"/>
            <a:ext cx="5626941" cy="851647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Dispositivos Lógicos de Alta Complexidade (HCPLD)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908BF-1821-4D65-8D63-A231C7E36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034988"/>
            <a:ext cx="5626941" cy="4154675"/>
          </a:xfrm>
        </p:spPr>
        <p:txBody>
          <a:bodyPr/>
          <a:lstStyle/>
          <a:p>
            <a:pPr algn="just"/>
            <a:r>
              <a:rPr lang="pt-BR" sz="2600" dirty="0">
                <a:cs typeface="Arial" panose="020B0604020202020204" pitchFamily="34" charset="0"/>
              </a:rPr>
              <a:t>Dispositivo Lógico Programável Complexo (CPLD)</a:t>
            </a:r>
          </a:p>
          <a:p>
            <a:pPr marL="0" indent="0" algn="just">
              <a:buNone/>
            </a:pPr>
            <a:endParaRPr lang="en-US" sz="2600" dirty="0">
              <a:cs typeface="Arial" panose="020B0604020202020204" pitchFamily="34" charset="0"/>
            </a:endParaRPr>
          </a:p>
          <a:p>
            <a:pPr algn="just"/>
            <a:r>
              <a:rPr lang="pt-BR" sz="2600" dirty="0">
                <a:cs typeface="Arial" panose="020B0604020202020204" pitchFamily="34" charset="0"/>
              </a:rPr>
              <a:t>Arranjo de Portas Programáveis em Campo (FPGA)</a:t>
            </a:r>
            <a:endParaRPr lang="en-US" sz="26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55F861-841F-4E20-8FC6-83598799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35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SPLDs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B3FC0A-A556-4DBE-B54F-D381F940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3970"/>
            <a:ext cx="5157787" cy="823912"/>
          </a:xfrm>
        </p:spPr>
        <p:txBody>
          <a:bodyPr>
            <a:normAutofit/>
          </a:bodyPr>
          <a:lstStyle/>
          <a:p>
            <a:r>
              <a:rPr lang="pt-BR" sz="2200" dirty="0">
                <a:cs typeface="Arial" panose="020B0604020202020204" pitchFamily="34" charset="0"/>
              </a:rPr>
              <a:t>Arranjo Lógico Programável (PLA)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9774EB-1752-424D-8B86-619F89736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73970"/>
            <a:ext cx="5183188" cy="823912"/>
          </a:xfrm>
        </p:spPr>
        <p:txBody>
          <a:bodyPr>
            <a:normAutofit/>
          </a:bodyPr>
          <a:lstStyle/>
          <a:p>
            <a:r>
              <a:rPr lang="pt-BR" sz="2200" dirty="0">
                <a:cs typeface="Arial" panose="020B0604020202020204" pitchFamily="34" charset="0"/>
              </a:rPr>
              <a:t>Lógica de Arranjo Programável (PAL)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2D94D0-74E6-4143-9BB4-94E7CB7C2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40565" y="6293645"/>
            <a:ext cx="9638228" cy="3968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Fonte: BROWN, Stephen D</a:t>
            </a:r>
            <a:r>
              <a:rPr lang="en-US" b="1" dirty="0"/>
              <a:t>. Fundamentals of digital logic with VHDL design</a:t>
            </a:r>
            <a:r>
              <a:rPr lang="en-US" dirty="0"/>
              <a:t>. 3</a:t>
            </a:r>
            <a:r>
              <a:rPr lang="en-US" baseline="30000" dirty="0"/>
              <a:t>rd</a:t>
            </a:r>
            <a:r>
              <a:rPr lang="en-US" dirty="0"/>
              <a:t> ed. ISBN 978–0-07–352953–0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288A4-5A87-4F69-8802-8581F6F56838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325" y="2201864"/>
            <a:ext cx="4381293" cy="3987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5E39E0-49C2-4239-B0EA-08DD9205DBDC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594" y="2201865"/>
            <a:ext cx="4975124" cy="39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8047-8F5C-4B7C-9AA4-A3D7587B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SPLDs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4188-56C0-4D59-82A4-019A5A4A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1690688"/>
            <a:ext cx="5233231" cy="451288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Lógica de Arranjo Genérico (GAL)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macro </a:t>
            </a:r>
            <a:r>
              <a:rPr lang="en-US" dirty="0" err="1"/>
              <a:t>célula</a:t>
            </a:r>
            <a:r>
              <a:rPr lang="en-US" dirty="0"/>
              <a:t> de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saída</a:t>
            </a:r>
            <a:r>
              <a:rPr lang="en-US" dirty="0"/>
              <a:t> </a:t>
            </a:r>
            <a:r>
              <a:rPr lang="en-US" dirty="0" err="1"/>
              <a:t>programável</a:t>
            </a:r>
            <a:r>
              <a:rPr lang="en-US" dirty="0"/>
              <a:t> (OLMC)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r>
              <a:rPr lang="en-US" dirty="0"/>
              <a:t>Flip-flops</a:t>
            </a:r>
          </a:p>
          <a:p>
            <a:pPr lvl="2"/>
            <a:r>
              <a:rPr lang="en-US" dirty="0"/>
              <a:t>Buffers</a:t>
            </a:r>
          </a:p>
          <a:p>
            <a:pPr lvl="2"/>
            <a:r>
              <a:rPr lang="en-US" dirty="0"/>
              <a:t>MUX (</a:t>
            </a:r>
            <a:r>
              <a:rPr lang="pt-BR" dirty="0"/>
              <a:t>diferentes</a:t>
            </a:r>
            <a:r>
              <a:rPr lang="en-US" dirty="0"/>
              <a:t> </a:t>
            </a:r>
            <a:r>
              <a:rPr lang="en-US" dirty="0" err="1"/>
              <a:t>modos</a:t>
            </a:r>
            <a:r>
              <a:rPr lang="en-US" dirty="0"/>
              <a:t> de </a:t>
            </a:r>
            <a:r>
              <a:rPr lang="en-US" dirty="0" err="1"/>
              <a:t>operação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programável</a:t>
            </a:r>
            <a:r>
              <a:rPr lang="en-US" dirty="0"/>
              <a:t> EEPROM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F0047-622F-4988-803D-A341EB949F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40807" y="2116667"/>
            <a:ext cx="6851193" cy="35789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9E2879-55A1-484C-B080-BF0789C6FD23}"/>
              </a:ext>
            </a:extLst>
          </p:cNvPr>
          <p:cNvSpPr/>
          <p:nvPr/>
        </p:nvSpPr>
        <p:spPr>
          <a:xfrm>
            <a:off x="4933301" y="5752269"/>
            <a:ext cx="73399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Fonte: TOCCI, Ronald J.;WIDMER, Neal S; MOSS, Gregory L. </a:t>
            </a:r>
            <a:r>
              <a:rPr lang="en-US" sz="1400" b="1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Sistemas</a:t>
            </a:r>
            <a:r>
              <a:rPr lang="en-US" sz="1400" b="1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digitais</a:t>
            </a:r>
            <a:r>
              <a:rPr lang="en-US" sz="1400" b="1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princípios</a:t>
            </a:r>
            <a:r>
              <a:rPr lang="en-US" sz="1400" b="1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e </a:t>
            </a:r>
            <a:r>
              <a:rPr lang="en-US" sz="1400" b="1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aplicações.</a:t>
            </a:r>
            <a:r>
              <a:rPr lang="en-US" sz="1400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Tradução</a:t>
            </a:r>
            <a:r>
              <a:rPr lang="en-US" sz="14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Jorge Ritter . 11ª. ed. – São Paulo. Pearson Prentice Hall, 2011. ISBN 978-85-4300-694-9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336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F7CBD8-3A01-4A0F-AD43-AA90BC59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78" y="14059"/>
            <a:ext cx="11022106" cy="1187890"/>
          </a:xfrm>
        </p:spPr>
        <p:txBody>
          <a:bodyPr>
            <a:normAutofit fontScale="90000"/>
          </a:bodyPr>
          <a:lstStyle/>
          <a:p>
            <a:r>
              <a:rPr lang="pt-BR" dirty="0"/>
              <a:t>Dispositivo Lógico Programável Complexo (CPLD) 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2DCB20-0549-4744-A50F-0B8CC0BD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" y="1783975"/>
            <a:ext cx="5811849" cy="4455459"/>
          </a:xfrm>
        </p:spPr>
        <p:txBody>
          <a:bodyPr/>
          <a:lstStyle/>
          <a:p>
            <a:r>
              <a:rPr lang="pt-BR" dirty="0"/>
              <a:t>Introduzido no Mercado pela Altera (1983)</a:t>
            </a:r>
          </a:p>
          <a:p>
            <a:endParaRPr lang="pt-BR" dirty="0"/>
          </a:p>
          <a:p>
            <a:pPr lvl="1"/>
            <a:r>
              <a:rPr lang="pt-BR" dirty="0"/>
              <a:t>Podem ser reprogramados pelo usuário</a:t>
            </a:r>
          </a:p>
          <a:p>
            <a:pPr lvl="1"/>
            <a:r>
              <a:rPr lang="pt-BR" dirty="0"/>
              <a:t>Alto desempenho</a:t>
            </a:r>
          </a:p>
          <a:p>
            <a:pPr lvl="1"/>
            <a:r>
              <a:rPr lang="pt-BR" dirty="0"/>
              <a:t> Alta capacidade de integração</a:t>
            </a:r>
          </a:p>
          <a:p>
            <a:pPr lvl="1"/>
            <a:r>
              <a:rPr lang="pt-BR" dirty="0"/>
              <a:t>Menor consume de energia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AEF85D-A595-41EA-8663-980C594B80F0}"/>
              </a:ext>
            </a:extLst>
          </p:cNvPr>
          <p:cNvGrpSpPr/>
          <p:nvPr/>
        </p:nvGrpSpPr>
        <p:grpSpPr>
          <a:xfrm>
            <a:off x="6299471" y="2297913"/>
            <a:ext cx="5442655" cy="3427581"/>
            <a:chOff x="1868634" y="1044050"/>
            <a:chExt cx="7231622" cy="414931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931C30A-B9E2-4FC1-B713-521E865CCFD0}"/>
                </a:ext>
              </a:extLst>
            </p:cNvPr>
            <p:cNvSpPr/>
            <p:nvPr/>
          </p:nvSpPr>
          <p:spPr>
            <a:xfrm rot="16200000">
              <a:off x="217723" y="2716873"/>
              <a:ext cx="4127401" cy="82557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Bloco I/O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66E182-7BDF-4B5B-9FE9-2898E394D113}"/>
                </a:ext>
              </a:extLst>
            </p:cNvPr>
            <p:cNvSpPr/>
            <p:nvPr/>
          </p:nvSpPr>
          <p:spPr>
            <a:xfrm>
              <a:off x="3420588" y="1065961"/>
              <a:ext cx="1494312" cy="11973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Bloco Lógico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61933A-2AF7-462B-A5F9-9DFF9C9FB14C}"/>
                </a:ext>
              </a:extLst>
            </p:cNvPr>
            <p:cNvSpPr/>
            <p:nvPr/>
          </p:nvSpPr>
          <p:spPr>
            <a:xfrm>
              <a:off x="3420588" y="3996009"/>
              <a:ext cx="1494312" cy="11973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Bloco Lógico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123508-2C24-4842-9932-9136FB0D5497}"/>
                </a:ext>
              </a:extLst>
            </p:cNvPr>
            <p:cNvSpPr/>
            <p:nvPr/>
          </p:nvSpPr>
          <p:spPr>
            <a:xfrm>
              <a:off x="6053513" y="3996009"/>
              <a:ext cx="1494312" cy="11973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Bloco Lógico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E3B7A4-6B70-45FE-A41E-74E02EB79B84}"/>
                </a:ext>
              </a:extLst>
            </p:cNvPr>
            <p:cNvSpPr/>
            <p:nvPr/>
          </p:nvSpPr>
          <p:spPr>
            <a:xfrm>
              <a:off x="6026232" y="1065961"/>
              <a:ext cx="1494312" cy="11973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Bloco Lógico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E0EE507-970E-4914-8DC5-1B5F65A55100}"/>
                </a:ext>
              </a:extLst>
            </p:cNvPr>
            <p:cNvSpPr/>
            <p:nvPr/>
          </p:nvSpPr>
          <p:spPr>
            <a:xfrm rot="5400000">
              <a:off x="6623766" y="2694961"/>
              <a:ext cx="4127401" cy="82557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Bloco I/O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5EAEE7-0617-4D61-BFBE-58C1D8335DEC}"/>
                </a:ext>
              </a:extLst>
            </p:cNvPr>
            <p:cNvSpPr/>
            <p:nvPr/>
          </p:nvSpPr>
          <p:spPr>
            <a:xfrm>
              <a:off x="3443972" y="2804938"/>
              <a:ext cx="4125069" cy="6249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Arranjo de Interconexão</a:t>
              </a:r>
            </a:p>
          </p:txBody>
        </p:sp>
        <p:sp>
          <p:nvSpPr>
            <p:cNvPr id="38" name="Arrow: Left-Right 37">
              <a:extLst>
                <a:ext uri="{FF2B5EF4-FFF2-40B4-BE49-F238E27FC236}">
                  <a16:creationId xmlns:a16="http://schemas.microsoft.com/office/drawing/2014/main" id="{25A12C92-0C31-44FD-8295-6275B0A63184}"/>
                </a:ext>
              </a:extLst>
            </p:cNvPr>
            <p:cNvSpPr/>
            <p:nvPr/>
          </p:nvSpPr>
          <p:spPr>
            <a:xfrm>
              <a:off x="2694214" y="1176291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Arrow: Left-Right 38">
              <a:extLst>
                <a:ext uri="{FF2B5EF4-FFF2-40B4-BE49-F238E27FC236}">
                  <a16:creationId xmlns:a16="http://schemas.microsoft.com/office/drawing/2014/main" id="{BC605060-C865-47C6-A26D-6FDDDAD7EB6D}"/>
                </a:ext>
              </a:extLst>
            </p:cNvPr>
            <p:cNvSpPr/>
            <p:nvPr/>
          </p:nvSpPr>
          <p:spPr>
            <a:xfrm>
              <a:off x="2694214" y="1831852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Arrow: Left-Right 39">
              <a:extLst>
                <a:ext uri="{FF2B5EF4-FFF2-40B4-BE49-F238E27FC236}">
                  <a16:creationId xmlns:a16="http://schemas.microsoft.com/office/drawing/2014/main" id="{658E4CC2-F033-4E1E-91F0-98A96DA9760A}"/>
                </a:ext>
              </a:extLst>
            </p:cNvPr>
            <p:cNvSpPr/>
            <p:nvPr/>
          </p:nvSpPr>
          <p:spPr>
            <a:xfrm>
              <a:off x="2686420" y="4098524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Arrow: Left-Right 40">
              <a:extLst>
                <a:ext uri="{FF2B5EF4-FFF2-40B4-BE49-F238E27FC236}">
                  <a16:creationId xmlns:a16="http://schemas.microsoft.com/office/drawing/2014/main" id="{08789EFF-17B7-4543-920F-4E84AC6E7C26}"/>
                </a:ext>
              </a:extLst>
            </p:cNvPr>
            <p:cNvSpPr/>
            <p:nvPr/>
          </p:nvSpPr>
          <p:spPr>
            <a:xfrm>
              <a:off x="2678626" y="4754085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Arrow: Left-Right 41">
              <a:extLst>
                <a:ext uri="{FF2B5EF4-FFF2-40B4-BE49-F238E27FC236}">
                  <a16:creationId xmlns:a16="http://schemas.microsoft.com/office/drawing/2014/main" id="{32D8E7F7-9164-48C6-AA86-3E76043C7988}"/>
                </a:ext>
              </a:extLst>
            </p:cNvPr>
            <p:cNvSpPr/>
            <p:nvPr/>
          </p:nvSpPr>
          <p:spPr>
            <a:xfrm>
              <a:off x="7544841" y="1154378"/>
              <a:ext cx="729836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Arrow: Left-Right 42">
              <a:extLst>
                <a:ext uri="{FF2B5EF4-FFF2-40B4-BE49-F238E27FC236}">
                  <a16:creationId xmlns:a16="http://schemas.microsoft.com/office/drawing/2014/main" id="{C6CCA4C1-6E27-4CC2-A31B-E7037E70E29B}"/>
                </a:ext>
              </a:extLst>
            </p:cNvPr>
            <p:cNvSpPr/>
            <p:nvPr/>
          </p:nvSpPr>
          <p:spPr>
            <a:xfrm>
              <a:off x="7532714" y="1809940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Arrow: Left-Right 43">
              <a:extLst>
                <a:ext uri="{FF2B5EF4-FFF2-40B4-BE49-F238E27FC236}">
                  <a16:creationId xmlns:a16="http://schemas.microsoft.com/office/drawing/2014/main" id="{F5CEDC5E-19AA-4483-91EE-131D4966FFCA}"/>
                </a:ext>
              </a:extLst>
            </p:cNvPr>
            <p:cNvSpPr/>
            <p:nvPr/>
          </p:nvSpPr>
          <p:spPr>
            <a:xfrm>
              <a:off x="7532714" y="4076612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Arrow: Left-Right 44">
              <a:extLst>
                <a:ext uri="{FF2B5EF4-FFF2-40B4-BE49-F238E27FC236}">
                  <a16:creationId xmlns:a16="http://schemas.microsoft.com/office/drawing/2014/main" id="{4BC30C8E-8A72-4E0B-8036-876FF32AE1DF}"/>
                </a:ext>
              </a:extLst>
            </p:cNvPr>
            <p:cNvSpPr/>
            <p:nvPr/>
          </p:nvSpPr>
          <p:spPr>
            <a:xfrm>
              <a:off x="7544841" y="4736610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Arrow: Left-Right 45">
              <a:extLst>
                <a:ext uri="{FF2B5EF4-FFF2-40B4-BE49-F238E27FC236}">
                  <a16:creationId xmlns:a16="http://schemas.microsoft.com/office/drawing/2014/main" id="{99FF4F0D-BB84-41F5-8558-D374F4BB712F}"/>
                </a:ext>
              </a:extLst>
            </p:cNvPr>
            <p:cNvSpPr/>
            <p:nvPr/>
          </p:nvSpPr>
          <p:spPr>
            <a:xfrm rot="5400000">
              <a:off x="3488716" y="3566192"/>
              <a:ext cx="540270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2AD663B4-0FE8-4845-8071-327052CF22C9}"/>
                </a:ext>
              </a:extLst>
            </p:cNvPr>
            <p:cNvSpPr/>
            <p:nvPr/>
          </p:nvSpPr>
          <p:spPr>
            <a:xfrm rot="5400000">
              <a:off x="4312298" y="3566193"/>
              <a:ext cx="540269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2993E451-1A96-467F-84F8-8B4E661E2B21}"/>
                </a:ext>
              </a:extLst>
            </p:cNvPr>
            <p:cNvSpPr/>
            <p:nvPr/>
          </p:nvSpPr>
          <p:spPr>
            <a:xfrm rot="5400000">
              <a:off x="3482258" y="2400025"/>
              <a:ext cx="553183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76B54A7B-48CF-4852-859A-351E6F07DB46}"/>
                </a:ext>
              </a:extLst>
            </p:cNvPr>
            <p:cNvSpPr/>
            <p:nvPr/>
          </p:nvSpPr>
          <p:spPr>
            <a:xfrm rot="5400000">
              <a:off x="4364462" y="2390678"/>
              <a:ext cx="534485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ED3D01D3-329D-41EB-916B-B7F249C5BF31}"/>
                </a:ext>
              </a:extLst>
            </p:cNvPr>
            <p:cNvSpPr/>
            <p:nvPr/>
          </p:nvSpPr>
          <p:spPr>
            <a:xfrm rot="5400000">
              <a:off x="6045404" y="2381329"/>
              <a:ext cx="553183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78EEF9BF-32E7-4D5A-84DD-EDD7ED74ED3F}"/>
                </a:ext>
              </a:extLst>
            </p:cNvPr>
            <p:cNvSpPr/>
            <p:nvPr/>
          </p:nvSpPr>
          <p:spPr>
            <a:xfrm rot="5400000">
              <a:off x="6922217" y="2362188"/>
              <a:ext cx="553183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D68D47C3-65BE-43AC-91EB-99B7C4BAE6CD}"/>
                </a:ext>
              </a:extLst>
            </p:cNvPr>
            <p:cNvSpPr/>
            <p:nvPr/>
          </p:nvSpPr>
          <p:spPr>
            <a:xfrm rot="5400000">
              <a:off x="6915951" y="3585848"/>
              <a:ext cx="553183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Arrow: Left-Right 52">
              <a:extLst>
                <a:ext uri="{FF2B5EF4-FFF2-40B4-BE49-F238E27FC236}">
                  <a16:creationId xmlns:a16="http://schemas.microsoft.com/office/drawing/2014/main" id="{D74FB82F-6508-4FB3-90B6-D70D93684B2B}"/>
                </a:ext>
              </a:extLst>
            </p:cNvPr>
            <p:cNvSpPr/>
            <p:nvPr/>
          </p:nvSpPr>
          <p:spPr>
            <a:xfrm rot="5400000">
              <a:off x="6043096" y="3566587"/>
              <a:ext cx="553183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Arrow: Left-Right 53">
              <a:extLst>
                <a:ext uri="{FF2B5EF4-FFF2-40B4-BE49-F238E27FC236}">
                  <a16:creationId xmlns:a16="http://schemas.microsoft.com/office/drawing/2014/main" id="{9F989C8F-A1B6-4C22-9AA8-42F53CDD0E51}"/>
                </a:ext>
              </a:extLst>
            </p:cNvPr>
            <p:cNvSpPr/>
            <p:nvPr/>
          </p:nvSpPr>
          <p:spPr>
            <a:xfrm>
              <a:off x="2702008" y="2983180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Arrow: Left-Right 54">
              <a:extLst>
                <a:ext uri="{FF2B5EF4-FFF2-40B4-BE49-F238E27FC236}">
                  <a16:creationId xmlns:a16="http://schemas.microsoft.com/office/drawing/2014/main" id="{5412DD0F-68E4-4630-95EA-978CA0D13ECB}"/>
                </a:ext>
              </a:extLst>
            </p:cNvPr>
            <p:cNvSpPr/>
            <p:nvPr/>
          </p:nvSpPr>
          <p:spPr>
            <a:xfrm>
              <a:off x="7544841" y="2963710"/>
              <a:ext cx="726374" cy="292963"/>
            </a:xfrm>
            <a:prstGeom prst="left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ontent Placeholder 9">
            <a:extLst>
              <a:ext uri="{FF2B5EF4-FFF2-40B4-BE49-F238E27FC236}">
                <a16:creationId xmlns:a16="http://schemas.microsoft.com/office/drawing/2014/main" id="{38182E87-C6B1-4D06-ABC8-C1C01E17A6A6}"/>
              </a:ext>
            </a:extLst>
          </p:cNvPr>
          <p:cNvSpPr txBox="1">
            <a:spLocks/>
          </p:cNvSpPr>
          <p:nvPr/>
        </p:nvSpPr>
        <p:spPr>
          <a:xfrm>
            <a:off x="8415421" y="6156812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38778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873A-3312-4FCF-98E5-A35E511F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12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Field Programmable Gate Array (FPGA)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FF8D-26AC-4F4A-9918-13423EF54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pt-BR" dirty="0"/>
              <a:t>Lançado em 1985 pela Xilinx Inc.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Suporta a implementação de circuitos relativamente grandes e complexos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Processamento paralelo em diversas unidades funcionais</a:t>
            </a:r>
          </a:p>
          <a:p>
            <a:pPr lvl="1"/>
            <a:r>
              <a:rPr lang="pt-BR" dirty="0"/>
              <a:t>Maior desempenho e tempo de resposta reduzido</a:t>
            </a:r>
          </a:p>
        </p:txBody>
      </p:sp>
    </p:spTree>
    <p:extLst>
      <p:ext uri="{BB962C8B-B14F-4D97-AF65-F5344CB8AC3E}">
        <p14:creationId xmlns:p14="http://schemas.microsoft.com/office/powerpoint/2010/main" val="355504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roup 585">
            <a:extLst>
              <a:ext uri="{FF2B5EF4-FFF2-40B4-BE49-F238E27FC236}">
                <a16:creationId xmlns:a16="http://schemas.microsoft.com/office/drawing/2014/main" id="{C36BC922-CF41-44CA-8D83-C24426D0C07D}"/>
              </a:ext>
            </a:extLst>
          </p:cNvPr>
          <p:cNvGrpSpPr/>
          <p:nvPr/>
        </p:nvGrpSpPr>
        <p:grpSpPr>
          <a:xfrm>
            <a:off x="586383" y="1415614"/>
            <a:ext cx="4245593" cy="3727276"/>
            <a:chOff x="1556840" y="75897"/>
            <a:chExt cx="7182468" cy="673353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FA24AA1-D4EF-4736-B7F1-C13DA9E8B46A}"/>
                </a:ext>
              </a:extLst>
            </p:cNvPr>
            <p:cNvGrpSpPr/>
            <p:nvPr/>
          </p:nvGrpSpPr>
          <p:grpSpPr>
            <a:xfrm>
              <a:off x="2614980" y="1023981"/>
              <a:ext cx="5056349" cy="805346"/>
              <a:chOff x="2631798" y="1544607"/>
              <a:chExt cx="50563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8036B3-609A-4A8F-87EC-0DE3F476B481}"/>
                  </a:ext>
                </a:extLst>
              </p:cNvPr>
              <p:cNvSpPr/>
              <p:nvPr/>
            </p:nvSpPr>
            <p:spPr>
              <a:xfrm>
                <a:off x="263179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5AF0BE-A707-4B5C-BF30-94933C051D67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1FEA287-E04A-4A68-8804-757FF3B05CE1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3AB45B-546A-438F-8FF2-E5362603425E}"/>
                  </a:ext>
                </a:extLst>
              </p:cNvPr>
              <p:cNvSpPr/>
              <p:nvPr/>
            </p:nvSpPr>
            <p:spPr>
              <a:xfrm>
                <a:off x="68408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6990B7B-6F43-4120-BAC8-5F72187B7DF1}"/>
                </a:ext>
              </a:extLst>
            </p:cNvPr>
            <p:cNvGrpSpPr/>
            <p:nvPr/>
          </p:nvGrpSpPr>
          <p:grpSpPr>
            <a:xfrm>
              <a:off x="2101572" y="75897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89B6CDA-FF7A-4153-8A77-46FD6532D2AE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413844-B6AC-4838-A958-4514A4C465B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E879E70C-B6F3-4AC6-A753-E8F361192E0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39DA1FE-4957-4AB8-82D7-643D3E2F202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908AB-86A4-42C2-AE0A-B0C6222E1B0B}"/>
                </a:ext>
              </a:extLst>
            </p:cNvPr>
            <p:cNvGrpSpPr/>
            <p:nvPr/>
          </p:nvGrpSpPr>
          <p:grpSpPr>
            <a:xfrm>
              <a:off x="2101572" y="6423016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030903F2-9FB5-4793-B625-D938E4DD47CD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9D85EE3-BB9A-45B1-A8E7-EBFAFA331F0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7C126CC-D2FB-48A4-BEC8-602741FD33D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C85344B-57DB-44C1-B761-4C0D62253DB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58661E7-83ED-4F70-8E94-1732343D495B}"/>
                </a:ext>
              </a:extLst>
            </p:cNvPr>
            <p:cNvGrpSpPr/>
            <p:nvPr/>
          </p:nvGrpSpPr>
          <p:grpSpPr>
            <a:xfrm rot="5400000">
              <a:off x="5552084" y="3235792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EF065D4C-792C-4F73-8A13-13F3273596BA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B479A4F-A258-42E8-9FC3-00EB9A7634CC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5B75E31-39F5-46CB-98BF-AE3D7077F577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B105405-3D8A-4AFD-845B-4E3E24BBA21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F84D08F-AB84-4649-8F06-80F8DD8C4AE8}"/>
                </a:ext>
              </a:extLst>
            </p:cNvPr>
            <p:cNvGrpSpPr/>
            <p:nvPr/>
          </p:nvGrpSpPr>
          <p:grpSpPr>
            <a:xfrm rot="5400000">
              <a:off x="-1243967" y="3235791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721AD0C-FCB3-495B-B5E2-4BE7E88E313C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B5EC106-B9B1-4AB1-A3B3-759DDA2061E1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68DE69DF-6206-4B25-9D38-6211F332A4AF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39B15838-B1B4-42CD-A027-6FC4A7DCA078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D92C8E-8A71-4E04-A4E9-ADF4EB2D7C36}"/>
                </a:ext>
              </a:extLst>
            </p:cNvPr>
            <p:cNvGrpSpPr/>
            <p:nvPr/>
          </p:nvGrpSpPr>
          <p:grpSpPr>
            <a:xfrm>
              <a:off x="2622644" y="2366894"/>
              <a:ext cx="5043649" cy="805346"/>
              <a:chOff x="2612748" y="1544607"/>
              <a:chExt cx="50436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715B39F-E513-4B52-A4CC-9F852F545B16}"/>
                  </a:ext>
                </a:extLst>
              </p:cNvPr>
              <p:cNvSpPr/>
              <p:nvPr/>
            </p:nvSpPr>
            <p:spPr>
              <a:xfrm>
                <a:off x="261274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0E7FDAB-3798-4F87-823F-C05A1F432FEA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4AA865A-C011-47A4-9FDA-FDB97A6D36B2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162046-7449-4002-9FD1-1B407FEEEDD6}"/>
                  </a:ext>
                </a:extLst>
              </p:cNvPr>
              <p:cNvSpPr/>
              <p:nvPr/>
            </p:nvSpPr>
            <p:spPr>
              <a:xfrm>
                <a:off x="680910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C55E461-43E5-410D-BD1E-2C9B1BA221D5}"/>
                </a:ext>
              </a:extLst>
            </p:cNvPr>
            <p:cNvGrpSpPr/>
            <p:nvPr/>
          </p:nvGrpSpPr>
          <p:grpSpPr>
            <a:xfrm>
              <a:off x="2626697" y="3704790"/>
              <a:ext cx="5069049" cy="818046"/>
              <a:chOff x="2619098" y="1531907"/>
              <a:chExt cx="5069049" cy="8180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C600E33-A1E3-42D0-83F4-64EA48CAEFE5}"/>
                  </a:ext>
                </a:extLst>
              </p:cNvPr>
              <p:cNvSpPr/>
              <p:nvPr/>
            </p:nvSpPr>
            <p:spPr>
              <a:xfrm>
                <a:off x="2619098" y="15319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0C69B0A-097E-4563-BC3F-74F44906E55E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38BCA06-AE1D-44C7-B8B3-9EA7F619CB41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7B074F0-4110-4D4A-B237-7F2BD4D01545}"/>
                  </a:ext>
                </a:extLst>
              </p:cNvPr>
              <p:cNvSpPr/>
              <p:nvPr/>
            </p:nvSpPr>
            <p:spPr>
              <a:xfrm>
                <a:off x="6840859" y="15319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F69ACC7-47B6-498B-93EF-C5C19716AD80}"/>
                </a:ext>
              </a:extLst>
            </p:cNvPr>
            <p:cNvGrpSpPr/>
            <p:nvPr/>
          </p:nvGrpSpPr>
          <p:grpSpPr>
            <a:xfrm>
              <a:off x="2643445" y="5053233"/>
              <a:ext cx="5091274" cy="814869"/>
              <a:chOff x="2660373" y="1535084"/>
              <a:chExt cx="5091274" cy="814869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9E7D80F-658A-404F-8A1A-F6BFCB17E36C}"/>
                  </a:ext>
                </a:extLst>
              </p:cNvPr>
              <p:cNvSpPr/>
              <p:nvPr/>
            </p:nvSpPr>
            <p:spPr>
              <a:xfrm>
                <a:off x="2660373" y="1535084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73E3BCF-AC78-49E8-96C6-0BB5CC9A3621}"/>
                  </a:ext>
                </a:extLst>
              </p:cNvPr>
              <p:cNvSpPr/>
              <p:nvPr/>
            </p:nvSpPr>
            <p:spPr>
              <a:xfrm>
                <a:off x="40587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7378591-DF17-4F64-A89C-8D6B48C4B1F9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32CBAC3-8893-48F5-9BC9-622BE24CFA01}"/>
                  </a:ext>
                </a:extLst>
              </p:cNvPr>
              <p:cNvSpPr/>
              <p:nvPr/>
            </p:nvSpPr>
            <p:spPr>
              <a:xfrm>
                <a:off x="69043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271EB5E-C600-4A78-9DB6-A37424639D9F}"/>
                </a:ext>
              </a:extLst>
            </p:cNvPr>
            <p:cNvGrpSpPr/>
            <p:nvPr/>
          </p:nvGrpSpPr>
          <p:grpSpPr>
            <a:xfrm>
              <a:off x="2147660" y="555806"/>
              <a:ext cx="5994959" cy="386418"/>
              <a:chOff x="2147660" y="555806"/>
              <a:chExt cx="5994959" cy="38641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FAAE095-42AD-4EEE-B617-D43EA2B8FAB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772875-D38A-4477-A4EA-98E55AEEE96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1BE713F-6A36-41C7-BFB1-A4268FAF14EB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72DD040-0C8F-4CA1-AFE2-9B017B6BF7DB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BA8B301-4CE2-499D-B2AA-FAFDB9E4A53A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9437E4C-CD10-44CA-90A8-5CF6CFFF408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0DD6C8A-CDC3-46D6-A51D-9A8B4C72605B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FAE2484F-7BE9-49E3-98A7-0DF08A15C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BB5E5F2-45BE-463E-9858-A7663A19D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65EFD45-A8B2-4E0B-B021-C907B015F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6D3D9CF-D633-4BFC-92DE-BA0AE5FCA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A0ECFCC-284F-4338-A1D3-F80571EE7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5BBCE001-1E7C-45AA-8373-44AF61F37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8379E828-B6B5-49BE-9789-01D456FEC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D013049-4DDD-45D1-ABA3-D970FDB3E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9D3715B6-DFF3-4671-87BC-9782F3DAFD0E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0DE7387D-481A-46E6-92DE-E926221937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E7BDC41A-4542-4BBB-972C-B4B2F7980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004EED0-4527-4C08-AFC1-6359F9372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B93355E-816D-43AC-BBDC-125D1D4FE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64CF6B-7152-4B91-BFC4-D96075BD6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795781E-255C-4BFD-98E7-F4DCED38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1673F5A-FDF9-4CA0-A5B1-18546A541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7E547D6-6875-4356-9F98-DDDDDEE84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B980B12-27CA-48E5-B3FB-64BD3643B33D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2F50A885-9DFD-44F6-AE04-F73CE5640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22B27BD-9D49-469C-B119-280231EBC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F55F7B0C-AD4B-4585-88E2-29F6EFB9C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4B341955-78BF-43D7-B188-D14E8BF0E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32C4109-1D33-4045-BDF7-745977B7E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CE2FE77-33FC-4631-A8A3-B1626221B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324DA1B-EABE-4BA1-A445-77192B672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F9AA662-116A-4269-9C83-A8167D789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D689400-B19B-4AD3-A7B7-6E2427FA7879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00F6F75-2E25-40AC-AEBA-550E3660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2DCF6C6D-6FC6-4580-8072-2834EAD72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41CDCE0-74A6-4E94-8836-124BEBA70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3C6B5E47-DE8F-43F6-92E4-732ABA29C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08986CA7-65B3-4CD1-A86E-4BD0BA28E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74F9E72-5D74-443D-B14F-E229ADDA0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17A7FE40-328B-44D3-AC17-2AD735682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CF2C637-3BF2-4FF3-913B-0A76FEEC8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B67A06D-F1DC-4256-B679-50A5394CEECB}"/>
                </a:ext>
              </a:extLst>
            </p:cNvPr>
            <p:cNvGrpSpPr/>
            <p:nvPr/>
          </p:nvGrpSpPr>
          <p:grpSpPr>
            <a:xfrm>
              <a:off x="2147089" y="1931205"/>
              <a:ext cx="5994959" cy="386418"/>
              <a:chOff x="2147660" y="555806"/>
              <a:chExt cx="5994959" cy="386418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16AD7DB-AE23-4303-8F04-73506AFB4FA4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F8156AA2-C530-44F4-8B84-5AEA9FAA136F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3EB567D-C68B-4039-A4AF-9B532E10172E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C6F0AFC-9689-4E8D-A4A5-AAA876979160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DDBDB28-7723-44CF-A068-5C19423FF335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1A55E413-3248-4027-B236-AA3058A5720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5B796CF-CF58-4025-B410-29A0288FD144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38C6117E-857C-4B4B-B8FF-0CB9CACA4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27CFE919-A99B-4A9A-8A9D-B1B67192D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20F8A48-86C6-43AC-A7F7-782F8834E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AB1ABE-A58B-4927-8C34-33E9672C0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198ED881-EC51-411C-985D-2FBE9A5F3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A034E39-334D-4EBA-9171-755EA95BE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116451BA-CE17-41D7-B497-A10CD880A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8F83F872-FCD7-45A5-8E68-983DDF6A1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6B4FB2B-8B2F-4C53-8390-612E86C13C8A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74F6A21-6BD4-4F31-8205-40A0770111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A3380F8-592A-4E2D-A23C-865A1C5A7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14EB098-B1FB-4F5E-A5CE-A71FE8126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6C314CFF-055D-4978-A612-033FC2F4C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FB75692-1E22-4732-BD70-676F7DC61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799192C-27A2-48CE-909C-FF75A3BB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B6B41F84-3308-462F-A10F-FF6EDCAE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F821EDE-5FAD-4B3C-8783-0610C7365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6EF6015-80E4-423C-8C29-A71D0816332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E5F09AC7-CBE8-4D43-A037-2099FFE65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88566AD-3E71-45DD-9EDD-45067FB26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AEF3809B-B3F0-48F9-8F1D-8A0AA5FF4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8FA499E2-8D22-458F-9F12-BC0436E79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37341AC-AECB-484F-8366-8625FC923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61A65957-2BAA-46CB-9F60-39706E41A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6CE53040-A94F-4AED-8F05-ED8FA7FC0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D7C3ABC-1639-4352-8721-9CFB72046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914D4A2-9363-4E2A-A5FE-AF9475DA1C68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D83DA7C-869E-493C-A4B9-9904D6373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C30D02D7-DF17-4CE4-8FD4-E73721763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15A24BD5-40AA-4743-92AB-4E5D86DCD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561E379-BB39-4E7D-BB6D-7F4A8676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23DA8C9F-0B7F-4F51-A041-43E91B184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B19FB23-E493-46BA-A896-9CD2F077C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64B96962-0791-43BA-9527-EF86226C3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BF5C1C0E-3B83-4487-8F05-B0A8C183F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47B4232-8285-4807-A583-7EF70C33EAA7}"/>
                </a:ext>
              </a:extLst>
            </p:cNvPr>
            <p:cNvGrpSpPr/>
            <p:nvPr/>
          </p:nvGrpSpPr>
          <p:grpSpPr>
            <a:xfrm>
              <a:off x="2147089" y="3233964"/>
              <a:ext cx="5994959" cy="386418"/>
              <a:chOff x="2147660" y="555806"/>
              <a:chExt cx="5994959" cy="386418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B62B58F-6FC6-4283-ABA9-54BDD1B4FB5B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55F3E2F3-2FE0-4F95-8231-70A4EC17597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FD1BA47-3C1A-45D6-917E-440113D3D511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A8CA8711-1F9A-43A5-B65A-8F49515577EE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3F7B6235-7634-4C71-93F8-0CB925228B17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816FCD6A-2580-4309-A45A-5B32A0A43BBD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296DFD59-7B59-4470-A77F-F54767DB0C89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B5DF38F-45EA-468C-B8E6-CAFD226A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9F2B4FA-DFCC-41D8-A5DD-95C643D1A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D0F33C52-70F1-4DC3-8C8D-50EE97FA2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620FBAD0-19A1-49DB-BC82-3573715B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8538964-0FA3-46D3-AA18-021926E48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890EEDE5-7251-4FF7-A971-BC96118B0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A8E1DAE4-7086-4B98-A79C-41AB1B92A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6FB8B3A2-1308-4782-806E-30CEDD9EA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1E28AB7-797A-4B89-9D00-D489D096F8D7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DCDAEFB7-6037-4B96-82B8-48CC5BFCC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5847B0-3411-4243-9D4F-60C552312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A013EBC-29B7-44D1-87B9-C4CFCA72D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3164A094-E457-4284-99DC-46440118C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F8A319A0-643D-40ED-9F9D-F1448EEA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7149A2E4-AC49-4655-A6BB-F4231FFB5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0308AD2A-6C25-4763-9C91-6B6FB1911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93E003B2-C2FD-41EF-95FD-8DAD20379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B5CA07C6-39C1-4845-AF98-109E4835D4F3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56B2C6E-E2B9-48C6-A8AA-0FFD2370C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E8431D40-06B2-4514-AA3F-4FC668DBF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0F1B878C-1E38-412E-B272-911C820C1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C68E9AA-A9DF-4885-A0C7-BB3423828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72B1C43-4457-4115-9C2D-C51E5757A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C0928FDB-EE38-461D-9DF0-6B1E4BCA2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EE1B8D4A-D705-4AE7-9249-A8162A9CE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F2867E21-C888-4504-BAE4-AED544BCA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8BE9F70-FD68-474C-B58E-A99E91883526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D218AFC8-46EE-4973-BC7C-A28E3A3EE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A5195CCA-A829-449B-A350-FF2CFD9EA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844565F-35DF-4717-B06D-942C9B24B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0910042-40EF-4171-ACC4-7506D6647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4A9BA78E-B7D7-486D-9517-AD6F12FB0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C6807F5-1372-45E3-8655-EDA5464A8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F03C0D22-8381-4F4C-B8DE-56A925EB8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DA74310-2AA7-4844-AEE6-7E5523E48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00AAE05A-C03A-414E-9964-1375549374F5}"/>
                </a:ext>
              </a:extLst>
            </p:cNvPr>
            <p:cNvGrpSpPr/>
            <p:nvPr/>
          </p:nvGrpSpPr>
          <p:grpSpPr>
            <a:xfrm>
              <a:off x="2155605" y="4607020"/>
              <a:ext cx="5994959" cy="386418"/>
              <a:chOff x="2147660" y="555806"/>
              <a:chExt cx="5994959" cy="386418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8DDE9604-9A10-4592-A5ED-6A530E558FA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6D00009B-7448-4631-9949-F931FB415A10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A9BD868C-2C6E-446D-8107-448AE87B402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56D33809-9D01-442C-8840-BB65EB27327C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E0973984-6BE4-4D40-9345-4FC896BC354E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9F9D92DF-59DE-4102-AD7D-70A8F31983AA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C3807B5-0A6B-4B4D-985C-2D5914A4981F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F9EA81DB-4080-475B-9BDE-D633ECCBE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7D7F6E2B-1704-4515-ACC2-853C2437D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D46B8655-6415-4B5F-B219-39F9A174B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2101C39A-1B61-4DE8-A8A8-208E5E481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BF97AB36-E2D8-4021-B382-E75BD5B0A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1604DE2-2DA1-443A-8352-591D66F8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1C7E5FF1-A6DF-4288-BAEB-A1D82F940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DDB8F0E8-8CF5-4799-9466-F884EC515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A99B34EC-531F-40BD-9E80-3C8078A905CF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36278931-64DF-4666-9940-55F9FB6D6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E869C455-6D18-4DF6-83B3-8CCF6BB19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C1244D33-9223-4E60-9936-EF5134F86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C97FDF5-BF2C-4B67-935F-DB0A47DCC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4FC027F3-C9F4-40A4-A286-F14D8C242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01D6C05A-32E8-42AA-802F-3F7D7388D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BCE17298-5C2D-4848-B2A4-C172587A5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1D2E2EA4-8D25-4FE3-B470-9EB7E279D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3EFEE6C3-6ACA-4A93-AD66-557D1D31B20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5C08C459-290C-4E1F-86E6-1FB633913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4933622F-4201-4FA6-9819-0A3F5F42A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9D49984-0FC0-44A1-BFB8-13D12F82C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08DEDB72-78E4-4C28-8DC4-EE5DE6208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695FA718-0715-4C19-A934-E6E0FDA12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94AEC14B-DCDB-4B80-971E-5F7FD3A79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1DA2865D-ECD1-4350-BF61-88DA9F5F3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10D09472-7E66-4A56-8734-1D5D14C56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11A1E14-BF32-4A74-9454-DB681AEF543B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C73A7E83-3F63-4E85-A375-329040DA6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238C1594-8E55-4252-A020-13B8FE9B8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DF19DEA-748E-4880-8C16-9FC923ABF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A998DB2-4D71-4BE2-A779-F366B329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E20ACD8-42EC-4549-9210-1CEC5E6B2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D32EDC6-B7F5-46A7-B315-56214C8C0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8C9AE094-6EBC-49E2-A670-045B4A22F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8F1CE045-2B69-43FF-AA60-299CED116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9634871-B141-4315-89FA-56B83054D19F}"/>
                </a:ext>
              </a:extLst>
            </p:cNvPr>
            <p:cNvGrpSpPr/>
            <p:nvPr/>
          </p:nvGrpSpPr>
          <p:grpSpPr>
            <a:xfrm>
              <a:off x="2178464" y="5963835"/>
              <a:ext cx="5994959" cy="386418"/>
              <a:chOff x="2147660" y="555806"/>
              <a:chExt cx="5994959" cy="386418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B7C959B7-DF91-4B5F-87A8-2BCDA79080A2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2D8ECBAD-DBE9-41CD-AEFD-EF54956E8243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8310AAA1-FAFA-4B85-B418-0A609102CC5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853C1385-9C5B-47C6-AA14-80AE09B38817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ED0AEED3-FBFB-489A-A01A-4608D430A93B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17B662EF-92C3-4C48-ADAD-4745A082DA54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D9DD7E6D-FBA5-4EB1-A6C1-52B69BB18D06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D879012-F237-43F9-A835-0F7E2E84C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C3C142A-6F89-4127-BA23-69B951CBC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BF867C45-53D6-4B49-A0D2-5E11C6205E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8EAC741-DD9F-4BAD-AA10-BB7F7A897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2C495D37-BA22-4B15-9527-AAAA863B8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9A95806-FC49-4320-A789-28C04E435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3B465AF5-D733-4A05-A0B0-3A7731C3C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7DE56BBB-B5D4-46DC-BC05-47BBDFE55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6C8DAE65-339F-49A9-89A0-BD57B125C44B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F72C767C-EC85-4EA9-82C8-2EAC77416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EAC5CE6-64CC-4FA9-87AB-DD6780BF7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5E63F17C-075E-4D95-AB4B-077B0D13D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44F37BCB-082E-4B81-B6FE-5F2A48141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75867B7-1956-4B2D-B55A-E6D1CE7B5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620EF9B-4B85-46E3-8284-693760E01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980C5FA7-A839-4977-BB4C-75F28ADE5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4146A3FC-734B-4B1A-9887-97AF34616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1E3F0D57-BCE0-474D-93A6-30D02D74E405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81F039B0-8246-4FA5-B4AD-08FF14E54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5A4FDF95-7BEF-4453-8687-9FCCCEAC5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9DE219FA-C376-4215-B621-DE0AB23BA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BE1A167-795F-4F37-A066-D7ABFBDE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C1C72DF-CDBD-461F-ADB1-5E22F5205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9C97C94-0040-4CAC-8A77-B7CAAC0D8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E389799-9679-44AA-902C-AAF519BD0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412915E5-B61F-4267-A415-00DC68CE4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0E2047D9-E461-41B2-B83A-EED17E799B54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321F33B1-946B-4F82-9974-0E020D4BD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3F969B7-BE6A-4CE8-A562-0C6543867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2F71640B-0D3D-4FB5-B365-3CAC5A30A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DC3E3B4D-2F81-4472-AF16-3B589D19E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164ACC01-E0C8-4F2D-AF72-2B4D5F57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FAD641B9-3CF2-49F9-AB1C-92B5555D3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25726642-BCF3-42D3-A801-576FBEFBE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C783A933-49AB-4C90-B30A-7D903528C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FAEF3D4D-E290-4D08-95B8-0D3915748BDE}"/>
                </a:ext>
              </a:extLst>
            </p:cNvPr>
            <p:cNvGrpSpPr/>
            <p:nvPr/>
          </p:nvGrpSpPr>
          <p:grpSpPr>
            <a:xfrm>
              <a:off x="2155635" y="936924"/>
              <a:ext cx="351268" cy="994281"/>
              <a:chOff x="2147089" y="936924"/>
              <a:chExt cx="351268" cy="994281"/>
            </a:xfrm>
          </p:grpSpPr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59D91DE9-1F90-49A9-B7C5-D5CBF4947EF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32F267-B82C-476C-893C-29F905104753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4A381C98-E8E0-4699-B020-C971D2741768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85727EA-50BD-4C17-881A-576E74B9BDA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B918FB3B-9373-46F7-BD01-EDE6772DC28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CCC1973E-0A75-4149-83DD-76C4A533E6C2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6BEEC86A-DF29-4FCA-AB6F-3ECA26F4ED6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727917D-1880-4ADB-8069-699392B2110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5F27DB4D-DFC1-4BD5-AC94-32ED2E3A3C7F}"/>
                </a:ext>
              </a:extLst>
            </p:cNvPr>
            <p:cNvGrpSpPr/>
            <p:nvPr/>
          </p:nvGrpSpPr>
          <p:grpSpPr>
            <a:xfrm>
              <a:off x="3566315" y="931627"/>
              <a:ext cx="351268" cy="994281"/>
              <a:chOff x="2147089" y="936924"/>
              <a:chExt cx="351268" cy="994281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4B0240A5-AE7D-4A99-965D-A5A0FD6B54E5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0276BA0-511E-4D1A-A6A4-214055422AA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04F108C5-F403-44B4-B267-F7B08F4D7A39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1BA592DE-4F73-4130-BEF7-B8DAD5803E3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1A7126DB-6DE4-4F74-ADE4-0CE46E377A93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E3DB22DB-E74E-44C2-8868-AD62D7094FB1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C01A8780-1791-4BC8-96CE-035D767A9C62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5BA7DF3-2315-4716-A8AA-63B94EE7733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98421D1E-E65F-470B-BB80-CFF0936D6684}"/>
                </a:ext>
              </a:extLst>
            </p:cNvPr>
            <p:cNvGrpSpPr/>
            <p:nvPr/>
          </p:nvGrpSpPr>
          <p:grpSpPr>
            <a:xfrm>
              <a:off x="4965416" y="941687"/>
              <a:ext cx="351268" cy="994281"/>
              <a:chOff x="2147089" y="936924"/>
              <a:chExt cx="351268" cy="994281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CABA7606-687F-4FAD-89F2-5F0DCAFAF3A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87BDB0BC-4B63-43AE-99A1-2779B0B6681E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7C2B99-2C4D-41D0-9852-1A7357AA471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FEE71CE-502E-4287-BB97-90459567DFBB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E9525EAA-DCF7-4571-9279-4ABCE1427B1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87A3BFA-E254-4E2D-A654-3537E85E129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40B45344-7B6D-43D6-9F3B-4A9F519762D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300FC9AD-EF6D-4367-A1A3-A891A99B3293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165D9CD3-171B-4CA8-A686-0853C2705077}"/>
                </a:ext>
              </a:extLst>
            </p:cNvPr>
            <p:cNvGrpSpPr/>
            <p:nvPr/>
          </p:nvGrpSpPr>
          <p:grpSpPr>
            <a:xfrm>
              <a:off x="6366981" y="939038"/>
              <a:ext cx="351268" cy="994281"/>
              <a:chOff x="2147089" y="936924"/>
              <a:chExt cx="351268" cy="994281"/>
            </a:xfrm>
          </p:grpSpPr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CBF72F0D-F2DA-492D-8AC8-61F6B71C622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5385D77D-2138-4585-A58C-E1CE4BB61B3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9C720B1-FF71-40D4-A1C7-8521931F424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621C9949-3E44-43EC-8A26-0B0E6F1CC96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EF9F4C9-BE62-4C77-AFC1-8A3166B9A22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D26B367-D456-4D3F-B78E-AA08327BA2A6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19685B3-3518-4B3F-A50E-1B543ADB5C5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82679AA1-41C3-4046-B6F6-DF76573A89A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7A1BEAD-CCC7-454E-9794-E89743483606}"/>
                </a:ext>
              </a:extLst>
            </p:cNvPr>
            <p:cNvGrpSpPr/>
            <p:nvPr/>
          </p:nvGrpSpPr>
          <p:grpSpPr>
            <a:xfrm>
              <a:off x="7771059" y="936389"/>
              <a:ext cx="351268" cy="994281"/>
              <a:chOff x="2147089" y="936924"/>
              <a:chExt cx="351268" cy="994281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882431A4-5016-4C21-9CA1-81D7EB05879B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2409B0AF-9CA0-4C91-B6B4-E5BD5CE44FA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9B94EB45-B4C0-4CC7-B4DE-DA0052348F8B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F231607F-1FB0-40E1-8C67-70705D3DAC0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B89120F-52D9-43CE-8351-08B61B396A8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504D7C2-9AD8-4109-8E3F-01F5D56557EE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0647D924-D0DD-4ECD-9CF5-1D5B8E28FA98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D2FC6C04-E63D-484B-9C66-42DD5656D76B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12261241-8D35-44E7-B46E-0A0C86D511FE}"/>
                </a:ext>
              </a:extLst>
            </p:cNvPr>
            <p:cNvGrpSpPr/>
            <p:nvPr/>
          </p:nvGrpSpPr>
          <p:grpSpPr>
            <a:xfrm>
              <a:off x="2164663" y="2304705"/>
              <a:ext cx="351268" cy="932654"/>
              <a:chOff x="2147089" y="936924"/>
              <a:chExt cx="351268" cy="994281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87DB596B-4601-4C93-A686-12DB7BA1416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9C79F65E-1ECC-43CE-9E31-FF5D0280DDFA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36AAA639-BE8E-4689-BE7C-DD5222D56B1F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8B8FC884-275F-4EBC-ABAE-D9EE6A7CB20C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88616D19-8C94-4CA1-8476-BFFFF657420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77D149A0-F62E-4B5C-9122-EA350D4EBF3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981AB36D-515E-476E-A0A2-0E187B6BD21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49DF9B2A-2DF0-4EDD-B280-FB315D62946D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A23E7187-E806-4688-8CD4-F98940F5B88A}"/>
                </a:ext>
              </a:extLst>
            </p:cNvPr>
            <p:cNvGrpSpPr/>
            <p:nvPr/>
          </p:nvGrpSpPr>
          <p:grpSpPr>
            <a:xfrm>
              <a:off x="3564577" y="2306688"/>
              <a:ext cx="351268" cy="932654"/>
              <a:chOff x="2147089" y="936924"/>
              <a:chExt cx="351268" cy="994281"/>
            </a:xfrm>
          </p:grpSpPr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6AB565BF-15B7-4042-8B25-0F8B51DEBC0D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A22A41F-8F6D-4340-8ECF-3CF7A1CE7A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88FE7539-5490-4AE8-BCD7-DB3EA4BBFC26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E22F2C3F-9100-4687-A437-FA6ADAAAE4D2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539AF45A-DC4E-4A2A-A98F-4BD4D0E1325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BE883F99-F69F-4D05-889A-29EED70FC87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7C2958B5-A62E-4234-9537-17C8CC45D169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9AA1691-2C16-4420-9074-A562A8A18780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00FF3CA-7206-4F6B-912F-86D2B11C4145}"/>
                </a:ext>
              </a:extLst>
            </p:cNvPr>
            <p:cNvGrpSpPr/>
            <p:nvPr/>
          </p:nvGrpSpPr>
          <p:grpSpPr>
            <a:xfrm>
              <a:off x="4972452" y="2305529"/>
              <a:ext cx="351268" cy="932654"/>
              <a:chOff x="2147089" y="936924"/>
              <a:chExt cx="351268" cy="994281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CC0707D5-E135-4806-B932-FDF6B23B711A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5B100E52-0190-45E5-8C75-ECD2CF6287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F511362E-DE3D-45E8-A30D-921AE8151DA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682F692-E887-4D3C-B216-61C6418C9EC8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81D1EEC7-DB20-4028-B09C-2CE1196EA0C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A5BFA7A4-52EF-40F5-8C43-800BEBAB70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49183E3-453C-402C-AAD0-8A0D85A265C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56933DD3-6FFE-409D-9833-9580AA4AA6B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ACF0A128-8EF0-4E34-B56D-EBA657A5B6C1}"/>
                </a:ext>
              </a:extLst>
            </p:cNvPr>
            <p:cNvGrpSpPr/>
            <p:nvPr/>
          </p:nvGrpSpPr>
          <p:grpSpPr>
            <a:xfrm>
              <a:off x="6383477" y="2308289"/>
              <a:ext cx="351268" cy="932654"/>
              <a:chOff x="2147089" y="936924"/>
              <a:chExt cx="351268" cy="994281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9A9C07D3-4DDA-48D1-A9F3-080A1D90851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9824DCA2-C8D5-498C-A8F5-D3E6F062223B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337C894E-DFAB-4A91-8331-ADD37B94455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CE00108A-36F3-43CD-90E6-BF8E1B20399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AFDC3B6-0F02-468D-A437-603BF247156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54F1B23E-EA3E-465E-8F2A-304D936B8F0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63F6058-C758-496C-B31C-D4FDF221151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4F3186E-9749-4EBB-A960-86259082F66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C782A882-1DAE-481C-805B-D64F5DC64972}"/>
                </a:ext>
              </a:extLst>
            </p:cNvPr>
            <p:cNvGrpSpPr/>
            <p:nvPr/>
          </p:nvGrpSpPr>
          <p:grpSpPr>
            <a:xfrm>
              <a:off x="7790780" y="2306187"/>
              <a:ext cx="351268" cy="932654"/>
              <a:chOff x="2147089" y="936924"/>
              <a:chExt cx="351268" cy="994281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19900E2-57A8-43AD-A875-59F509F7EA57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FC9ED571-9F61-4489-8916-EE480E652F44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4A0DB2B-318D-4252-A297-1308C9C69D6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578ED2AC-4F56-40C9-8C92-A0B807D8CC4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DA6A51-E714-485F-8B8F-5550370EBFEC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DF9FBAB-E722-4710-BB64-C314F7AE7805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A900435E-245F-4296-AB0F-82BE7DD997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63B3422-5014-41BF-B192-6E8E33B48A7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DEAE7BA-636B-461A-8C92-17BF6CEA7156}"/>
                </a:ext>
              </a:extLst>
            </p:cNvPr>
            <p:cNvGrpSpPr/>
            <p:nvPr/>
          </p:nvGrpSpPr>
          <p:grpSpPr>
            <a:xfrm>
              <a:off x="2164663" y="3621959"/>
              <a:ext cx="351268" cy="969731"/>
              <a:chOff x="2147089" y="936924"/>
              <a:chExt cx="351268" cy="994281"/>
            </a:xfrm>
          </p:grpSpPr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295970B0-5969-46FF-B61B-1AF56C830C8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AEE23AFD-5009-47DE-8078-9DBEFD40080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32F1E3F-3273-4ECE-A19F-38C2E5A0568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559644CC-5500-44F4-87B2-D3AA2E3094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D5587D37-92CC-469B-89D0-9408959ADC4D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857F3D78-B418-491C-88C3-873E379FF61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7D54CCA-CF5F-45A7-90B7-D9F3FEA47EC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9FA707E-D584-4582-8F9F-81F5359FDBD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C07F8514-7C5D-4095-9FFB-B6537CC8B4B2}"/>
                </a:ext>
              </a:extLst>
            </p:cNvPr>
            <p:cNvGrpSpPr/>
            <p:nvPr/>
          </p:nvGrpSpPr>
          <p:grpSpPr>
            <a:xfrm>
              <a:off x="3575049" y="3622236"/>
              <a:ext cx="351268" cy="969731"/>
              <a:chOff x="2147089" y="936924"/>
              <a:chExt cx="351268" cy="994281"/>
            </a:xfrm>
          </p:grpSpPr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F8191D0C-5B27-4135-B5E9-F91FD9162CE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779EB55A-88BF-4C3B-B70F-65D416FD46C0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2A2A8266-D846-48F9-8EEE-BFEE0D03E0B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7F4C522B-F171-4B74-8B53-2B1913860B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AEB54941-7349-40AC-B3FC-620984F01919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02531A6F-80A2-4DBC-A8D5-97B13418068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E4E958AE-7148-4A11-9306-5E897E63E9B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F89EDA7C-6B93-4940-9538-FEB23B22490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31CD669A-2884-445F-9103-DB39AC687645}"/>
                </a:ext>
              </a:extLst>
            </p:cNvPr>
            <p:cNvGrpSpPr/>
            <p:nvPr/>
          </p:nvGrpSpPr>
          <p:grpSpPr>
            <a:xfrm>
              <a:off x="4972441" y="3622578"/>
              <a:ext cx="351268" cy="969731"/>
              <a:chOff x="2147089" y="936924"/>
              <a:chExt cx="351268" cy="994281"/>
            </a:xfrm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D4E17F92-5C6E-4F49-AB35-0CE5682B600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85C05DC8-F809-443D-B177-71A370BCA3B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09C11CE1-F322-4E02-8B7B-89B5EBB2C3C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3E9740A6-2BE0-4637-9A1B-CE61C2180BF5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6C8500E4-A556-4D8D-AF33-60C90B36BFD5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C5422882-3B7D-41BE-A812-BD50B926C26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6E329C0C-91DA-44C8-BB94-D131CBD29C8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3FE5E7B-105E-47C5-AD52-BC7627100E7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5075B785-FC95-4E4D-86D3-E6AF5816A5D5}"/>
                </a:ext>
              </a:extLst>
            </p:cNvPr>
            <p:cNvGrpSpPr/>
            <p:nvPr/>
          </p:nvGrpSpPr>
          <p:grpSpPr>
            <a:xfrm>
              <a:off x="6382009" y="3616425"/>
              <a:ext cx="351268" cy="982943"/>
              <a:chOff x="2147089" y="936924"/>
              <a:chExt cx="351268" cy="994281"/>
            </a:xfrm>
          </p:grpSpPr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2523340F-E8CD-4069-A7D9-647FADEC3B3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A8EF683-BA0A-4807-8CE5-C7DC65A02CF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55FEB2F5-90BF-4FF6-B022-8F354E6E7590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0C66E48-3D7B-4B78-850F-5234269869E9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228D546-6680-4A42-B371-8BA59562A24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476DF0AC-AE5E-47C9-9D82-B82E5C59942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A76BBEFD-535A-4F7A-A1AD-65511D6B739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8CA1122-0499-40D5-A540-EEF1C245F75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2B23084A-7863-40C5-83D2-472769547D8F}"/>
                </a:ext>
              </a:extLst>
            </p:cNvPr>
            <p:cNvGrpSpPr/>
            <p:nvPr/>
          </p:nvGrpSpPr>
          <p:grpSpPr>
            <a:xfrm>
              <a:off x="7779886" y="3622419"/>
              <a:ext cx="351268" cy="982943"/>
              <a:chOff x="2147089" y="936924"/>
              <a:chExt cx="351268" cy="994281"/>
            </a:xfrm>
          </p:grpSpPr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3FB0DE03-58F3-4BBB-8E02-5B190B85C1A6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5726DDCF-C4C9-42DD-89CD-90D4B889D5F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D89E2CB-0247-4EC4-B3EF-55A8DD44762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D2B13672-84D9-4BFA-8E06-FDC3D746623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49B8C9B9-6C24-4205-B22E-592C3FDCAAD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76D50791-2AA6-4522-B1F5-95739D3A55A3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1B7BADD-FF3A-42E3-86D6-E7A57B9D9C0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52A359F0-2DCA-4DCD-B65C-D0C3780C080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8E069354-5D9E-41F3-9632-6004ED9AE940}"/>
                </a:ext>
              </a:extLst>
            </p:cNvPr>
            <p:cNvGrpSpPr/>
            <p:nvPr/>
          </p:nvGrpSpPr>
          <p:grpSpPr>
            <a:xfrm>
              <a:off x="7804268" y="4995442"/>
              <a:ext cx="351268" cy="969396"/>
              <a:chOff x="2147089" y="936924"/>
              <a:chExt cx="351268" cy="994281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43722684-4955-4DAC-BA47-931497C65A99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8901AD0D-D94B-4F4F-AE42-29F50724A5E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C9E789D-57C1-48F6-857C-B0EB641F3D2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8BE87215-A46D-4D1B-9CC6-FB2A9E1436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C29F6075-24B9-4B4C-9870-9856E469052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4DB6DFA-F206-4D5D-B9A2-B693DA4C627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3162B4EF-05C6-4231-B55B-B33CD2AE3654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2EBC7B1E-65AB-46BB-AD75-B14DFC52E73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DF695529-593A-4F46-937C-DC565535086D}"/>
                </a:ext>
              </a:extLst>
            </p:cNvPr>
            <p:cNvGrpSpPr/>
            <p:nvPr/>
          </p:nvGrpSpPr>
          <p:grpSpPr>
            <a:xfrm>
              <a:off x="6409594" y="4980730"/>
              <a:ext cx="351268" cy="969396"/>
              <a:chOff x="2147089" y="936924"/>
              <a:chExt cx="351268" cy="994281"/>
            </a:xfrm>
          </p:grpSpPr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5B041196-2581-4269-8FEC-D74B5AE20D68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7401DE8-53E4-4A32-9D66-ED6355B9DF87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FCD1B27C-4499-4B59-B563-DBC8E982764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2F733B56-B241-49B6-A9DF-6147D06B836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DB4F486F-953A-419E-A5E1-33A92AAAEA8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0577983F-048D-47E2-9935-93B2CC7316B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DA4B19E-4188-4808-8E1F-247F91B17B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A4681C06-BFCC-4782-9630-7EE9C34D2FE7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A1E6C765-0063-4599-85B8-BB12A63797AE}"/>
                </a:ext>
              </a:extLst>
            </p:cNvPr>
            <p:cNvGrpSpPr/>
            <p:nvPr/>
          </p:nvGrpSpPr>
          <p:grpSpPr>
            <a:xfrm>
              <a:off x="4985923" y="4987205"/>
              <a:ext cx="351268" cy="969396"/>
              <a:chOff x="2147089" y="936924"/>
              <a:chExt cx="351268" cy="994281"/>
            </a:xfrm>
          </p:grpSpPr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742F3330-8C10-4DD3-A25E-BD85C5151701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91C38AC-B861-47C6-8C53-B3C93DA6948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1C820457-854A-4958-B486-82D3E6BC4F5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B75202F2-3BD8-4A09-81E8-D8471F19345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AA57D2AD-547D-40E5-8C13-E3FC9E2E1E5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5E737EF1-8F1E-4E43-9E5C-214B16706D7A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FB0D27EE-4571-43CA-BF63-2F1B19AD25E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13DDF4EE-4693-459D-8E85-415D8079894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594C8154-0C42-45FE-BC6F-D2609E841BC6}"/>
                </a:ext>
              </a:extLst>
            </p:cNvPr>
            <p:cNvGrpSpPr/>
            <p:nvPr/>
          </p:nvGrpSpPr>
          <p:grpSpPr>
            <a:xfrm>
              <a:off x="3588331" y="4992860"/>
              <a:ext cx="351268" cy="969396"/>
              <a:chOff x="2147089" y="936924"/>
              <a:chExt cx="351268" cy="994281"/>
            </a:xfrm>
          </p:grpSpPr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410F6965-EB56-433D-AF61-35D4259A664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232752B-AF80-440E-A47D-49129C35078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52BEF8BF-9110-4AE5-A416-31129FFDED7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6BE33BC6-8362-45BA-AF85-4DC1CD0E6F81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1D763546-AA6F-4B91-AEF8-779486F87DF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334329A5-2193-4FAC-AA2A-548CACCDE754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8E4EB0-240A-41E6-B4DA-12BD8B59186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53B18A-FA33-4C81-A3A6-94D2A190C38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65AA6C71-7B71-48D3-919B-15E9F8961E99}"/>
                </a:ext>
              </a:extLst>
            </p:cNvPr>
            <p:cNvGrpSpPr/>
            <p:nvPr/>
          </p:nvGrpSpPr>
          <p:grpSpPr>
            <a:xfrm>
              <a:off x="2196192" y="4993062"/>
              <a:ext cx="351268" cy="969396"/>
              <a:chOff x="2147089" y="936924"/>
              <a:chExt cx="351268" cy="994281"/>
            </a:xfrm>
          </p:grpSpPr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2808984E-5305-4718-9B46-AC2FA6077A8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48C76AC9-5E81-4B1D-92A4-137A81EBEF7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5C6455C3-B796-4C9B-B490-220B514426D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3E2F164A-30C2-4F95-A433-31AE26F8C0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016350A4-AFB1-421F-8227-11998BFDC7B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AD231092-D8F4-49C2-A847-FB87368EE5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B0DED6A5-6B11-4F37-9F88-ACC2062A147D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BAEA8814-54F0-46A9-9CC6-7A3AE7F87D7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1" name="Rectangle 560">
            <a:extLst>
              <a:ext uri="{FF2B5EF4-FFF2-40B4-BE49-F238E27FC236}">
                <a16:creationId xmlns:a16="http://schemas.microsoft.com/office/drawing/2014/main" id="{725AC83F-C9C7-4A5D-A7DD-85350C13D113}"/>
              </a:ext>
            </a:extLst>
          </p:cNvPr>
          <p:cNvSpPr/>
          <p:nvPr/>
        </p:nvSpPr>
        <p:spPr>
          <a:xfrm>
            <a:off x="913524" y="5615536"/>
            <a:ext cx="301490" cy="260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A65B6C23-DD4E-42D0-8A37-4CF8E284C336}"/>
              </a:ext>
            </a:extLst>
          </p:cNvPr>
          <p:cNvSpPr txBox="1"/>
          <p:nvPr/>
        </p:nvSpPr>
        <p:spPr>
          <a:xfrm>
            <a:off x="1171167" y="5597471"/>
            <a:ext cx="119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</a:t>
            </a:r>
            <a:r>
              <a:rPr lang="en-US" sz="1400" dirty="0" err="1"/>
              <a:t>lógicos</a:t>
            </a:r>
            <a:endParaRPr lang="en-US" sz="1400" dirty="0"/>
          </a:p>
        </p:txBody>
      </p:sp>
      <p:sp>
        <p:nvSpPr>
          <p:cNvPr id="563" name="Rectangle: Rounded Corners 562">
            <a:extLst>
              <a:ext uri="{FF2B5EF4-FFF2-40B4-BE49-F238E27FC236}">
                <a16:creationId xmlns:a16="http://schemas.microsoft.com/office/drawing/2014/main" id="{A7105111-4C11-48FB-892D-C980EA387084}"/>
              </a:ext>
            </a:extLst>
          </p:cNvPr>
          <p:cNvSpPr/>
          <p:nvPr/>
        </p:nvSpPr>
        <p:spPr>
          <a:xfrm rot="5400000">
            <a:off x="859045" y="6105245"/>
            <a:ext cx="379118" cy="1312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AB64CFA4-66C2-46CF-8651-FDF8FFFDB428}"/>
              </a:ext>
            </a:extLst>
          </p:cNvPr>
          <p:cNvSpPr txBox="1"/>
          <p:nvPr/>
        </p:nvSpPr>
        <p:spPr>
          <a:xfrm>
            <a:off x="1160404" y="6030807"/>
            <a:ext cx="930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I/O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1ECBEFF5-C260-42AF-89BF-00B632ADEA9F}"/>
              </a:ext>
            </a:extLst>
          </p:cNvPr>
          <p:cNvSpPr/>
          <p:nvPr/>
        </p:nvSpPr>
        <p:spPr>
          <a:xfrm>
            <a:off x="3048530" y="5626418"/>
            <a:ext cx="250526" cy="2299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F7815F7-1CB4-4651-9D94-2E08095F1767}"/>
              </a:ext>
            </a:extLst>
          </p:cNvPr>
          <p:cNvSpPr txBox="1"/>
          <p:nvPr/>
        </p:nvSpPr>
        <p:spPr>
          <a:xfrm>
            <a:off x="3250512" y="5593800"/>
            <a:ext cx="249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Chaves </a:t>
            </a:r>
            <a:r>
              <a:rPr lang="en-US" sz="1400" dirty="0" err="1"/>
              <a:t>programáveis</a:t>
            </a:r>
            <a:endParaRPr lang="en-US" sz="1400" dirty="0"/>
          </a:p>
        </p:txBody>
      </p: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63ED2A88-C0CE-484A-966E-2E1BB74C1D03}"/>
              </a:ext>
            </a:extLst>
          </p:cNvPr>
          <p:cNvGrpSpPr/>
          <p:nvPr/>
        </p:nvGrpSpPr>
        <p:grpSpPr>
          <a:xfrm rot="5400000">
            <a:off x="3045698" y="6021125"/>
            <a:ext cx="256189" cy="281404"/>
            <a:chOff x="2147089" y="936924"/>
            <a:chExt cx="351268" cy="994281"/>
          </a:xfrm>
        </p:grpSpPr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31394058-8116-451E-99C0-4EDAA9AC232F}"/>
                </a:ext>
              </a:extLst>
            </p:cNvPr>
            <p:cNvCxnSpPr/>
            <p:nvPr/>
          </p:nvCxnSpPr>
          <p:spPr>
            <a:xfrm>
              <a:off x="214708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8C6DBAC-1F44-4561-AB7C-E228A13C173F}"/>
                </a:ext>
              </a:extLst>
            </p:cNvPr>
            <p:cNvCxnSpPr/>
            <p:nvPr/>
          </p:nvCxnSpPr>
          <p:spPr>
            <a:xfrm>
              <a:off x="2199478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2227C6E-0929-4A1D-AC64-7A1BB69A4BBD}"/>
                </a:ext>
              </a:extLst>
            </p:cNvPr>
            <p:cNvCxnSpPr/>
            <p:nvPr/>
          </p:nvCxnSpPr>
          <p:spPr>
            <a:xfrm>
              <a:off x="2251864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14EAA03-954A-4940-8B58-E62E3B24B9F6}"/>
                </a:ext>
              </a:extLst>
            </p:cNvPr>
            <p:cNvCxnSpPr/>
            <p:nvPr/>
          </p:nvCxnSpPr>
          <p:spPr>
            <a:xfrm>
              <a:off x="2302140" y="936924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3F9E624A-1160-469A-8304-1DCBE64DCD94}"/>
                </a:ext>
              </a:extLst>
            </p:cNvPr>
            <p:cNvCxnSpPr/>
            <p:nvPr/>
          </p:nvCxnSpPr>
          <p:spPr>
            <a:xfrm>
              <a:off x="2347105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8283D05-6E54-452F-8B1D-29FD17C7FA7E}"/>
                </a:ext>
              </a:extLst>
            </p:cNvPr>
            <p:cNvCxnSpPr/>
            <p:nvPr/>
          </p:nvCxnSpPr>
          <p:spPr>
            <a:xfrm>
              <a:off x="239473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D2F5664-0310-4CE8-9909-0B34690F4A9E}"/>
                </a:ext>
              </a:extLst>
            </p:cNvPr>
            <p:cNvCxnSpPr/>
            <p:nvPr/>
          </p:nvCxnSpPr>
          <p:spPr>
            <a:xfrm>
              <a:off x="2442364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70E702D-E151-433F-9ADE-A8CDC953073B}"/>
                </a:ext>
              </a:extLst>
            </p:cNvPr>
            <p:cNvCxnSpPr/>
            <p:nvPr/>
          </p:nvCxnSpPr>
          <p:spPr>
            <a:xfrm>
              <a:off x="2498357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C3D712E-5ED8-4FCC-8D4C-2B5007E56D19}"/>
              </a:ext>
            </a:extLst>
          </p:cNvPr>
          <p:cNvSpPr txBox="1"/>
          <p:nvPr/>
        </p:nvSpPr>
        <p:spPr>
          <a:xfrm>
            <a:off x="3299056" y="6009895"/>
            <a:ext cx="253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Interconexões</a:t>
            </a:r>
            <a:endParaRPr lang="en-US" sz="1400" dirty="0"/>
          </a:p>
        </p:txBody>
      </p:sp>
      <p:pic>
        <p:nvPicPr>
          <p:cNvPr id="462" name="Picture 461">
            <a:extLst>
              <a:ext uri="{FF2B5EF4-FFF2-40B4-BE49-F238E27FC236}">
                <a16:creationId xmlns:a16="http://schemas.microsoft.com/office/drawing/2014/main" id="{FA31DEB6-6C10-4C24-A89D-7F063EFBB5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25981" y="2433825"/>
            <a:ext cx="6215197" cy="38031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7873A-3312-4FCF-98E5-A35E511F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0" y="23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Estrutura</a:t>
            </a:r>
            <a:r>
              <a:rPr lang="en-US" sz="4000" dirty="0"/>
              <a:t> </a:t>
            </a:r>
            <a:r>
              <a:rPr lang="en-US" sz="4000" dirty="0" err="1"/>
              <a:t>Interna</a:t>
            </a:r>
            <a:r>
              <a:rPr lang="en-US" sz="4000" dirty="0"/>
              <a:t> do FPGA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8A68D-4A22-4B92-84E4-B2C3528860C8}"/>
              </a:ext>
            </a:extLst>
          </p:cNvPr>
          <p:cNvSpPr txBox="1"/>
          <p:nvPr/>
        </p:nvSpPr>
        <p:spPr>
          <a:xfrm>
            <a:off x="5469008" y="1254830"/>
            <a:ext cx="655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Células RAM estáticas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Transistores EPROM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Transistores EEPROM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Blocos IP (</a:t>
            </a:r>
            <a:r>
              <a:rPr lang="pt-BR" dirty="0" err="1"/>
              <a:t>DSPs</a:t>
            </a:r>
            <a:r>
              <a:rPr lang="pt-BR" dirty="0"/>
              <a:t>, data streaming, memórias, conversores, </a:t>
            </a:r>
            <a:r>
              <a:rPr lang="pt-BR" dirty="0" err="1"/>
              <a:t>PLLs</a:t>
            </a:r>
            <a:r>
              <a:rPr lang="pt-BR" dirty="0"/>
              <a:t>, …)</a:t>
            </a:r>
          </a:p>
        </p:txBody>
      </p:sp>
      <p:sp>
        <p:nvSpPr>
          <p:cNvPr id="463" name="Content Placeholder 9">
            <a:extLst>
              <a:ext uri="{FF2B5EF4-FFF2-40B4-BE49-F238E27FC236}">
                <a16:creationId xmlns:a16="http://schemas.microsoft.com/office/drawing/2014/main" id="{A64DBDD6-F12B-430D-9D54-42FBB1BE7A51}"/>
              </a:ext>
            </a:extLst>
          </p:cNvPr>
          <p:cNvSpPr txBox="1">
            <a:spLocks/>
          </p:cNvSpPr>
          <p:nvPr/>
        </p:nvSpPr>
        <p:spPr>
          <a:xfrm>
            <a:off x="1625499" y="6417199"/>
            <a:ext cx="1523710" cy="388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Fonte: Autor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437E8-37FB-4B38-BF78-7BD84C9A6F26}"/>
              </a:ext>
            </a:extLst>
          </p:cNvPr>
          <p:cNvSpPr/>
          <p:nvPr/>
        </p:nvSpPr>
        <p:spPr>
          <a:xfrm>
            <a:off x="5880886" y="6218782"/>
            <a:ext cx="655574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Fonte: ORDONEZ, Edward David Moreno. Pereira, Fábio </a:t>
            </a:r>
            <a:r>
              <a:rPr lang="pt-BR" sz="1100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Dacêncio</a:t>
            </a:r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. Penteado, Cesar </a:t>
            </a:r>
            <a:r>
              <a:rPr lang="pt-BR" sz="1100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Giacomini</a:t>
            </a:r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Pericino</a:t>
            </a:r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, Rodrigo de Almeida. </a:t>
            </a:r>
            <a:r>
              <a:rPr lang="pt-BR" sz="1100" b="1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Projeto, Desempenho e Aplicações de Sistemas Digitais em Circuitos Programáveis (</a:t>
            </a:r>
            <a:r>
              <a:rPr lang="pt-BR" sz="1100" b="1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FPGAs</a:t>
            </a:r>
            <a:r>
              <a:rPr lang="pt-BR" sz="1100" b="1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)</a:t>
            </a:r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 – Pompéia: </a:t>
            </a:r>
            <a:r>
              <a:rPr lang="pt-BR" sz="1100" dirty="0" err="1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Bless</a:t>
            </a:r>
            <a:r>
              <a:rPr lang="pt-BR" sz="1100" dirty="0">
                <a:latin typeface="Arial" panose="020B0604020202020204" pitchFamily="34" charset="0"/>
                <a:ea typeface="Calisto MT" panose="02040603050505030304" pitchFamily="18" charset="0"/>
                <a:cs typeface="Times New Roman" panose="02020603050405020304" pitchFamily="18" charset="0"/>
              </a:rPr>
              <a:t>, 2003, 300p. ISBN: 85-87244-13-2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407756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1945</TotalTime>
  <Words>2111</Words>
  <Application>Microsoft Office PowerPoint</Application>
  <PresentationFormat>Widescreen</PresentationFormat>
  <Paragraphs>310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Cambria Math</vt:lpstr>
      <vt:lpstr>Symbol</vt:lpstr>
      <vt:lpstr>Tw Cen MT</vt:lpstr>
      <vt:lpstr>Office Theme</vt:lpstr>
      <vt:lpstr>Circuit</vt:lpstr>
      <vt:lpstr>Implementação de sistema para contagem múltipla de pulsos utilizando FPGA </vt:lpstr>
      <vt:lpstr>Objetivo</vt:lpstr>
      <vt:lpstr>Dispositivos Lógicos Programáveis</vt:lpstr>
      <vt:lpstr>PowerPoint Presentation</vt:lpstr>
      <vt:lpstr>SPLDs</vt:lpstr>
      <vt:lpstr>SPLDs</vt:lpstr>
      <vt:lpstr>Dispositivo Lógico Programável Complexo (CPLD) </vt:lpstr>
      <vt:lpstr>Field Programmable Gate Array (FPGA)</vt:lpstr>
      <vt:lpstr>Estrutura Interna do FPGA</vt:lpstr>
      <vt:lpstr>Fluxo de design</vt:lpstr>
      <vt:lpstr>Aplicações</vt:lpstr>
      <vt:lpstr>Unidade de Contagem Multicanal (MCU)</vt:lpstr>
      <vt:lpstr>Válvula Fotomultiplicadora (PMT)</vt:lpstr>
      <vt:lpstr>Kit Altera DE2-115</vt:lpstr>
      <vt:lpstr>PowerPoint Presentation</vt:lpstr>
      <vt:lpstr>PowerPoint Presentation</vt:lpstr>
      <vt:lpstr>PowerPoint Presentation</vt:lpstr>
      <vt:lpstr>Script em Matlab</vt:lpstr>
      <vt:lpstr>PowerPoint Presentation</vt:lpstr>
      <vt:lpstr>Referências Bibliográficas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sistema para contagem múltipla de pulsos utilizando FPGA </dc:title>
  <dc:creator>Pedro Oliveira</dc:creator>
  <cp:lastModifiedBy>Pedro Oliveira</cp:lastModifiedBy>
  <cp:revision>50</cp:revision>
  <dcterms:created xsi:type="dcterms:W3CDTF">2019-11-25T23:28:35Z</dcterms:created>
  <dcterms:modified xsi:type="dcterms:W3CDTF">2019-12-15T15:42:49Z</dcterms:modified>
</cp:coreProperties>
</file>