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  <a:srgbClr val="95E1D3"/>
    <a:srgbClr val="F0FFDE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664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F947D-BF54-4794-9021-C85BDFF2696D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739F9-616D-478B-ADF8-9701F1E0F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83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35EF-69A1-4C5D-A6EA-1618E2C3456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71CD8-4313-41E9-BDB7-F9348E79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2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10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*將遊戲的題庫、鬧鐘時間與對應圖片建置在資料庫中</a:t>
            </a:r>
          </a:p>
          <a:p>
            <a:pPr rtl="0" fontAlgn="base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*將本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上架至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</a:t>
            </a:r>
            <a:endParaRPr lang="zh-TW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6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*新增更多鬧鐘小遊戲</a:t>
            </a: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打動物遊戲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自拍遊戲：到指定地點跟指定物品自拍。利用影像辨識的技術，假如辨識成功即可關閉鬧鐘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7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192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賴床是大家共有的通病</a:t>
            </a:r>
          </a:p>
          <a:p>
            <a:pPr rtl="0" fontAlgn="base"/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在鬧鐘響起的同時，確保我們真的有保持清醒、醒腦的狀態，成為一個有待探討的議題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7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賴床是大家共有的通病</a:t>
            </a:r>
          </a:p>
          <a:p>
            <a:pPr rtl="0" fontAlgn="base"/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在鬧鐘響起的同時，確保我們真的有保持清醒、醒腦的狀態，成為一個有待探討的議題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3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背景動機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賴床是大家共有的通病</a:t>
            </a:r>
          </a:p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如何在鬧鐘響起的同時，確保我們真的有保持清醒、醒腦的狀態，成為一個有待探討的議題</a:t>
            </a:r>
          </a:p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rtl="0" fontAlgn="base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*儘管時下已有一些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是針對遊戲式鬧鐘做設計，但他們的遊戲有下列共同缺失：</a:t>
            </a: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易用性對使用者體驗來說較為複雜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有些遊戲甚至有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沒有處理，以致無法成功關閉鬧鐘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遊戲設計趣味性不足</a:t>
            </a:r>
            <a:endParaRPr lang="zh-TW" altLang="en-US" b="0" dirty="0" smtClean="0">
              <a:effectLst/>
            </a:endParaRPr>
          </a:p>
          <a:p>
            <a:pPr rtl="0" fontAlgn="base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*本專案目的是為改進上述問題，並提供一個使用簡約、又能夠達到醒腦功效的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9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88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*Android Studio ─ Java</a:t>
            </a:r>
          </a:p>
          <a:p>
            <a:pPr rtl="0" fontAlgn="base"/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一般鬧鐘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rtl="0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箭頭動畫使用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ObjectAnimator</a:t>
            </a:r>
            <a:endParaRPr lang="zh-TW" altLang="en-US" b="0" dirty="0" smtClean="0">
              <a:effectLst/>
            </a:endParaRPr>
          </a:p>
          <a:p>
            <a:pPr rtl="0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ImgView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移動使用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View.OnTouchListener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</a:p>
          <a:p>
            <a:pPr rtl="0" fontAlgn="base"/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語音遊戲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marL="171450" indent="-171450" rtl="0">
              <a:buFontTx/>
              <a:buChar char="-"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語音辨識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，將語音轉換為文字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Tx/>
              <a:buChar char="-"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建構題目資料，並以亂數選取題目後，同步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掉，藉此能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確保下一次出題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不重複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FontTx/>
              <a:buNone/>
            </a:pPr>
            <a:endParaRPr lang="en-US" altLang="zh-TW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體感遊戲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endParaRPr lang="zh-TW" altLang="en-US" b="0" dirty="0" smtClean="0">
              <a:effectLst/>
            </a:endParaRPr>
          </a:p>
          <a:p>
            <a:pPr rtl="0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SensorEventListener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，偵測手機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軸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，計算重心以判斷是否有搖動手機</a:t>
            </a:r>
            <a:r>
              <a:rPr lang="zh-TW" altLang="en-US" b="0" dirty="0" smtClean="0">
                <a:effectLst/>
              </a:rPr>
              <a:t/>
            </a:r>
            <a:br>
              <a:rPr lang="zh-TW" altLang="en-US" b="0" dirty="0" smtClean="0">
                <a:effectLst/>
              </a:rPr>
            </a:br>
            <a:r>
              <a:rPr lang="zh-TW" altLang="en-US" b="0" dirty="0" smtClean="0">
                <a:effectLst/>
              </a:rPr>
              <a:t/>
            </a:r>
            <a:br>
              <a:rPr lang="zh-TW" altLang="en-US" b="0" dirty="0" smtClean="0">
                <a:effectLst/>
              </a:rPr>
            </a:br>
            <a:r>
              <a:rPr lang="zh-TW" altLang="en-US" b="0" dirty="0" smtClean="0">
                <a:effectLst/>
              </a:rPr>
              <a:t>除了上述開發工具之外，我們的</a:t>
            </a:r>
            <a:r>
              <a:rPr lang="en-US" altLang="zh-TW" b="0" dirty="0" smtClean="0">
                <a:effectLst/>
              </a:rPr>
              <a:t>APP</a:t>
            </a:r>
            <a:r>
              <a:rPr lang="zh-TW" altLang="en-US" b="0" dirty="0" smtClean="0">
                <a:effectLst/>
              </a:rPr>
              <a:t>所有的</a:t>
            </a:r>
            <a:r>
              <a:rPr lang="en-US" altLang="zh-TW" b="0" dirty="0" smtClean="0">
                <a:effectLst/>
              </a:rPr>
              <a:t>UI</a:t>
            </a:r>
            <a:r>
              <a:rPr lang="zh-TW" altLang="en-US" b="0" dirty="0" smtClean="0">
                <a:effectLst/>
              </a:rPr>
              <a:t>元件都</a:t>
            </a:r>
            <a:r>
              <a:rPr lang="zh-TW" altLang="en-US" b="0" dirty="0" smtClean="0">
                <a:effectLst/>
              </a:rPr>
              <a:t>是</a:t>
            </a:r>
            <a:r>
              <a:rPr lang="zh-TW" altLang="en-US" b="0" dirty="0" smtClean="0">
                <a:effectLst/>
              </a:rPr>
              <a:t>親自使用</a:t>
            </a:r>
            <a:r>
              <a:rPr lang="en-US" altLang="zh-TW" b="0" dirty="0" smtClean="0">
                <a:effectLst/>
              </a:rPr>
              <a:t>Adobe</a:t>
            </a:r>
            <a:r>
              <a:rPr lang="en-US" altLang="zh-TW" b="0" baseline="0" dirty="0" smtClean="0">
                <a:effectLst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Photoshop</a:t>
            </a:r>
            <a:r>
              <a:rPr lang="zh-TW" altLang="en-US" b="0" dirty="0" smtClean="0">
                <a:effectLst/>
              </a:rPr>
              <a:t>設計</a:t>
            </a:r>
            <a:r>
              <a:rPr lang="zh-TW" altLang="en-US" b="0" dirty="0" smtClean="0">
                <a:effectLst/>
              </a:rPr>
              <a:t>、</a:t>
            </a:r>
            <a:r>
              <a:rPr lang="zh-TW" altLang="en-US" b="0" dirty="0" smtClean="0">
                <a:effectLst/>
              </a:rPr>
              <a:t>繪製而成的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22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58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ObjectAnimator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方式讓箭頭可以動態移動，提醒使用者按著公雞滑動解鎖</a:t>
            </a:r>
            <a:b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ani.setRepeatCount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ObjectAnimator.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設定動畫是否循環</a:t>
            </a:r>
            <a:endParaRPr lang="zh-TW" altLang="en-US" b="0" dirty="0" smtClean="0">
              <a:effectLst/>
            </a:endParaRPr>
          </a:p>
          <a:p>
            <a:pPr rtl="0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ani.setDuration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(2000);  //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動畫持續時間</a:t>
            </a:r>
            <a:endParaRPr lang="zh-TW" altLang="en-US" b="0" dirty="0" smtClean="0">
              <a:effectLst/>
            </a:endParaRPr>
          </a:p>
          <a:p>
            <a:pPr rtl="0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ani.start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動畫開始</a:t>
            </a:r>
            <a:b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imgview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滑動製作，用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View.OnTouchListener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狀態去控制，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ACTION_DOWN </a:t>
            </a:r>
            <a:r>
              <a:rPr lang="zh-TW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按下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ACTION_MOVE</a:t>
            </a:r>
            <a:endParaRPr lang="en-US" altLang="zh-TW" b="0" dirty="0" smtClean="0">
              <a:effectLst/>
            </a:endParaRPr>
          </a:p>
          <a:p>
            <a:pPr rtl="0"/>
            <a:r>
              <a:rPr lang="zh-TW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移動狀態 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ACTION_UP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按上 來設置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view.layout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left,top,right,bottom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2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ObjectAnimator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方式讓箭頭可以動態移動，提醒使用者按著公雞滑動解鎖</a:t>
            </a:r>
            <a:b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ani.setRepeatCount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ObjectAnimator.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設定動畫是否循環</a:t>
            </a:r>
            <a:endParaRPr lang="zh-TW" altLang="en-US" b="0" dirty="0" smtClean="0">
              <a:effectLst/>
            </a:endParaRPr>
          </a:p>
          <a:p>
            <a:pPr rtl="0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ani.setDuration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(2000);  //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動畫持續時間</a:t>
            </a:r>
            <a:endParaRPr lang="zh-TW" altLang="en-US" b="0" dirty="0" smtClean="0">
              <a:effectLst/>
            </a:endParaRPr>
          </a:p>
          <a:p>
            <a:pPr rtl="0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ani.start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動畫開始</a:t>
            </a:r>
            <a:b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imgview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滑動製作，用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View.OnTouchListener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狀態去控制，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ACTION_DOWN </a:t>
            </a:r>
            <a:r>
              <a:rPr lang="zh-TW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按下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ACTION_MOVE</a:t>
            </a:r>
            <a:endParaRPr lang="en-US" altLang="zh-TW" b="0" dirty="0" smtClean="0">
              <a:effectLst/>
            </a:endParaRPr>
          </a:p>
          <a:p>
            <a:pPr rtl="0"/>
            <a:r>
              <a:rPr lang="zh-TW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移動狀態 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ACTION_UP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按上 來設置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view.layout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left,top,right,bottom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7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又是一個懶洋洋不想起床的早晨，快點一起跟著鸚鵡講鳥話耍ㄎㄧㄤ，醒醒腦吧！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zh-TW" altLang="en-US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Step 1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：點擊麥克風按鈕，並對著手機講鸚鵡要求重複的鳥話。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Step 2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：鸚鵡會根據對話框中顯示您剛剛講的話，判斷是否符合牠的要求，並於對話框前出現打勾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正確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、或是打叉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錯誤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的小圖示。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Step 3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：假如您重複正確，畫面下方會出現關閉按鈕，點擊即可關閉鬧鐘；假如您重複錯誤，則需要從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Step1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開始，根據鸚鵡新出的鳥話題目在試一次！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79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en-US" altLang="zh-TW" baseline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aseline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影片</a:t>
            </a:r>
            <a:endParaRPr lang="zh-TW" altLang="en-US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71CD8-4313-41E9-BDB7-F9348E79C8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2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68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1857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4851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0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626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737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314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1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90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E6F-7F01-45FC-8357-51397B28282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6CB9-BAF5-4F15-99BB-4C955CEE5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8441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353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F96BE6F-7F01-45FC-8357-51397B28282B}" type="datetimeFigureOut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353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353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4DC6CB9-BAF5-4F15-99BB-4C955CEE5D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4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5353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3535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3535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3535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3535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3535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197768" y="1502349"/>
            <a:ext cx="7796463" cy="3853303"/>
            <a:chOff x="2197768" y="1395464"/>
            <a:chExt cx="7796463" cy="3853303"/>
          </a:xfrm>
        </p:grpSpPr>
        <p:sp>
          <p:nvSpPr>
            <p:cNvPr id="4" name="組員名單"/>
            <p:cNvSpPr txBox="1"/>
            <p:nvPr/>
          </p:nvSpPr>
          <p:spPr>
            <a:xfrm>
              <a:off x="2197768" y="4824035"/>
              <a:ext cx="77964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TW" altLang="en-US" sz="2400" dirty="0">
                  <a:solidFill>
                    <a:srgbClr val="53535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陳必欣、莊宜珊、田晴、郭芷辰、徐啟昇</a:t>
              </a:r>
            </a:p>
          </p:txBody>
        </p:sp>
        <p:pic>
          <p:nvPicPr>
            <p:cNvPr id="7" name="APP_na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143" y="3681178"/>
              <a:ext cx="6285714" cy="1142857"/>
            </a:xfrm>
            <a:prstGeom prst="rect">
              <a:avLst/>
            </a:prstGeom>
          </p:spPr>
        </p:pic>
        <p:pic>
          <p:nvPicPr>
            <p:cNvPr id="6" name="LOGO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5840" y="1395464"/>
              <a:ext cx="2260317" cy="2285714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981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微軟正黑體" pitchFamily="34" charset="-120"/>
                <a:ea typeface="微軟正黑體" pitchFamily="34" charset="-120"/>
              </a:rPr>
              <a:t>DEMO</a:t>
            </a:r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影片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974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結論與未來展望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436191" y="4017825"/>
            <a:ext cx="2340000" cy="2340000"/>
            <a:chOff x="2935049" y="4135469"/>
            <a:chExt cx="2340000" cy="2340000"/>
          </a:xfrm>
        </p:grpSpPr>
        <p:sp>
          <p:nvSpPr>
            <p:cNvPr id="10" name="橢圓 9"/>
            <p:cNvSpPr>
              <a:spLocks noChangeAspect="1"/>
            </p:cNvSpPr>
            <p:nvPr/>
          </p:nvSpPr>
          <p:spPr>
            <a:xfrm>
              <a:off x="2935049" y="4135469"/>
              <a:ext cx="2340000" cy="2340000"/>
            </a:xfrm>
            <a:prstGeom prst="ellipse">
              <a:avLst/>
            </a:prstGeom>
            <a:solidFill>
              <a:srgbClr val="FFF7E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049" y="4485988"/>
              <a:ext cx="1620000" cy="162000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4926000" y="1881050"/>
            <a:ext cx="2340000" cy="2340000"/>
            <a:chOff x="4924425" y="1990547"/>
            <a:chExt cx="2340000" cy="2340000"/>
          </a:xfrm>
        </p:grpSpPr>
        <p:sp>
          <p:nvSpPr>
            <p:cNvPr id="9" name="橢圓 8"/>
            <p:cNvSpPr>
              <a:spLocks noChangeAspect="1"/>
            </p:cNvSpPr>
            <p:nvPr/>
          </p:nvSpPr>
          <p:spPr>
            <a:xfrm>
              <a:off x="4924425" y="1990547"/>
              <a:ext cx="2340000" cy="2340000"/>
            </a:xfrm>
            <a:prstGeom prst="ellipse">
              <a:avLst/>
            </a:prstGeom>
            <a:solidFill>
              <a:srgbClr val="FFF7E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000" y="2308495"/>
              <a:ext cx="1620000" cy="1620000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6415809" y="4020401"/>
            <a:ext cx="2340000" cy="2340000"/>
            <a:chOff x="6415809" y="4020401"/>
            <a:chExt cx="2340000" cy="2340000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6415809" y="4020401"/>
              <a:ext cx="2340000" cy="2340000"/>
            </a:xfrm>
            <a:prstGeom prst="ellipse">
              <a:avLst/>
            </a:prstGeom>
            <a:solidFill>
              <a:srgbClr val="FFF7E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809" y="4380618"/>
              <a:ext cx="162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60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結論與未來展望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50" y="549000"/>
            <a:ext cx="3240000" cy="5760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38200" y="2322414"/>
            <a:ext cx="5400000" cy="2880000"/>
          </a:xfrm>
          <a:prstGeom prst="roundRect">
            <a:avLst/>
          </a:prstGeom>
          <a:solidFill>
            <a:srgbClr val="FFF7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25738" y="3288030"/>
            <a:ext cx="70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 抓蟲遊戲</a:t>
            </a:r>
            <a:endParaRPr lang="en-US" altLang="zh-TW" sz="3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 自拍遊戲</a:t>
            </a:r>
            <a:endParaRPr lang="zh-TW" altLang="en-US" sz="3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33075" y="2737236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New games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426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小組分工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99346"/>
              </p:ext>
            </p:extLst>
          </p:nvPr>
        </p:nvGraphicFramePr>
        <p:xfrm>
          <a:off x="800100" y="2169945"/>
          <a:ext cx="10591800" cy="410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1434"/>
                <a:gridCol w="7830366"/>
              </a:tblGrid>
              <a:tr h="6620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zh-TW" altLang="en-US" sz="2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負責項目</a:t>
                      </a:r>
                      <a:endParaRPr lang="zh-TW" altLang="en-US" sz="2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62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徐啟昇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實作語音辨識遊戲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包括完整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及後端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；實作整體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重複的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框架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重複元件之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constraints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編排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；撰寫、美化完整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；擔任報告者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71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陳必欣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介面設計、元件繪製、程式與介面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UI/UX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分析邏輯討論；影片編劇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71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莊宜珊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實作手機搖動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遊戲；一般鬧鐘頁面物件滑動的效果；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影片剪輯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71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田晴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製作導覽頁介紹、主畫面至各其他頁面之連接</a:t>
                      </a:r>
                    </a:p>
                  </a:txBody>
                  <a:tcPr anchor="ctr"/>
                </a:tc>
              </a:tr>
              <a:tr h="671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郭芷辰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實作多鬧鐘收、發、取消廣播、響鈴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(UI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java)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；一次性、重複鬧鐘功能；主畫面與其他頁面連接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92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05156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"/>
          <a:stretch/>
        </p:blipFill>
        <p:spPr>
          <a:xfrm>
            <a:off x="6394291" y="2209948"/>
            <a:ext cx="4430753" cy="43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267">
            <a:off x="5376000" y="2709000"/>
            <a:ext cx="72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9343">
            <a:off x="4175202" y="4024076"/>
            <a:ext cx="1560798" cy="15607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2777">
            <a:off x="3095820" y="2651068"/>
            <a:ext cx="1113534" cy="111353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38200" y="828914"/>
            <a:ext cx="549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微軟正黑體" pitchFamily="34" charset="-120"/>
                <a:ea typeface="微軟正黑體" pitchFamily="34" charset="-120"/>
              </a:rPr>
              <a:t>Q&amp;A</a:t>
            </a:r>
            <a:endParaRPr lang="zh-TW" altLang="en-US" sz="5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904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5" name="Picture 4" descr="ãthanks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47800"/>
            <a:ext cx="69627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76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>
            <a:spLocks noChangeAspect="1"/>
          </p:cNvSpPr>
          <p:nvPr/>
        </p:nvSpPr>
        <p:spPr>
          <a:xfrm>
            <a:off x="968554" y="-85882"/>
            <a:ext cx="2858049" cy="1421365"/>
          </a:xfrm>
          <a:prstGeom prst="round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5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79605" y="502835"/>
            <a:ext cx="20359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報告大綱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968554" y="1617946"/>
            <a:ext cx="3756212" cy="648000"/>
            <a:chOff x="968554" y="1617946"/>
            <a:chExt cx="3756212" cy="648000"/>
          </a:xfrm>
        </p:grpSpPr>
        <p:sp>
          <p:nvSpPr>
            <p:cNvPr id="8" name="橢圓 7"/>
            <p:cNvSpPr>
              <a:spLocks noChangeAspect="1"/>
            </p:cNvSpPr>
            <p:nvPr/>
          </p:nvSpPr>
          <p:spPr>
            <a:xfrm>
              <a:off x="968554" y="1617946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１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661744" y="1663604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背景動機與目的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968554" y="2794470"/>
            <a:ext cx="3756212" cy="648000"/>
            <a:chOff x="968554" y="2794470"/>
            <a:chExt cx="3756212" cy="648000"/>
          </a:xfrm>
        </p:grpSpPr>
        <p:sp>
          <p:nvSpPr>
            <p:cNvPr id="9" name="橢圓 8"/>
            <p:cNvSpPr>
              <a:spLocks noChangeAspect="1"/>
            </p:cNvSpPr>
            <p:nvPr/>
          </p:nvSpPr>
          <p:spPr>
            <a:xfrm>
              <a:off x="968554" y="2794470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２</a:t>
              </a:r>
              <a:endPara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661744" y="2841471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系統架構</a:t>
              </a: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68554" y="3967994"/>
            <a:ext cx="3759001" cy="648000"/>
            <a:chOff x="968554" y="3967994"/>
            <a:chExt cx="3759001" cy="648000"/>
          </a:xfrm>
        </p:grpSpPr>
        <p:sp>
          <p:nvSpPr>
            <p:cNvPr id="22" name="橢圓 21"/>
            <p:cNvSpPr>
              <a:spLocks noChangeAspect="1"/>
            </p:cNvSpPr>
            <p:nvPr/>
          </p:nvSpPr>
          <p:spPr>
            <a:xfrm>
              <a:off x="968554" y="3967994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664533" y="4014995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開發工具</a:t>
              </a: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68554" y="5141518"/>
            <a:ext cx="3756212" cy="648000"/>
            <a:chOff x="968554" y="5141518"/>
            <a:chExt cx="3756212" cy="648000"/>
          </a:xfrm>
        </p:grpSpPr>
        <p:sp>
          <p:nvSpPr>
            <p:cNvPr id="23" name="橢圓 22"/>
            <p:cNvSpPr>
              <a:spLocks noChangeAspect="1"/>
            </p:cNvSpPr>
            <p:nvPr/>
          </p:nvSpPr>
          <p:spPr>
            <a:xfrm>
              <a:off x="968554" y="5141518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661744" y="5188519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微軟正黑體" pitchFamily="34" charset="-120"/>
                  <a:ea typeface="微軟正黑體" pitchFamily="34" charset="-120"/>
                </a:rPr>
                <a:t>APP</a:t>
              </a:r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功能介紹</a:t>
              </a: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6580277" y="1617946"/>
            <a:ext cx="3711022" cy="648000"/>
            <a:chOff x="6580277" y="1617946"/>
            <a:chExt cx="3711022" cy="648000"/>
          </a:xfrm>
        </p:grpSpPr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6580277" y="1617946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228277" y="1669881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微軟正黑體" pitchFamily="34" charset="-120"/>
                  <a:ea typeface="微軟正黑體" pitchFamily="34" charset="-120"/>
                </a:rPr>
                <a:t>DEMO</a:t>
              </a:r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影片</a:t>
              </a: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580277" y="2794470"/>
            <a:ext cx="3711022" cy="648000"/>
            <a:chOff x="6580277" y="2794470"/>
            <a:chExt cx="3711022" cy="648000"/>
          </a:xfrm>
        </p:grpSpPr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6580277" y="2794470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  <a:endPara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228277" y="2850735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結論與未來展望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580277" y="3967994"/>
            <a:ext cx="3711022" cy="648000"/>
            <a:chOff x="6580277" y="3967994"/>
            <a:chExt cx="3711022" cy="648000"/>
          </a:xfrm>
        </p:grpSpPr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6580277" y="3967994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  <a:endPara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228277" y="4014995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小組分工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580277" y="5141518"/>
            <a:ext cx="3711022" cy="648000"/>
            <a:chOff x="6580277" y="5141518"/>
            <a:chExt cx="3711022" cy="648000"/>
          </a:xfrm>
        </p:grpSpPr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6580277" y="5141518"/>
              <a:ext cx="648000" cy="648000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228277" y="5193325"/>
              <a:ext cx="30630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微軟正黑體" pitchFamily="34" charset="-120"/>
                  <a:ea typeface="微軟正黑體" pitchFamily="34" charset="-120"/>
                </a:rPr>
                <a:t>Q&amp;A</a:t>
              </a:r>
              <a:endParaRPr lang="zh-TW" altLang="en-US" sz="30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76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3.googleusercontent.com/0DYJ-uLTBLWla3WLawHE7L1FXkWT1EvgvkrajJ-7KATHj202XiXVQW0m7x1_f7Z3oK0N7IH0WrTAX0Jlm2TEc0ZjR2ZhnJ2klsu8NS0wUjxvshYJ0tppWRp4G78jlQtf3s6SKo0pcj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31" y="20192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05156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549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背景動機與目的</a:t>
            </a:r>
          </a:p>
        </p:txBody>
      </p:sp>
      <p:pic>
        <p:nvPicPr>
          <p:cNvPr id="2" name="m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62" y="2064542"/>
            <a:ext cx="2880000" cy="28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46" y="546699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4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01406 -0.04167 L -0.04844 -0.11667 L -0.08594 -0.13333 L -0.09687 -0.11111 L -0.10156 -0.02222 C -0.10338 0.00648 -0.10312 -0.00556 -0.10312 0.01389 L -0.10937 0.04444 L -0.1875 -0.16389 L -0.22344 -0.19144 C -0.22552 -0.18241 -0.22786 -0.17315 -0.22969 -0.16389 C -0.23047 -0.16019 -0.23073 -0.15625 -0.23125 -0.15278 C -0.23177 -0.14977 -0.23281 -0.14444 -0.23281 -0.14421 L -0.23437 -0.025 C -0.23945 0.00208 -0.23698 -0.00764 -0.24062 0.00556 L -0.25469 -0.00278 C -0.25781 -0.01019 -0.26133 -0.01713 -0.26406 -0.025 C -0.26654 -0.03194 -0.26823 -0.03982 -0.27031 -0.04722 C -0.27135 -0.05093 -0.27279 -0.0544 -0.27344 -0.05833 C -0.27396 -0.06111 -0.27435 -0.06389 -0.275 -0.06667 C -0.27591 -0.06944 -0.27721 -0.07199 -0.27812 -0.075 C -0.27878 -0.07662 -0.27917 -0.0787 -0.27969 -0.08056 L -0.35469 -0.14722 C -0.3707 -0.15556 -0.37044 -0.15926 -0.3875 -0.15278 C -0.38945 -0.15185 -0.39062 -0.14907 -0.39219 -0.14722 C -0.40117 -0.12315 -0.39049 -0.15347 -0.39687 -0.13056 C -0.39779 -0.12755 -0.4 -0.12222 -0.4 -0.12199 L -0.4 -0.05 L -0.41875 0.025 C -0.42135 0.03148 -0.4237 0.03866 -0.42656 0.04444 C -0.42786 0.04699 -0.42982 0.04815 -0.43125 0.05 C -0.4319 0.05093 -0.43229 0.05185 -0.43281 0.05278 L -0.45937 0.08056 C -0.47396 0.09213 -0.46836 0.09167 -0.475 0.09167 L -0.475 0.0919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50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3426 L 0.00703 0.01574 L 0.01172 -0.02871 L 0.02109 -0.07037 L 0.0289 0.02963 L 0.03984 -0.06204 L 0.0539 0.01296 L 0.07422 -0.02871 L 0.07578 -0.00649 L 0.1039 -0.05926 L 0.13359 0.04629 L 0.1539 -0.02593 L 0.15859 0.01296 L 0.18203 -0.03426 L 0.19297 -0.00371 L 0.20078 0.01851 L 0.20703 0.01851 C 0.21015 0.01018 0.21367 0.00231 0.2164 -0.00649 C 0.21732 -0.00996 0.21706 -0.01412 0.21797 -0.0176 C 0.21862 -0.02084 0.22005 -0.02315 0.22109 -0.02593 C 0.22265 -0.03056 0.22435 -0.03519 0.22578 -0.03982 C 0.22643 -0.0426 0.22734 -0.04815 0.22734 -0.04792 L 0.2539 -0.11482 C 0.25495 -0.10649 0.25586 -0.09815 0.25703 -0.08982 C 0.25742 -0.08704 0.25859 -0.08149 0.25859 -0.08125 L 0.27578 0.0074 L 0.30703 -0.03426 L 0.31328 0.00463 " pathEditMode="relative" rAng="0" ptsTypes="AAAAAAAAAAAAAAAAAAAAAAAAAAAA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05156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549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zh-TW" altLang="en-US" sz="5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871" y="2248382"/>
            <a:ext cx="798225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24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05156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549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開發工具</a:t>
            </a:r>
            <a:endParaRPr lang="zh-TW" altLang="en-US" sz="5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10688"/>
            <a:ext cx="1080000" cy="1080000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4606800" y="2552700"/>
            <a:ext cx="3261600" cy="3060000"/>
            <a:chOff x="4606800" y="2076450"/>
            <a:chExt cx="3261600" cy="3060000"/>
          </a:xfrm>
        </p:grpSpPr>
        <p:sp>
          <p:nvSpPr>
            <p:cNvPr id="8" name="圓角矩形 7"/>
            <p:cNvSpPr/>
            <p:nvPr/>
          </p:nvSpPr>
          <p:spPr>
            <a:xfrm>
              <a:off x="4606800" y="2076450"/>
              <a:ext cx="2978400" cy="3060000"/>
            </a:xfrm>
            <a:prstGeom prst="roundRect">
              <a:avLst/>
            </a:prstGeom>
            <a:solidFill>
              <a:srgbClr val="FFF7E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000" y="2237399"/>
              <a:ext cx="890000" cy="900000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5783199" y="2417314"/>
              <a:ext cx="20852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 smtClean="0">
                  <a:latin typeface="微軟正黑體" pitchFamily="34" charset="-120"/>
                  <a:ea typeface="微軟正黑體" pitchFamily="34" charset="-120"/>
                </a:rPr>
                <a:t>語音遊戲</a:t>
              </a:r>
              <a:endParaRPr lang="zh-TW" altLang="en-US" sz="30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90000" y="3312176"/>
              <a:ext cx="26472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Google</a:t>
              </a:r>
              <a:r>
                <a:rPr lang="zh-TW" altLang="en-US" sz="2500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API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zh-TW" sz="2500" dirty="0" err="1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ArrayList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838200" y="2552700"/>
            <a:ext cx="3252333" cy="3060000"/>
            <a:chOff x="838200" y="2076450"/>
            <a:chExt cx="3252333" cy="3060000"/>
          </a:xfrm>
        </p:grpSpPr>
        <p:sp>
          <p:nvSpPr>
            <p:cNvPr id="3" name="圓角矩形 2"/>
            <p:cNvSpPr/>
            <p:nvPr/>
          </p:nvSpPr>
          <p:spPr>
            <a:xfrm>
              <a:off x="838200" y="2076450"/>
              <a:ext cx="2978400" cy="3060000"/>
            </a:xfrm>
            <a:prstGeom prst="roundRect">
              <a:avLst/>
            </a:prstGeom>
            <a:solidFill>
              <a:srgbClr val="FFF7E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1" y="2237399"/>
              <a:ext cx="890000" cy="900000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2005332" y="2417314"/>
              <a:ext cx="20852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 smtClean="0">
                  <a:latin typeface="微軟正黑體" pitchFamily="34" charset="-120"/>
                  <a:ea typeface="微軟正黑體" pitchFamily="34" charset="-120"/>
                </a:rPr>
                <a:t>一般鬧鐘</a:t>
              </a:r>
              <a:endParaRPr lang="zh-TW" altLang="en-US" sz="30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68440" y="3298348"/>
              <a:ext cx="318336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zh-TW" sz="2500" dirty="0" err="1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ObjectAnimator</a:t>
              </a:r>
              <a:endParaRPr lang="en-US" altLang="zh-TW" sz="25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zh-TW" sz="2500" dirty="0" err="1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OnTouchListener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375400" y="2552700"/>
            <a:ext cx="3290592" cy="3060000"/>
            <a:chOff x="8375400" y="2076450"/>
            <a:chExt cx="3290592" cy="3060000"/>
          </a:xfrm>
        </p:grpSpPr>
        <p:sp>
          <p:nvSpPr>
            <p:cNvPr id="9" name="圓角矩形 8"/>
            <p:cNvSpPr/>
            <p:nvPr/>
          </p:nvSpPr>
          <p:spPr>
            <a:xfrm>
              <a:off x="8375400" y="2076450"/>
              <a:ext cx="2978400" cy="3060000"/>
            </a:xfrm>
            <a:prstGeom prst="roundRect">
              <a:avLst/>
            </a:prstGeom>
            <a:solidFill>
              <a:srgbClr val="FFF7E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1541" y="2237399"/>
              <a:ext cx="900000" cy="910112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9580791" y="2417314"/>
              <a:ext cx="20852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dirty="0" smtClean="0">
                  <a:latin typeface="微軟正黑體" pitchFamily="34" charset="-120"/>
                  <a:ea typeface="微軟正黑體" pitchFamily="34" charset="-120"/>
                </a:rPr>
                <a:t>體</a:t>
              </a:r>
              <a:r>
                <a:rPr lang="zh-TW" altLang="en-US" sz="3000" dirty="0">
                  <a:latin typeface="微軟正黑體" pitchFamily="34" charset="-120"/>
                  <a:ea typeface="微軟正黑體" pitchFamily="34" charset="-120"/>
                </a:rPr>
                <a:t>感</a:t>
              </a:r>
              <a:r>
                <a:rPr lang="zh-TW" altLang="en-US" sz="3000" dirty="0" smtClean="0">
                  <a:latin typeface="微軟正黑體" pitchFamily="34" charset="-120"/>
                  <a:ea typeface="微軟正黑體" pitchFamily="34" charset="-120"/>
                </a:rPr>
                <a:t>遊戲</a:t>
              </a:r>
              <a:endParaRPr lang="zh-TW" altLang="en-US" sz="30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661541" y="3312176"/>
              <a:ext cx="26472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zh-TW" sz="2500" dirty="0" err="1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SensorEvent</a:t>
              </a:r>
              <a:r>
                <a:rPr lang="zh-TW" altLang="en-US" sz="2500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Listener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88" y="5889775"/>
            <a:ext cx="900000" cy="90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138">
            <a:off x="10474512" y="572663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05156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549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latin typeface="微軟正黑體" pitchFamily="34" charset="-120"/>
                <a:ea typeface="微軟正黑體" pitchFamily="34" charset="-120"/>
              </a:rPr>
              <a:t>Activity</a:t>
            </a:r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串接圖</a:t>
            </a:r>
          </a:p>
        </p:txBody>
      </p:sp>
      <p:grpSp>
        <p:nvGrpSpPr>
          <p:cNvPr id="24" name="Google Shape;91;p19"/>
          <p:cNvGrpSpPr/>
          <p:nvPr/>
        </p:nvGrpSpPr>
        <p:grpSpPr>
          <a:xfrm>
            <a:off x="1193481" y="2155618"/>
            <a:ext cx="9805039" cy="4035632"/>
            <a:chOff x="479700" y="1549850"/>
            <a:chExt cx="7430675" cy="3103700"/>
          </a:xfrm>
        </p:grpSpPr>
        <p:sp>
          <p:nvSpPr>
            <p:cNvPr id="25" name="Google Shape;92;p19"/>
            <p:cNvSpPr/>
            <p:nvPr/>
          </p:nvSpPr>
          <p:spPr>
            <a:xfrm>
              <a:off x="2250350" y="1549850"/>
              <a:ext cx="1194000" cy="304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MainActivity</a:t>
              </a:r>
              <a:endParaRPr/>
            </a:p>
          </p:txBody>
        </p:sp>
        <p:sp>
          <p:nvSpPr>
            <p:cNvPr id="26" name="Google Shape;93;p19"/>
            <p:cNvSpPr/>
            <p:nvPr/>
          </p:nvSpPr>
          <p:spPr>
            <a:xfrm>
              <a:off x="479700" y="2711000"/>
              <a:ext cx="1194000" cy="7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LogoActivity</a:t>
              </a:r>
              <a:endParaRPr/>
            </a:p>
          </p:txBody>
        </p:sp>
        <p:sp>
          <p:nvSpPr>
            <p:cNvPr id="27" name="Google Shape;94;p19"/>
            <p:cNvSpPr/>
            <p:nvPr/>
          </p:nvSpPr>
          <p:spPr>
            <a:xfrm>
              <a:off x="1793575" y="2931050"/>
              <a:ext cx="336900" cy="2793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;p19"/>
            <p:cNvSpPr/>
            <p:nvPr/>
          </p:nvSpPr>
          <p:spPr>
            <a:xfrm>
              <a:off x="4499775" y="1549850"/>
              <a:ext cx="1270200" cy="7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AddClock</a:t>
              </a:r>
              <a:endParaRPr/>
            </a:p>
          </p:txBody>
        </p:sp>
        <p:sp>
          <p:nvSpPr>
            <p:cNvPr id="29" name="Google Shape;96;p19"/>
            <p:cNvSpPr/>
            <p:nvPr/>
          </p:nvSpPr>
          <p:spPr>
            <a:xfrm>
              <a:off x="6716375" y="1549850"/>
              <a:ext cx="1194000" cy="7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CallAlarm</a:t>
              </a:r>
              <a:endParaRPr/>
            </a:p>
          </p:txBody>
        </p:sp>
        <p:sp>
          <p:nvSpPr>
            <p:cNvPr id="30" name="Google Shape;97;p19"/>
            <p:cNvSpPr/>
            <p:nvPr/>
          </p:nvSpPr>
          <p:spPr>
            <a:xfrm>
              <a:off x="6227125" y="1769900"/>
              <a:ext cx="336900" cy="2793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;p19"/>
            <p:cNvSpPr/>
            <p:nvPr/>
          </p:nvSpPr>
          <p:spPr>
            <a:xfrm rot="5400000">
              <a:off x="7027625" y="2432103"/>
              <a:ext cx="419100" cy="2793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;p19"/>
            <p:cNvSpPr/>
            <p:nvPr/>
          </p:nvSpPr>
          <p:spPr>
            <a:xfrm>
              <a:off x="6716375" y="2874250"/>
              <a:ext cx="1194000" cy="135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AlarmAlert</a:t>
              </a:r>
              <a:endParaRPr/>
            </a:p>
          </p:txBody>
        </p:sp>
        <p:sp>
          <p:nvSpPr>
            <p:cNvPr id="33" name="Google Shape;100;p19"/>
            <p:cNvSpPr/>
            <p:nvPr/>
          </p:nvSpPr>
          <p:spPr>
            <a:xfrm rot="-10796939">
              <a:off x="6171952" y="3486247"/>
              <a:ext cx="336900" cy="2793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9"/>
            <p:cNvSpPr/>
            <p:nvPr/>
          </p:nvSpPr>
          <p:spPr>
            <a:xfrm rot="-10796939">
              <a:off x="3640413" y="3488192"/>
              <a:ext cx="336900" cy="2793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9"/>
            <p:cNvSpPr/>
            <p:nvPr/>
          </p:nvSpPr>
          <p:spPr>
            <a:xfrm>
              <a:off x="4499700" y="2664250"/>
              <a:ext cx="12702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VoiceActivity</a:t>
              </a:r>
              <a:endParaRPr/>
            </a:p>
          </p:txBody>
        </p:sp>
        <p:sp>
          <p:nvSpPr>
            <p:cNvPr id="36" name="Google Shape;103;p19"/>
            <p:cNvSpPr/>
            <p:nvPr/>
          </p:nvSpPr>
          <p:spPr>
            <a:xfrm>
              <a:off x="4499775" y="3341500"/>
              <a:ext cx="12702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ShakeActivity</a:t>
              </a:r>
              <a:endParaRPr/>
            </a:p>
          </p:txBody>
        </p:sp>
        <p:sp>
          <p:nvSpPr>
            <p:cNvPr id="37" name="Google Shape;104;p19"/>
            <p:cNvSpPr/>
            <p:nvPr/>
          </p:nvSpPr>
          <p:spPr>
            <a:xfrm>
              <a:off x="4499775" y="4018750"/>
              <a:ext cx="12702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AlarmAlert</a:t>
              </a:r>
              <a:endParaRPr/>
            </a:p>
          </p:txBody>
        </p:sp>
        <p:sp>
          <p:nvSpPr>
            <p:cNvPr id="38" name="Google Shape;105;p19"/>
            <p:cNvSpPr/>
            <p:nvPr/>
          </p:nvSpPr>
          <p:spPr>
            <a:xfrm>
              <a:off x="4021000" y="2633350"/>
              <a:ext cx="229200" cy="2020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;p19"/>
            <p:cNvSpPr/>
            <p:nvPr/>
          </p:nvSpPr>
          <p:spPr>
            <a:xfrm>
              <a:off x="5857300" y="2633350"/>
              <a:ext cx="229200" cy="2020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;p19"/>
            <p:cNvSpPr/>
            <p:nvPr/>
          </p:nvSpPr>
          <p:spPr>
            <a:xfrm>
              <a:off x="3640425" y="1791050"/>
              <a:ext cx="336900" cy="279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4357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838200" y="2322414"/>
            <a:ext cx="7020000" cy="3986585"/>
          </a:xfrm>
          <a:prstGeom prst="roundRect">
            <a:avLst/>
          </a:prstGeom>
          <a:solidFill>
            <a:srgbClr val="FFF7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介紹 </a:t>
            </a:r>
            <a:r>
              <a:rPr lang="en-US" altLang="zh-TW" sz="5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一般鬧鐘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50" y="549000"/>
            <a:ext cx="3240000" cy="576000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1137825" y="3430486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正常</a:t>
            </a:r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使用鬧鐘滑動解鎖的功能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137825" y="5089658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圖示往右滑動即可解鎖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137825" y="2877899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Introduction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137825" y="4537071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Step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140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838200" y="2322414"/>
            <a:ext cx="7020000" cy="3986585"/>
          </a:xfrm>
          <a:prstGeom prst="roundRect">
            <a:avLst/>
          </a:prstGeom>
          <a:solidFill>
            <a:srgbClr val="FFF7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介紹 </a:t>
            </a:r>
            <a:r>
              <a:rPr lang="en-US" altLang="zh-TW" sz="5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跟著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貓頭鷹搖起來</a:t>
            </a:r>
          </a:p>
          <a:p>
            <a:endParaRPr lang="zh-TW" altLang="en-US" sz="5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61625" y="3182836"/>
            <a:ext cx="70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清晨腦袋還在ㄎㄧㄤ 嗎？讓你思考一下數學題目之外，揮動您的手來解題吧！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061625" y="4842008"/>
            <a:ext cx="70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請計算題目，並揮動</a:t>
            </a:r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手機來解答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000" dirty="0" err="1" smtClean="0">
                <a:latin typeface="微軟正黑體" pitchFamily="34" charset="-120"/>
                <a:ea typeface="微軟正黑體" pitchFamily="34" charset="-120"/>
              </a:rPr>
              <a:t>eg</a:t>
            </a:r>
            <a:r>
              <a:rPr lang="en-US" altLang="zh-TW" sz="3000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搖兩下，回答即是</a:t>
            </a:r>
            <a:r>
              <a:rPr lang="en-US" altLang="zh-TW" sz="3000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061625" y="2630249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Introduction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50" y="549000"/>
            <a:ext cx="3240000" cy="5760000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1061625" y="4289421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Step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419356" y="4802326"/>
            <a:ext cx="1795700" cy="1563825"/>
            <a:chOff x="3606525" y="-226298"/>
            <a:chExt cx="1795700" cy="1895623"/>
          </a:xfrm>
        </p:grpSpPr>
        <p:cxnSp>
          <p:nvCxnSpPr>
            <p:cNvPr id="17" name="Google Shape;123;p21"/>
            <p:cNvCxnSpPr/>
            <p:nvPr/>
          </p:nvCxnSpPr>
          <p:spPr>
            <a:xfrm rot="10800000">
              <a:off x="4447092" y="256325"/>
              <a:ext cx="0" cy="1302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8" name="Google Shape;124;p21"/>
            <p:cNvCxnSpPr/>
            <p:nvPr/>
          </p:nvCxnSpPr>
          <p:spPr>
            <a:xfrm rot="10800000" flipH="1">
              <a:off x="3858425" y="840900"/>
              <a:ext cx="1145400" cy="126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9" name="Google Shape;125;p21"/>
            <p:cNvCxnSpPr/>
            <p:nvPr/>
          </p:nvCxnSpPr>
          <p:spPr>
            <a:xfrm flipH="1">
              <a:off x="3896946" y="866141"/>
              <a:ext cx="549900" cy="581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0" name="Google Shape;126;p21"/>
            <p:cNvSpPr txBox="1"/>
            <p:nvPr/>
          </p:nvSpPr>
          <p:spPr>
            <a:xfrm>
              <a:off x="5003825" y="599624"/>
              <a:ext cx="398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X</a:t>
              </a:r>
              <a:endParaRPr dirty="0"/>
            </a:p>
          </p:txBody>
        </p:sp>
        <p:sp>
          <p:nvSpPr>
            <p:cNvPr id="21" name="Google Shape;127;p21"/>
            <p:cNvSpPr txBox="1"/>
            <p:nvPr/>
          </p:nvSpPr>
          <p:spPr>
            <a:xfrm>
              <a:off x="4295525" y="-226298"/>
              <a:ext cx="2478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Y</a:t>
              </a:r>
              <a:endParaRPr dirty="0"/>
            </a:p>
          </p:txBody>
        </p:sp>
        <p:sp>
          <p:nvSpPr>
            <p:cNvPr id="22" name="Google Shape;128;p21"/>
            <p:cNvSpPr txBox="1"/>
            <p:nvPr/>
          </p:nvSpPr>
          <p:spPr>
            <a:xfrm>
              <a:off x="3606525" y="1366025"/>
              <a:ext cx="3033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Z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1878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838200" y="2322414"/>
            <a:ext cx="7020000" cy="3986585"/>
          </a:xfrm>
          <a:prstGeom prst="roundRect">
            <a:avLst/>
          </a:prstGeom>
          <a:solidFill>
            <a:srgbClr val="FFF7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7020000" cy="134937"/>
          </a:xfrm>
          <a:prstGeom prst="rect">
            <a:avLst/>
          </a:prstGeom>
          <a:solidFill>
            <a:srgbClr val="95E1D3"/>
          </a:solidFill>
          <a:ln>
            <a:solidFill>
              <a:srgbClr val="95E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828914"/>
            <a:ext cx="81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5000" dirty="0"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介紹 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跟著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鸚鵡講鳥話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1061625" y="3039958"/>
            <a:ext cx="70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又是一個懶洋洋不想起床的早晨，快點一起跟著鸚鵡講鳥話耍ㄎㄧㄤ，醒醒腦吧！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061625" y="5042036"/>
            <a:ext cx="70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點擊麥克風按鈕，並對著手機講鸚鵡要求重複的鳥話</a:t>
            </a:r>
            <a:endParaRPr lang="en-US" altLang="zh-TW" sz="3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61625" y="2487371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Introduction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61625" y="4489449"/>
            <a:ext cx="70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Step</a:t>
            </a:r>
            <a:endParaRPr lang="zh-TW" altLang="en-US" sz="3000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50" y="606151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1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892</Words>
  <Application>Microsoft Office PowerPoint</Application>
  <PresentationFormat>寬螢幕</PresentationFormat>
  <Paragraphs>137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cindy chen</dc:creator>
  <cp:lastModifiedBy>steven</cp:lastModifiedBy>
  <cp:revision>76</cp:revision>
  <dcterms:created xsi:type="dcterms:W3CDTF">2019-06-05T06:03:14Z</dcterms:created>
  <dcterms:modified xsi:type="dcterms:W3CDTF">2019-06-14T02:11:18Z</dcterms:modified>
</cp:coreProperties>
</file>