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21"/>
  </p:notesMasterIdLst>
  <p:sldIdLst>
    <p:sldId id="256" r:id="rId2"/>
    <p:sldId id="257" r:id="rId3"/>
    <p:sldId id="280" r:id="rId4"/>
    <p:sldId id="281" r:id="rId5"/>
    <p:sldId id="260" r:id="rId6"/>
    <p:sldId id="269" r:id="rId7"/>
    <p:sldId id="270" r:id="rId8"/>
    <p:sldId id="272" r:id="rId9"/>
    <p:sldId id="273" r:id="rId10"/>
    <p:sldId id="274" r:id="rId11"/>
    <p:sldId id="276" r:id="rId12"/>
    <p:sldId id="268" r:id="rId13"/>
    <p:sldId id="277" r:id="rId14"/>
    <p:sldId id="278" r:id="rId15"/>
    <p:sldId id="279" r:id="rId16"/>
    <p:sldId id="282" r:id="rId17"/>
    <p:sldId id="261" r:id="rId18"/>
    <p:sldId id="267"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0" d="100"/>
          <a:sy n="70" d="100"/>
        </p:scale>
        <p:origin x="-139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129DA-C4F5-4834-86D2-7A0CBB3E27E1}" type="datetimeFigureOut">
              <a:rPr lang="en-IN" smtClean="0"/>
              <a:t>10-06-2014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AA615C-36B1-449E-BC21-7ADE15831A73}" type="slidenum">
              <a:rPr lang="en-IN" smtClean="0"/>
              <a:t>‹#›</a:t>
            </a:fld>
            <a:endParaRPr lang="en-IN"/>
          </a:p>
        </p:txBody>
      </p:sp>
    </p:spTree>
    <p:extLst>
      <p:ext uri="{BB962C8B-B14F-4D97-AF65-F5344CB8AC3E}">
        <p14:creationId xmlns:p14="http://schemas.microsoft.com/office/powerpoint/2010/main" val="192439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8" name="Slide Number Placeholder 7"/>
          <p:cNvSpPr>
            <a:spLocks noGrp="1"/>
          </p:cNvSpPr>
          <p:nvPr>
            <p:ph type="sldNum" sz="quarter" idx="11"/>
          </p:nvPr>
        </p:nvSpPr>
        <p:spPr/>
        <p:txBody>
          <a:bodyPr/>
          <a:lstStyle/>
          <a:p>
            <a:fld id="{557B7934-53D6-4EB0-9A8C-AAA7A5A27507}"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B7934-53D6-4EB0-9A8C-AAA7A5A27507}" type="slidenum">
              <a:rPr lang="en-IN" smtClean="0"/>
              <a:pPr/>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7B7934-53D6-4EB0-9A8C-AAA7A5A27507}" type="slidenum">
              <a:rPr lang="en-IN" smtClean="0"/>
              <a:pPr/>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A8E4E-51A4-481A-945C-B670796CD854}" type="datetimeFigureOut">
              <a:rPr lang="en-IN" smtClean="0"/>
              <a:pPr/>
              <a:t>10-06-2014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B7934-53D6-4EB0-9A8C-AAA7A5A2750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5DA8E4E-51A4-481A-945C-B670796CD854}" type="datetimeFigureOut">
              <a:rPr lang="en-IN" smtClean="0"/>
              <a:pPr/>
              <a:t>10-06-2014</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557B7934-53D6-4EB0-9A8C-AAA7A5A27507}" type="slidenum">
              <a:rPr lang="en-IN" smtClean="0"/>
              <a:pPr/>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7772400" cy="1524000"/>
          </a:xfrm>
        </p:spPr>
        <p:txBody>
          <a:bodyPr anchor="ctr" anchorCtr="0">
            <a:noAutofit/>
          </a:bodyPr>
          <a:lstStyle/>
          <a:p>
            <a:pPr algn="ctr"/>
            <a:r>
              <a:rPr lang="en-IN" sz="4400" dirty="0" smtClean="0"/>
              <a:t>Performance Analysis of Shock-Absorber Using Test-rig</a:t>
            </a:r>
            <a:endParaRPr lang="en-IN" sz="4400" dirty="0"/>
          </a:p>
        </p:txBody>
      </p:sp>
      <p:sp>
        <p:nvSpPr>
          <p:cNvPr id="3" name="Subtitle 2"/>
          <p:cNvSpPr>
            <a:spLocks noGrp="1"/>
          </p:cNvSpPr>
          <p:nvPr>
            <p:ph type="subTitle" idx="1"/>
          </p:nvPr>
        </p:nvSpPr>
        <p:spPr>
          <a:xfrm>
            <a:off x="215176" y="2059007"/>
            <a:ext cx="4890224" cy="2362200"/>
          </a:xfrm>
        </p:spPr>
        <p:txBody>
          <a:bodyPr>
            <a:noAutofit/>
          </a:bodyPr>
          <a:lstStyle/>
          <a:p>
            <a:r>
              <a:rPr lang="en-IN" sz="2800" u="sng" dirty="0" smtClean="0"/>
              <a:t>A Final Year (B.E.) Project by:</a:t>
            </a:r>
          </a:p>
          <a:p>
            <a:pPr marL="342900" indent="-342900">
              <a:buAutoNum type="arabicPeriod"/>
            </a:pPr>
            <a:r>
              <a:rPr lang="en-IN" sz="2800" dirty="0" err="1" smtClean="0"/>
              <a:t>Aanand</a:t>
            </a:r>
            <a:r>
              <a:rPr lang="en-IN" sz="2800" dirty="0" smtClean="0"/>
              <a:t> </a:t>
            </a:r>
            <a:r>
              <a:rPr lang="en-IN" sz="2800" dirty="0" err="1" smtClean="0"/>
              <a:t>Gajjar</a:t>
            </a:r>
            <a:endParaRPr lang="en-IN" sz="2800" dirty="0" smtClean="0"/>
          </a:p>
          <a:p>
            <a:pPr marL="342900" indent="-342900">
              <a:buAutoNum type="arabicPeriod"/>
            </a:pPr>
            <a:r>
              <a:rPr lang="en-IN" sz="2800" dirty="0" err="1" smtClean="0"/>
              <a:t>Pranav</a:t>
            </a:r>
            <a:r>
              <a:rPr lang="en-IN" sz="2800" dirty="0" smtClean="0"/>
              <a:t> </a:t>
            </a:r>
            <a:r>
              <a:rPr lang="en-IN" sz="2800" dirty="0" err="1"/>
              <a:t>P</a:t>
            </a:r>
            <a:r>
              <a:rPr lang="en-IN" sz="2800" dirty="0" err="1" smtClean="0"/>
              <a:t>ishawikar</a:t>
            </a:r>
            <a:endParaRPr lang="en-IN" sz="2800" dirty="0" smtClean="0"/>
          </a:p>
          <a:p>
            <a:pPr marL="342900" indent="-342900">
              <a:buAutoNum type="arabicPeriod"/>
            </a:pPr>
            <a:r>
              <a:rPr lang="en-IN" sz="2800" dirty="0" err="1" smtClean="0"/>
              <a:t>Debjyoti</a:t>
            </a:r>
            <a:r>
              <a:rPr lang="en-IN" sz="2800" dirty="0" smtClean="0"/>
              <a:t> </a:t>
            </a:r>
            <a:r>
              <a:rPr lang="en-IN" sz="2800" dirty="0" err="1" smtClean="0"/>
              <a:t>Mazumdar</a:t>
            </a:r>
            <a:endParaRPr lang="en-IN" sz="2800" dirty="0"/>
          </a:p>
        </p:txBody>
      </p:sp>
      <p:pic>
        <p:nvPicPr>
          <p:cNvPr id="1026" name="Picture 2" descr="logo Sinhg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403" y="4221088"/>
            <a:ext cx="1936242" cy="1580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486400" y="2057400"/>
            <a:ext cx="2786725" cy="954107"/>
          </a:xfrm>
          <a:prstGeom prst="rect">
            <a:avLst/>
          </a:prstGeom>
          <a:noFill/>
        </p:spPr>
        <p:txBody>
          <a:bodyPr wrap="none" rtlCol="0">
            <a:spAutoFit/>
          </a:bodyPr>
          <a:lstStyle/>
          <a:p>
            <a:r>
              <a:rPr lang="en-IN" sz="2800" u="sng" dirty="0" smtClean="0"/>
              <a:t>Project Guide:</a:t>
            </a:r>
          </a:p>
          <a:p>
            <a:r>
              <a:rPr lang="en-IN" sz="2800" dirty="0" smtClean="0"/>
              <a:t>Prof. P.P. </a:t>
            </a:r>
            <a:r>
              <a:rPr lang="en-IN" sz="2800" dirty="0" err="1" smtClean="0"/>
              <a:t>Hujare</a:t>
            </a:r>
            <a:endParaRPr lang="en-IN" sz="2800" dirty="0" smtClean="0"/>
          </a:p>
        </p:txBody>
      </p:sp>
      <p:sp>
        <p:nvSpPr>
          <p:cNvPr id="5" name="TextBox 4"/>
          <p:cNvSpPr txBox="1"/>
          <p:nvPr/>
        </p:nvSpPr>
        <p:spPr>
          <a:xfrm>
            <a:off x="382106" y="5366657"/>
            <a:ext cx="8482836" cy="1815882"/>
          </a:xfrm>
          <a:prstGeom prst="rect">
            <a:avLst/>
          </a:prstGeom>
          <a:noFill/>
        </p:spPr>
        <p:txBody>
          <a:bodyPr wrap="none" rtlCol="0">
            <a:spAutoFit/>
          </a:bodyPr>
          <a:lstStyle/>
          <a:p>
            <a:pPr algn="ctr"/>
            <a:endParaRPr lang="en-IN" sz="2800" dirty="0" smtClean="0"/>
          </a:p>
          <a:p>
            <a:pPr algn="ctr"/>
            <a:r>
              <a:rPr lang="en-IN" sz="2800" dirty="0" smtClean="0"/>
              <a:t>Department of Mechanical Engineering,</a:t>
            </a:r>
          </a:p>
          <a:p>
            <a:pPr algn="ctr"/>
            <a:r>
              <a:rPr lang="en-IN" sz="2800" dirty="0" err="1" smtClean="0"/>
              <a:t>Sinhgad</a:t>
            </a:r>
            <a:r>
              <a:rPr lang="en-IN" sz="2800" dirty="0" smtClean="0"/>
              <a:t> Academy of Engineering (</a:t>
            </a:r>
            <a:r>
              <a:rPr lang="en-IN" sz="2800" dirty="0" err="1" smtClean="0"/>
              <a:t>Kondhwa</a:t>
            </a:r>
            <a:r>
              <a:rPr lang="en-IN" sz="2800" dirty="0" smtClean="0"/>
              <a:t>), Pune.</a:t>
            </a:r>
          </a:p>
          <a:p>
            <a:pPr algn="ctr"/>
            <a:endParaRPr lang="en-IN" sz="2800" dirty="0"/>
          </a:p>
        </p:txBody>
      </p:sp>
      <p:sp>
        <p:nvSpPr>
          <p:cNvPr id="7" name="TextBox 6"/>
          <p:cNvSpPr txBox="1"/>
          <p:nvPr/>
        </p:nvSpPr>
        <p:spPr>
          <a:xfrm>
            <a:off x="5486400" y="3200400"/>
            <a:ext cx="3198311" cy="954107"/>
          </a:xfrm>
          <a:prstGeom prst="rect">
            <a:avLst/>
          </a:prstGeom>
          <a:noFill/>
        </p:spPr>
        <p:txBody>
          <a:bodyPr wrap="none" rtlCol="0">
            <a:spAutoFit/>
          </a:bodyPr>
          <a:lstStyle/>
          <a:p>
            <a:r>
              <a:rPr lang="en-IN" sz="2800" u="sng" dirty="0" smtClean="0"/>
              <a:t>H.O.D:</a:t>
            </a:r>
          </a:p>
          <a:p>
            <a:r>
              <a:rPr lang="en-IN" sz="2800" dirty="0" smtClean="0"/>
              <a:t>Prof. S.C. </a:t>
            </a:r>
            <a:r>
              <a:rPr lang="en-IN" sz="2800" dirty="0" err="1" smtClean="0"/>
              <a:t>Shilwant</a:t>
            </a:r>
            <a:endParaRPr lang="en-IN" sz="2800" dirty="0" smtClean="0"/>
          </a:p>
        </p:txBody>
      </p:sp>
      <p:pic>
        <p:nvPicPr>
          <p:cNvPr id="8" name="Picture 2" descr="logo Sinhg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2187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34" y="44624"/>
            <a:ext cx="8811854" cy="1154097"/>
          </a:xfrm>
        </p:spPr>
        <p:txBody>
          <a:bodyPr>
            <a:noAutofit/>
          </a:bodyPr>
          <a:lstStyle/>
          <a:p>
            <a:r>
              <a:rPr lang="en-IN" sz="3600" dirty="0" smtClean="0"/>
              <a:t>COMMUNICATION PORT – RS-232</a:t>
            </a:r>
            <a:endParaRPr lang="en-IN" sz="3600" dirty="0"/>
          </a:p>
        </p:txBody>
      </p:sp>
      <p:sp>
        <p:nvSpPr>
          <p:cNvPr id="3" name="Content Placeholder 2"/>
          <p:cNvSpPr>
            <a:spLocks noGrp="1"/>
          </p:cNvSpPr>
          <p:nvPr>
            <p:ph idx="1"/>
          </p:nvPr>
        </p:nvSpPr>
        <p:spPr>
          <a:xfrm>
            <a:off x="0" y="1484784"/>
            <a:ext cx="9144000" cy="3539527"/>
          </a:xfrm>
        </p:spPr>
        <p:txBody>
          <a:bodyPr>
            <a:normAutofit/>
          </a:bodyPr>
          <a:lstStyle/>
          <a:p>
            <a:r>
              <a:rPr lang="en-IN" sz="2400" dirty="0" smtClean="0"/>
              <a:t>RS-232 is a standard computer communications systems, commonly known serial connection.</a:t>
            </a:r>
          </a:p>
          <a:p>
            <a:r>
              <a:rPr lang="en-IN" sz="2400" dirty="0" smtClean="0"/>
              <a:t>We have used the 9-pin “AT” style.</a:t>
            </a:r>
          </a:p>
          <a:p>
            <a:r>
              <a:rPr lang="en-IN" sz="2400" dirty="0" smtClean="0"/>
              <a:t>The connector is used to relay the digital signals as output from the ATmega16 to the PC, where </a:t>
            </a:r>
            <a:r>
              <a:rPr lang="en-IN" sz="2400" dirty="0" smtClean="0"/>
              <a:t>it </a:t>
            </a:r>
            <a:r>
              <a:rPr lang="en-IN" sz="2400" dirty="0" smtClean="0"/>
              <a:t>will be interpreted by the software.</a:t>
            </a:r>
            <a:endParaRPr lang="en-IN" sz="2400" dirty="0"/>
          </a:p>
        </p:txBody>
      </p:sp>
      <p:pic>
        <p:nvPicPr>
          <p:cNvPr id="3074" name="Picture 2" descr="C:\Users\DELL\Desktop\BE PROJECT\Proj\rs232b.jpg"/>
          <p:cNvPicPr>
            <a:picLocks noChangeAspect="1" noChangeArrowheads="1"/>
          </p:cNvPicPr>
          <p:nvPr/>
        </p:nvPicPr>
        <p:blipFill>
          <a:blip r:embed="rId2"/>
          <a:srcRect/>
          <a:stretch>
            <a:fillRect/>
          </a:stretch>
        </p:blipFill>
        <p:spPr bwMode="auto">
          <a:xfrm>
            <a:off x="1433471" y="4038885"/>
            <a:ext cx="2458023" cy="2554526"/>
          </a:xfrm>
          <a:prstGeom prst="rect">
            <a:avLst/>
          </a:prstGeom>
          <a:noFill/>
        </p:spPr>
      </p:pic>
      <p:pic>
        <p:nvPicPr>
          <p:cNvPr id="3075" name="Picture 3" descr="C:\Users\DELL\Desktop\BE PROJECT\Proj\RS232.jpg"/>
          <p:cNvPicPr>
            <a:picLocks noChangeAspect="1" noChangeArrowheads="1"/>
          </p:cNvPicPr>
          <p:nvPr/>
        </p:nvPicPr>
        <p:blipFill>
          <a:blip r:embed="rId3" cstate="print"/>
          <a:srcRect/>
          <a:stretch>
            <a:fillRect/>
          </a:stretch>
        </p:blipFill>
        <p:spPr bwMode="auto">
          <a:xfrm>
            <a:off x="5168584" y="4308486"/>
            <a:ext cx="2571768" cy="1928826"/>
          </a:xfrm>
          <a:prstGeom prst="rect">
            <a:avLst/>
          </a:prstGeom>
          <a:noFill/>
        </p:spPr>
      </p:pic>
      <p:pic>
        <p:nvPicPr>
          <p:cNvPr id="6" name="Picture 2" descr="logo Sinhga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7315200" cy="1154097"/>
          </a:xfrm>
        </p:spPr>
        <p:txBody>
          <a:bodyPr>
            <a:normAutofit/>
          </a:bodyPr>
          <a:lstStyle/>
          <a:p>
            <a:r>
              <a:rPr lang="en-IN" sz="3600" dirty="0" smtClean="0"/>
              <a:t>TACHOMETER</a:t>
            </a:r>
            <a:endParaRPr lang="en-IN" sz="3600" dirty="0"/>
          </a:p>
        </p:txBody>
      </p:sp>
      <p:sp>
        <p:nvSpPr>
          <p:cNvPr id="3" name="Content Placeholder 2"/>
          <p:cNvSpPr>
            <a:spLocks noGrp="1"/>
          </p:cNvSpPr>
          <p:nvPr>
            <p:ph idx="1"/>
          </p:nvPr>
        </p:nvSpPr>
        <p:spPr>
          <a:xfrm>
            <a:off x="0" y="1401641"/>
            <a:ext cx="9144000" cy="3539527"/>
          </a:xfrm>
        </p:spPr>
        <p:txBody>
          <a:bodyPr>
            <a:noAutofit/>
          </a:bodyPr>
          <a:lstStyle/>
          <a:p>
            <a:r>
              <a:rPr lang="en-IN" sz="2400" dirty="0" smtClean="0"/>
              <a:t>We have used an LDR and LASER light source for the tachometer to measure the final RPM of the gearbox (no. of excitations per minute of the absorber) and slot the drive wheel accordingly.</a:t>
            </a:r>
          </a:p>
          <a:p>
            <a:r>
              <a:rPr lang="en-IN" sz="2400" dirty="0" smtClean="0"/>
              <a:t>The sensor is attached to the frame of the setup and the no. of interruptions of the LASER beam by the cam-link slot </a:t>
            </a:r>
            <a:r>
              <a:rPr lang="en-IN" sz="2400" dirty="0" smtClean="0"/>
              <a:t>per minute will </a:t>
            </a:r>
            <a:r>
              <a:rPr lang="en-IN" sz="2400" dirty="0" smtClean="0"/>
              <a:t>give us the RPM.</a:t>
            </a:r>
          </a:p>
          <a:p>
            <a:r>
              <a:rPr lang="en-IN" sz="2400" dirty="0" smtClean="0"/>
              <a:t>The voltage output is given to the </a:t>
            </a:r>
            <a:r>
              <a:rPr lang="en-IN" sz="2400" dirty="0" err="1" smtClean="0"/>
              <a:t>ATmega</a:t>
            </a:r>
            <a:r>
              <a:rPr lang="en-IN" sz="2400" dirty="0" smtClean="0"/>
              <a:t> ADC which converts it to rpm and is given to the COM port for plotting.</a:t>
            </a:r>
            <a:endParaRPr lang="en-IN" sz="2400" dirty="0"/>
          </a:p>
        </p:txBody>
      </p:sp>
      <p:pic>
        <p:nvPicPr>
          <p:cNvPr id="5" name="Picture 2" descr="logo Sinhg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E:\Work\BE_PROJECT\project pics\20140609_19412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7209" y="4947227"/>
            <a:ext cx="3189583" cy="17941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315200" cy="1071545"/>
          </a:xfrm>
        </p:spPr>
        <p:txBody>
          <a:bodyPr>
            <a:normAutofit/>
          </a:bodyPr>
          <a:lstStyle/>
          <a:p>
            <a:r>
              <a:rPr lang="en-IN" sz="3600" dirty="0" smtClean="0"/>
              <a:t>FINAL SYSTEM LAYOUT</a:t>
            </a:r>
            <a:endParaRPr lang="en-IN" sz="3600" dirty="0"/>
          </a:p>
        </p:txBody>
      </p:sp>
      <p:pic>
        <p:nvPicPr>
          <p:cNvPr id="1027" name="Picture 3"/>
          <p:cNvPicPr>
            <a:picLocks noChangeAspect="1" noChangeArrowheads="1"/>
          </p:cNvPicPr>
          <p:nvPr/>
        </p:nvPicPr>
        <p:blipFill>
          <a:blip r:embed="rId2"/>
          <a:srcRect/>
          <a:stretch>
            <a:fillRect/>
          </a:stretch>
        </p:blipFill>
        <p:spPr bwMode="auto">
          <a:xfrm>
            <a:off x="139854" y="2351301"/>
            <a:ext cx="8874743" cy="3874561"/>
          </a:xfrm>
          <a:prstGeom prst="rect">
            <a:avLst/>
          </a:prstGeom>
          <a:noFill/>
          <a:ln w="9525">
            <a:noFill/>
            <a:miter lim="800000"/>
            <a:headEnd/>
            <a:tailEnd/>
          </a:ln>
          <a:effectLst/>
        </p:spPr>
      </p:pic>
      <p:pic>
        <p:nvPicPr>
          <p:cNvPr id="4" name="Picture 2" descr="logo Sinhg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28" y="44624"/>
            <a:ext cx="7315200" cy="1154097"/>
          </a:xfrm>
        </p:spPr>
        <p:txBody>
          <a:bodyPr>
            <a:normAutofit/>
          </a:bodyPr>
          <a:lstStyle/>
          <a:p>
            <a:r>
              <a:rPr lang="en-IN" sz="3600" dirty="0" smtClean="0"/>
              <a:t>WORKING</a:t>
            </a:r>
            <a:endParaRPr lang="en-IN" sz="3600" dirty="0"/>
          </a:p>
        </p:txBody>
      </p:sp>
      <p:sp>
        <p:nvSpPr>
          <p:cNvPr id="3" name="Content Placeholder 2"/>
          <p:cNvSpPr>
            <a:spLocks noGrp="1"/>
          </p:cNvSpPr>
          <p:nvPr>
            <p:ph idx="1"/>
          </p:nvPr>
        </p:nvSpPr>
        <p:spPr>
          <a:xfrm>
            <a:off x="4556" y="1772816"/>
            <a:ext cx="9139444" cy="5301208"/>
          </a:xfrm>
        </p:spPr>
        <p:txBody>
          <a:bodyPr>
            <a:normAutofit lnSpcReduction="10000"/>
          </a:bodyPr>
          <a:lstStyle/>
          <a:p>
            <a:r>
              <a:rPr lang="en-IN" sz="2400" dirty="0" smtClean="0"/>
              <a:t>Motor – Gearbox – Drive wheel – </a:t>
            </a:r>
            <a:r>
              <a:rPr lang="en-IN" sz="2400" dirty="0"/>
              <a:t>C</a:t>
            </a:r>
            <a:r>
              <a:rPr lang="en-IN" sz="2400" dirty="0" smtClean="0"/>
              <a:t>am follower – Actuator – L.C. 2 – Shock absorber – L.C. 1</a:t>
            </a:r>
          </a:p>
          <a:p>
            <a:endParaRPr lang="en-IN" sz="2400" dirty="0" smtClean="0"/>
          </a:p>
          <a:p>
            <a:r>
              <a:rPr lang="en-IN" sz="2400" dirty="0" smtClean="0"/>
              <a:t>Outputs from L.C. 1 (F</a:t>
            </a:r>
            <a:r>
              <a:rPr lang="en-IN" sz="2400" baseline="-25000" dirty="0" smtClean="0"/>
              <a:t>t</a:t>
            </a:r>
            <a:r>
              <a:rPr lang="en-IN" sz="2400" dirty="0" smtClean="0"/>
              <a:t>) and L.C. 2 (</a:t>
            </a:r>
            <a:r>
              <a:rPr lang="en-IN" sz="2400" dirty="0" err="1" smtClean="0"/>
              <a:t>F</a:t>
            </a:r>
            <a:r>
              <a:rPr lang="en-IN" sz="2400" baseline="-25000" dirty="0" err="1" smtClean="0"/>
              <a:t>o</a:t>
            </a:r>
            <a:r>
              <a:rPr lang="en-IN" sz="2400" dirty="0" smtClean="0"/>
              <a:t>) amplified using an amplifier.</a:t>
            </a:r>
          </a:p>
          <a:p>
            <a:endParaRPr lang="en-IN" sz="2400" dirty="0" smtClean="0"/>
          </a:p>
          <a:p>
            <a:r>
              <a:rPr lang="en-IN" sz="2400" dirty="0" smtClean="0"/>
              <a:t>Amplifier voltage outputs sent to ATmega16, along with tachometer voltage output (N).</a:t>
            </a:r>
          </a:p>
          <a:p>
            <a:endParaRPr lang="en-IN" sz="2400" dirty="0" smtClean="0"/>
          </a:p>
          <a:p>
            <a:r>
              <a:rPr lang="en-IN" sz="2400" dirty="0" smtClean="0"/>
              <a:t>ATmega16 converts the </a:t>
            </a:r>
            <a:r>
              <a:rPr lang="en-IN" sz="2400" dirty="0" smtClean="0"/>
              <a:t>analogue </a:t>
            </a:r>
            <a:r>
              <a:rPr lang="en-IN" sz="2400" dirty="0" smtClean="0"/>
              <a:t>signals to digital binary signals, and perform the required calculation to find Transmissibility and the Frequency Ratio as 2 separate outputs, using BASCOM AVR programmer.</a:t>
            </a:r>
          </a:p>
          <a:p>
            <a:pPr marL="45720" indent="0">
              <a:buNone/>
            </a:pPr>
            <a:r>
              <a:rPr lang="en-US" sz="2400" b="0" dirty="0" smtClean="0"/>
              <a:t>	</a:t>
            </a:r>
            <a:endParaRPr lang="en-IN" sz="2400" dirty="0" smtClean="0"/>
          </a:p>
        </p:txBody>
      </p:sp>
      <p:pic>
        <p:nvPicPr>
          <p:cNvPr id="4" name="Picture 2" descr="logo Sinhg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36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69793"/>
            <a:ext cx="9144000" cy="3539527"/>
          </a:xfrm>
        </p:spPr>
        <p:txBody>
          <a:bodyPr>
            <a:normAutofit/>
          </a:bodyPr>
          <a:lstStyle/>
          <a:p>
            <a:r>
              <a:rPr lang="en-IN" sz="2400" dirty="0"/>
              <a:t>These </a:t>
            </a:r>
            <a:r>
              <a:rPr lang="en-IN" sz="2400" dirty="0" smtClean="0"/>
              <a:t>2 outputs </a:t>
            </a:r>
            <a:r>
              <a:rPr lang="en-IN" sz="2400" dirty="0"/>
              <a:t>will be relayed to the computer with </a:t>
            </a:r>
            <a:r>
              <a:rPr lang="en-IN" sz="2400" dirty="0" smtClean="0"/>
              <a:t>VB </a:t>
            </a:r>
            <a:r>
              <a:rPr lang="en-IN" sz="2400" dirty="0"/>
              <a:t>using the RS-232 to USB cable</a:t>
            </a:r>
            <a:r>
              <a:rPr lang="en-IN" sz="2400" dirty="0" smtClean="0"/>
              <a:t>.</a:t>
            </a:r>
          </a:p>
          <a:p>
            <a:pPr marL="45720" indent="0">
              <a:buNone/>
            </a:pPr>
            <a:endParaRPr lang="en-IN" sz="2400" dirty="0"/>
          </a:p>
          <a:p>
            <a:r>
              <a:rPr lang="en-IN" sz="2400" dirty="0"/>
              <a:t>The </a:t>
            </a:r>
            <a:r>
              <a:rPr lang="en-IN" sz="2400" dirty="0" smtClean="0"/>
              <a:t>‘</a:t>
            </a:r>
            <a:r>
              <a:rPr lang="en-IN" sz="2400" dirty="0" err="1" smtClean="0"/>
              <a:t>tryplot</a:t>
            </a:r>
            <a:r>
              <a:rPr lang="en-IN" sz="2400" dirty="0" smtClean="0"/>
              <a:t>’ </a:t>
            </a:r>
            <a:r>
              <a:rPr lang="en-IN" sz="2400" dirty="0"/>
              <a:t>function of </a:t>
            </a:r>
            <a:r>
              <a:rPr lang="en-IN" sz="2400" dirty="0" smtClean="0"/>
              <a:t> VB </a:t>
            </a:r>
            <a:r>
              <a:rPr lang="en-IN" sz="2400" dirty="0"/>
              <a:t>will be used to plot these values in real-time and display the curve of Transmissibility vs. Frequency </a:t>
            </a:r>
            <a:r>
              <a:rPr lang="en-IN" sz="2400" dirty="0" smtClean="0"/>
              <a:t>Ratio.</a:t>
            </a:r>
            <a:endParaRPr lang="en-IN" sz="2400" dirty="0"/>
          </a:p>
          <a:p>
            <a:endParaRPr lang="en-IN" sz="2400" dirty="0"/>
          </a:p>
        </p:txBody>
      </p:sp>
      <mc:AlternateContent xmlns:mc="http://schemas.openxmlformats.org/markup-compatibility/2006" xmlns:a14="http://schemas.microsoft.com/office/drawing/2010/main">
        <mc:Choice Requires="a14">
          <p:sp>
            <p:nvSpPr>
              <p:cNvPr id="5" name="Rectangle 4"/>
              <p:cNvSpPr/>
              <p:nvPr/>
            </p:nvSpPr>
            <p:spPr>
              <a:xfrm>
                <a:off x="0" y="1556792"/>
                <a:ext cx="9144000" cy="707117"/>
              </a:xfrm>
              <a:prstGeom prst="rect">
                <a:avLst/>
              </a:prstGeom>
            </p:spPr>
            <p:txBody>
              <a:bodyPr wrap="square">
                <a:spAutoFit/>
              </a:bodyPr>
              <a:lstStyle/>
              <a:p>
                <a:r>
                  <a:rPr lang="en-US" sz="2800" dirty="0" smtClean="0"/>
                  <a:t>	</a:t>
                </a:r>
                <a14:m>
                  <m:oMath xmlns:m="http://schemas.openxmlformats.org/officeDocument/2006/math">
                    <m:r>
                      <a:rPr lang="en-US" sz="2800" i="1">
                        <a:latin typeface="Cambria Math"/>
                      </a:rPr>
                      <m:t>𝑇𝑟</m:t>
                    </m:r>
                    <m:r>
                      <a:rPr lang="en-US" sz="2800" i="1">
                        <a:latin typeface="Cambria Math"/>
                      </a:rPr>
                      <m:t>= </m:t>
                    </m:r>
                    <m:f>
                      <m:fPr>
                        <m:ctrlPr>
                          <a:rPr lang="en-US" sz="2800" i="1">
                            <a:latin typeface="Cambria Math"/>
                          </a:rPr>
                        </m:ctrlPr>
                      </m:fPr>
                      <m:num>
                        <m:r>
                          <a:rPr lang="en-US" sz="2800" i="1">
                            <a:latin typeface="Cambria Math"/>
                          </a:rPr>
                          <m:t>𝐹</m:t>
                        </m:r>
                        <m:r>
                          <a:rPr lang="en-US" sz="2800" i="1" baseline="-25000">
                            <a:latin typeface="Cambria Math"/>
                          </a:rPr>
                          <m:t>𝑡</m:t>
                        </m:r>
                      </m:num>
                      <m:den>
                        <m:r>
                          <a:rPr lang="en-US" sz="2800" i="1">
                            <a:latin typeface="Cambria Math"/>
                          </a:rPr>
                          <m:t>𝐹</m:t>
                        </m:r>
                        <m:r>
                          <a:rPr lang="en-US" sz="2800" i="1" baseline="-25000">
                            <a:latin typeface="Cambria Math"/>
                          </a:rPr>
                          <m:t>𝑜</m:t>
                        </m:r>
                      </m:den>
                    </m:f>
                  </m:oMath>
                </a14:m>
                <a:r>
                  <a:rPr lang="en-IN" sz="2800" dirty="0"/>
                  <a:t> = </a:t>
                </a:r>
                <a14:m>
                  <m:oMath xmlns:m="http://schemas.openxmlformats.org/officeDocument/2006/math">
                    <m:f>
                      <m:fPr>
                        <m:ctrlPr>
                          <a:rPr lang="en-IN" sz="2800" i="1">
                            <a:latin typeface="Cambria Math"/>
                          </a:rPr>
                        </m:ctrlPr>
                      </m:fPr>
                      <m:num>
                        <m:r>
                          <a:rPr lang="en-US" sz="2800" i="1">
                            <a:latin typeface="Cambria Math"/>
                          </a:rPr>
                          <m:t>𝐿</m:t>
                        </m:r>
                        <m:r>
                          <a:rPr lang="en-US" sz="2800" i="1">
                            <a:latin typeface="Cambria Math"/>
                          </a:rPr>
                          <m:t>.</m:t>
                        </m:r>
                        <m:r>
                          <a:rPr lang="en-US" sz="2800" i="1">
                            <a:latin typeface="Cambria Math"/>
                          </a:rPr>
                          <m:t>𝐶</m:t>
                        </m:r>
                        <m:r>
                          <a:rPr lang="en-US" sz="2800" i="1">
                            <a:latin typeface="Cambria Math"/>
                          </a:rPr>
                          <m:t>. 1</m:t>
                        </m:r>
                      </m:num>
                      <m:den>
                        <m:r>
                          <a:rPr lang="en-US" sz="2800" i="1">
                            <a:latin typeface="Cambria Math"/>
                          </a:rPr>
                          <m:t>𝐿</m:t>
                        </m:r>
                        <m:r>
                          <a:rPr lang="en-US" sz="2800" i="1">
                            <a:latin typeface="Cambria Math"/>
                          </a:rPr>
                          <m:t>.</m:t>
                        </m:r>
                        <m:r>
                          <a:rPr lang="en-US" sz="2800" i="1">
                            <a:latin typeface="Cambria Math"/>
                          </a:rPr>
                          <m:t>𝐶</m:t>
                        </m:r>
                        <m:r>
                          <a:rPr lang="en-US" sz="2800" i="1">
                            <a:latin typeface="Cambria Math"/>
                          </a:rPr>
                          <m:t>. 2</m:t>
                        </m:r>
                      </m:den>
                    </m:f>
                  </m:oMath>
                </a14:m>
                <a:r>
                  <a:rPr lang="en-IN" sz="2800" dirty="0"/>
                  <a:t>		</a:t>
                </a:r>
                <a:r>
                  <a:rPr lang="en-US" sz="2800" dirty="0"/>
                  <a:t> </a:t>
                </a:r>
                <a14:m>
                  <m:oMath xmlns:m="http://schemas.openxmlformats.org/officeDocument/2006/math">
                    <m:r>
                      <a:rPr lang="en-US" sz="2800" i="1">
                        <a:latin typeface="Cambria Math"/>
                      </a:rPr>
                      <m:t>𝐹𝑅</m:t>
                    </m:r>
                    <m:r>
                      <a:rPr lang="en-US" sz="2800" i="1">
                        <a:latin typeface="Cambria Math"/>
                      </a:rPr>
                      <m:t> </m:t>
                    </m:r>
                  </m:oMath>
                </a14:m>
                <a:r>
                  <a:rPr lang="en-IN" sz="2800" dirty="0"/>
                  <a:t>= </a:t>
                </a:r>
                <a14:m>
                  <m:oMath xmlns:m="http://schemas.openxmlformats.org/officeDocument/2006/math">
                    <m:f>
                      <m:fPr>
                        <m:ctrlPr>
                          <a:rPr lang="en-IN" sz="2800" i="1">
                            <a:latin typeface="Cambria Math"/>
                          </a:rPr>
                        </m:ctrlPr>
                      </m:fPr>
                      <m:num>
                        <m:r>
                          <a:rPr lang="en-IN" sz="2800" i="1">
                            <a:latin typeface="Cambria Math"/>
                            <a:ea typeface="Cambria Math"/>
                          </a:rPr>
                          <m:t>𝜔</m:t>
                        </m:r>
                      </m:num>
                      <m:den>
                        <m:r>
                          <a:rPr lang="en-IN" sz="2800" i="1">
                            <a:latin typeface="Cambria Math"/>
                            <a:ea typeface="Cambria Math"/>
                          </a:rPr>
                          <m:t>𝜔</m:t>
                        </m:r>
                        <m:r>
                          <a:rPr lang="en-US" sz="2800" i="1" baseline="-25000">
                            <a:latin typeface="Cambria Math"/>
                            <a:ea typeface="Cambria Math"/>
                          </a:rPr>
                          <m:t>𝑛</m:t>
                        </m:r>
                      </m:den>
                    </m:f>
                    <m:r>
                      <a:rPr lang="en-US" sz="2800" b="0" i="1" smtClean="0">
                        <a:latin typeface="Cambria Math"/>
                        <a:ea typeface="Cambria Math"/>
                      </a:rPr>
                      <m:t>;</m:t>
                    </m:r>
                    <m:r>
                      <a:rPr lang="en-US" sz="2800" i="1">
                        <a:latin typeface="Cambria Math"/>
                        <a:ea typeface="Cambria Math"/>
                      </a:rPr>
                      <m:t> </m:t>
                    </m:r>
                    <m:r>
                      <a:rPr lang="en-IN" sz="2800" i="1">
                        <a:latin typeface="Cambria Math"/>
                        <a:ea typeface="Cambria Math"/>
                      </a:rPr>
                      <m:t>𝜔</m:t>
                    </m:r>
                    <m:r>
                      <a:rPr lang="en-US" sz="2800" i="1">
                        <a:latin typeface="Cambria Math"/>
                        <a:ea typeface="Cambria Math"/>
                      </a:rPr>
                      <m:t>= </m:t>
                    </m:r>
                    <m:f>
                      <m:fPr>
                        <m:ctrlPr>
                          <a:rPr lang="en-US" sz="2800" i="1">
                            <a:latin typeface="Cambria Math"/>
                            <a:ea typeface="Cambria Math"/>
                          </a:rPr>
                        </m:ctrlPr>
                      </m:fPr>
                      <m:num>
                        <m:r>
                          <a:rPr lang="en-US" sz="2800" i="1">
                            <a:latin typeface="Cambria Math"/>
                            <a:ea typeface="Cambria Math"/>
                          </a:rPr>
                          <m:t>2</m:t>
                        </m:r>
                        <m:r>
                          <a:rPr lang="en-US" sz="2800" i="1">
                            <a:latin typeface="Cambria Math"/>
                            <a:ea typeface="Cambria Math"/>
                          </a:rPr>
                          <m:t>𝜋</m:t>
                        </m:r>
                        <m:r>
                          <a:rPr lang="en-US" sz="2800" i="1">
                            <a:latin typeface="Cambria Math"/>
                            <a:ea typeface="Cambria Math"/>
                          </a:rPr>
                          <m:t>𝑁</m:t>
                        </m:r>
                      </m:num>
                      <m:den>
                        <m:r>
                          <a:rPr lang="en-US" sz="2800" i="1">
                            <a:latin typeface="Cambria Math"/>
                            <a:ea typeface="Cambria Math"/>
                          </a:rPr>
                          <m:t>60</m:t>
                        </m:r>
                      </m:den>
                    </m:f>
                  </m:oMath>
                </a14:m>
                <a:endParaRPr lang="en-IN" sz="2800" dirty="0"/>
              </a:p>
            </p:txBody>
          </p:sp>
        </mc:Choice>
        <mc:Fallback xmlns="">
          <p:sp>
            <p:nvSpPr>
              <p:cNvPr id="5" name="Rectangle 4"/>
              <p:cNvSpPr>
                <a:spLocks noRot="1" noChangeAspect="1" noMove="1" noResize="1" noEditPoints="1" noAdjustHandles="1" noChangeArrowheads="1" noChangeShapeType="1" noTextEdit="1"/>
              </p:cNvSpPr>
              <p:nvPr/>
            </p:nvSpPr>
            <p:spPr>
              <a:xfrm>
                <a:off x="0" y="1556792"/>
                <a:ext cx="9144000" cy="707117"/>
              </a:xfrm>
              <a:prstGeom prst="rect">
                <a:avLst/>
              </a:prstGeom>
              <a:blipFill rotWithShape="1">
                <a:blip r:embed="rId2"/>
                <a:stretch>
                  <a:fillRect b="-8621"/>
                </a:stretch>
              </a:blipFill>
            </p:spPr>
            <p:txBody>
              <a:bodyPr/>
              <a:lstStyle/>
              <a:p>
                <a:r>
                  <a:rPr lang="en-IN">
                    <a:noFill/>
                  </a:rPr>
                  <a:t> </a:t>
                </a:r>
              </a:p>
            </p:txBody>
          </p:sp>
        </mc:Fallback>
      </mc:AlternateContent>
      <p:pic>
        <p:nvPicPr>
          <p:cNvPr id="6" name="Picture 2" descr="logo Sinhg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195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Work\BE PROJECT\PROJECT\20140103_173657.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704" r="4942"/>
          <a:stretch/>
        </p:blipFill>
        <p:spPr bwMode="auto">
          <a:xfrm rot="5400000">
            <a:off x="-97730" y="2554115"/>
            <a:ext cx="4458832" cy="36163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Work\BE PROJECT\images\ur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65124"/>
            <a:ext cx="4423082" cy="151140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20" idx="0"/>
          </p:cNvCxnSpPr>
          <p:nvPr/>
        </p:nvCxnSpPr>
        <p:spPr>
          <a:xfrm flipH="1" flipV="1">
            <a:off x="2555776" y="2492896"/>
            <a:ext cx="732479"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20" idx="2"/>
          </p:cNvCxnSpPr>
          <p:nvPr/>
        </p:nvCxnSpPr>
        <p:spPr>
          <a:xfrm flipH="1">
            <a:off x="2339752" y="3778007"/>
            <a:ext cx="948503" cy="10191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2699792" y="3501008"/>
            <a:ext cx="1176925" cy="276999"/>
          </a:xfrm>
          <a:prstGeom prst="rect">
            <a:avLst/>
          </a:prstGeom>
          <a:noFill/>
        </p:spPr>
        <p:txBody>
          <a:bodyPr wrap="none" rtlCol="0">
            <a:spAutoFit/>
          </a:bodyPr>
          <a:lstStyle/>
          <a:p>
            <a:r>
              <a:rPr lang="en-IN" sz="1200" b="1" dirty="0" smtClean="0">
                <a:solidFill>
                  <a:srgbClr val="FFFF00"/>
                </a:solidFill>
              </a:rPr>
              <a:t>LOAD-CELLS</a:t>
            </a:r>
            <a:endParaRPr lang="en-IN" sz="1200" b="1" dirty="0">
              <a:solidFill>
                <a:srgbClr val="FFFF00"/>
              </a:solidFill>
            </a:endParaRPr>
          </a:p>
        </p:txBody>
      </p:sp>
      <p:cxnSp>
        <p:nvCxnSpPr>
          <p:cNvPr id="27" name="Straight Arrow Connector 26"/>
          <p:cNvCxnSpPr/>
          <p:nvPr/>
        </p:nvCxnSpPr>
        <p:spPr>
          <a:xfrm>
            <a:off x="755576" y="3692473"/>
            <a:ext cx="396044" cy="79760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323528" y="3212976"/>
            <a:ext cx="1253869" cy="461665"/>
          </a:xfrm>
          <a:prstGeom prst="rect">
            <a:avLst/>
          </a:prstGeom>
          <a:noFill/>
        </p:spPr>
        <p:txBody>
          <a:bodyPr wrap="none" rtlCol="0">
            <a:spAutoFit/>
          </a:bodyPr>
          <a:lstStyle/>
          <a:p>
            <a:r>
              <a:rPr lang="en-IN" sz="1200" b="1" dirty="0" smtClean="0">
                <a:solidFill>
                  <a:srgbClr val="FFFF00"/>
                </a:solidFill>
              </a:rPr>
              <a:t>MOTOR-</a:t>
            </a:r>
          </a:p>
          <a:p>
            <a:r>
              <a:rPr lang="en-IN" sz="1200" b="1" dirty="0" smtClean="0">
                <a:solidFill>
                  <a:srgbClr val="FFFF00"/>
                </a:solidFill>
              </a:rPr>
              <a:t>CONTROLLER</a:t>
            </a:r>
            <a:endParaRPr lang="en-IN" sz="1200" b="1" dirty="0">
              <a:solidFill>
                <a:srgbClr val="FFFF00"/>
              </a:solidFill>
            </a:endParaRPr>
          </a:p>
        </p:txBody>
      </p:sp>
      <p:cxnSp>
        <p:nvCxnSpPr>
          <p:cNvPr id="33" name="Straight Arrow Connector 32"/>
          <p:cNvCxnSpPr/>
          <p:nvPr/>
        </p:nvCxnSpPr>
        <p:spPr>
          <a:xfrm flipH="1" flipV="1">
            <a:off x="755576" y="5589240"/>
            <a:ext cx="377892" cy="526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flipH="1" flipV="1">
            <a:off x="2339752" y="5918141"/>
            <a:ext cx="360040" cy="39604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a:off x="1133468" y="2745305"/>
            <a:ext cx="918252" cy="10055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323528" y="2468306"/>
            <a:ext cx="1425390" cy="276999"/>
          </a:xfrm>
          <a:prstGeom prst="rect">
            <a:avLst/>
          </a:prstGeom>
          <a:noFill/>
        </p:spPr>
        <p:txBody>
          <a:bodyPr wrap="none" rtlCol="0">
            <a:spAutoFit/>
          </a:bodyPr>
          <a:lstStyle/>
          <a:p>
            <a:r>
              <a:rPr lang="en-IN" sz="1200" b="1" dirty="0" smtClean="0">
                <a:solidFill>
                  <a:srgbClr val="FFFF00"/>
                </a:solidFill>
              </a:rPr>
              <a:t>TEST SPECIMEN</a:t>
            </a:r>
            <a:endParaRPr lang="en-IN" sz="1200" b="1" dirty="0">
              <a:solidFill>
                <a:srgbClr val="FFFF00"/>
              </a:solidFill>
            </a:endParaRPr>
          </a:p>
        </p:txBody>
      </p:sp>
      <p:sp>
        <p:nvSpPr>
          <p:cNvPr id="43" name="TextBox 42"/>
          <p:cNvSpPr txBox="1"/>
          <p:nvPr/>
        </p:nvSpPr>
        <p:spPr>
          <a:xfrm>
            <a:off x="2241725" y="6320353"/>
            <a:ext cx="962123" cy="276999"/>
          </a:xfrm>
          <a:prstGeom prst="rect">
            <a:avLst/>
          </a:prstGeom>
          <a:noFill/>
        </p:spPr>
        <p:txBody>
          <a:bodyPr wrap="none" rtlCol="0">
            <a:spAutoFit/>
          </a:bodyPr>
          <a:lstStyle/>
          <a:p>
            <a:r>
              <a:rPr lang="en-IN" sz="1200" b="1" dirty="0" smtClean="0">
                <a:solidFill>
                  <a:srgbClr val="FFFF00"/>
                </a:solidFill>
              </a:rPr>
              <a:t>GEARBOX</a:t>
            </a:r>
            <a:endParaRPr lang="en-IN" sz="1200" b="1" dirty="0">
              <a:solidFill>
                <a:srgbClr val="FFFF00"/>
              </a:solidFill>
            </a:endParaRPr>
          </a:p>
        </p:txBody>
      </p:sp>
      <p:sp>
        <p:nvSpPr>
          <p:cNvPr id="44" name="TextBox 43"/>
          <p:cNvSpPr txBox="1"/>
          <p:nvPr/>
        </p:nvSpPr>
        <p:spPr>
          <a:xfrm>
            <a:off x="821613" y="6145194"/>
            <a:ext cx="755784" cy="276999"/>
          </a:xfrm>
          <a:prstGeom prst="rect">
            <a:avLst/>
          </a:prstGeom>
          <a:noFill/>
        </p:spPr>
        <p:txBody>
          <a:bodyPr wrap="none" rtlCol="0">
            <a:spAutoFit/>
          </a:bodyPr>
          <a:lstStyle/>
          <a:p>
            <a:r>
              <a:rPr lang="en-IN" sz="1200" b="1" dirty="0" smtClean="0">
                <a:solidFill>
                  <a:srgbClr val="FFFF00"/>
                </a:solidFill>
              </a:rPr>
              <a:t>MOTOR</a:t>
            </a:r>
            <a:endParaRPr lang="en-IN" sz="1200" b="1" dirty="0">
              <a:solidFill>
                <a:srgbClr val="FFFF00"/>
              </a:solidFill>
            </a:endParaRPr>
          </a:p>
        </p:txBody>
      </p:sp>
      <p:sp>
        <p:nvSpPr>
          <p:cNvPr id="48" name="TextBox 47"/>
          <p:cNvSpPr txBox="1"/>
          <p:nvPr/>
        </p:nvSpPr>
        <p:spPr>
          <a:xfrm>
            <a:off x="1234843" y="1763524"/>
            <a:ext cx="1680973" cy="369332"/>
          </a:xfrm>
          <a:prstGeom prst="rect">
            <a:avLst/>
          </a:prstGeom>
          <a:noFill/>
        </p:spPr>
        <p:txBody>
          <a:bodyPr wrap="none" rtlCol="0">
            <a:spAutoFit/>
          </a:bodyPr>
          <a:lstStyle/>
          <a:p>
            <a:r>
              <a:rPr lang="en-IN" dirty="0" smtClean="0"/>
              <a:t>Fig: Test setup</a:t>
            </a:r>
            <a:endParaRPr lang="en-IN" dirty="0"/>
          </a:p>
        </p:txBody>
      </p:sp>
      <p:sp>
        <p:nvSpPr>
          <p:cNvPr id="50" name="TextBox 49"/>
          <p:cNvSpPr txBox="1"/>
          <p:nvPr/>
        </p:nvSpPr>
        <p:spPr>
          <a:xfrm>
            <a:off x="5724128" y="2780928"/>
            <a:ext cx="2646878" cy="369332"/>
          </a:xfrm>
          <a:prstGeom prst="rect">
            <a:avLst/>
          </a:prstGeom>
          <a:noFill/>
        </p:spPr>
        <p:txBody>
          <a:bodyPr wrap="none" rtlCol="0">
            <a:spAutoFit/>
          </a:bodyPr>
          <a:lstStyle/>
          <a:p>
            <a:r>
              <a:rPr lang="en-IN" dirty="0" smtClean="0"/>
              <a:t>Fig: Governing equation</a:t>
            </a:r>
            <a:endParaRPr lang="en-IN" dirty="0"/>
          </a:p>
        </p:txBody>
      </p:sp>
      <p:pic>
        <p:nvPicPr>
          <p:cNvPr id="52" name="Picture 6" descr="E:\Work\BE PROJECT\images\1-s2.0-S0094114X00000239-gr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825738"/>
            <a:ext cx="2806742" cy="283390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7162718" y="5829071"/>
            <a:ext cx="1981282" cy="1200329"/>
          </a:xfrm>
          <a:prstGeom prst="rect">
            <a:avLst/>
          </a:prstGeom>
          <a:noFill/>
        </p:spPr>
        <p:txBody>
          <a:bodyPr wrap="square" rtlCol="0">
            <a:spAutoFit/>
          </a:bodyPr>
          <a:lstStyle/>
          <a:p>
            <a:r>
              <a:rPr lang="en-IN" dirty="0" smtClean="0"/>
              <a:t>Fig: </a:t>
            </a:r>
            <a:r>
              <a:rPr lang="en-IN" dirty="0"/>
              <a:t>Curves </a:t>
            </a:r>
            <a:r>
              <a:rPr lang="en-IN" dirty="0" smtClean="0"/>
              <a:t>for </a:t>
            </a:r>
            <a:r>
              <a:rPr lang="en-IN" dirty="0"/>
              <a:t>different damping ratios</a:t>
            </a:r>
          </a:p>
          <a:p>
            <a:endParaRPr lang="en-IN" dirty="0"/>
          </a:p>
        </p:txBody>
      </p:sp>
    </p:spTree>
    <p:extLst>
      <p:ext uri="{BB962C8B-B14F-4D97-AF65-F5344CB8AC3E}">
        <p14:creationId xmlns:p14="http://schemas.microsoft.com/office/powerpoint/2010/main" val="663580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6" y="116632"/>
            <a:ext cx="7315200" cy="1154097"/>
          </a:xfrm>
        </p:spPr>
        <p:txBody>
          <a:bodyPr>
            <a:normAutofit/>
          </a:bodyPr>
          <a:lstStyle/>
          <a:p>
            <a:r>
              <a:rPr lang="en-IN" dirty="0" smtClean="0"/>
              <a:t>RESULTS</a:t>
            </a:r>
            <a:endParaRPr lang="en-IN" dirty="0"/>
          </a:p>
        </p:txBody>
      </p:sp>
      <p:sp>
        <p:nvSpPr>
          <p:cNvPr id="3" name="Content Placeholder 2"/>
          <p:cNvSpPr>
            <a:spLocks noGrp="1"/>
          </p:cNvSpPr>
          <p:nvPr>
            <p:ph idx="1"/>
          </p:nvPr>
        </p:nvSpPr>
        <p:spPr>
          <a:xfrm>
            <a:off x="179512" y="1412776"/>
            <a:ext cx="8496944" cy="3539527"/>
          </a:xfrm>
        </p:spPr>
        <p:txBody>
          <a:bodyPr/>
          <a:lstStyle/>
          <a:p>
            <a:r>
              <a:rPr lang="en-IN" dirty="0"/>
              <a:t>Hence the damping curve of the shock-absorber is obtained. This curve can be studied easily to find out the damping ratio of the shock-absorber.</a:t>
            </a:r>
            <a:endParaRPr lang="en-GB" dirty="0"/>
          </a:p>
          <a:p>
            <a:r>
              <a:rPr lang="en-IN" dirty="0" smtClean="0"/>
              <a:t>Studying </a:t>
            </a:r>
            <a:r>
              <a:rPr lang="en-IN" dirty="0"/>
              <a:t>this curve, and knowing the natural frequency of the system, damping ratio can be </a:t>
            </a:r>
            <a:r>
              <a:rPr lang="en-IN" dirty="0" smtClean="0"/>
              <a:t>calculated.</a:t>
            </a:r>
          </a:p>
          <a:p>
            <a:r>
              <a:rPr lang="en-IN" dirty="0"/>
              <a:t>I</a:t>
            </a:r>
            <a:r>
              <a:rPr lang="en-IN" dirty="0" smtClean="0"/>
              <a:t>t </a:t>
            </a:r>
            <a:r>
              <a:rPr lang="en-IN" dirty="0"/>
              <a:t>can be used to find out whether a shock-absorber needs replacement, and also to analyse the general performance characteristics of the </a:t>
            </a:r>
            <a:r>
              <a:rPr lang="en-IN" dirty="0" smtClean="0"/>
              <a:t>shock-absorber.</a:t>
            </a:r>
          </a:p>
        </p:txBody>
      </p:sp>
      <p:pic>
        <p:nvPicPr>
          <p:cNvPr id="5" name="Picture 4" descr="C:\Users\Gajjar\Documents\Bluetooth Folder\results.jpg"/>
          <p:cNvPicPr/>
          <p:nvPr/>
        </p:nvPicPr>
        <p:blipFill>
          <a:blip r:embed="rId2">
            <a:extLst>
              <a:ext uri="{28A0092B-C50C-407E-A947-70E740481C1C}">
                <a14:useLocalDpi xmlns:a14="http://schemas.microsoft.com/office/drawing/2010/main"/>
              </a:ext>
            </a:extLst>
          </a:blip>
          <a:srcRect/>
          <a:stretch>
            <a:fillRect/>
          </a:stretch>
        </p:blipFill>
        <p:spPr bwMode="auto">
          <a:xfrm>
            <a:off x="2637326" y="4189473"/>
            <a:ext cx="3968497" cy="2479887"/>
          </a:xfrm>
          <a:prstGeom prst="rect">
            <a:avLst/>
          </a:prstGeom>
          <a:noFill/>
          <a:ln>
            <a:noFill/>
          </a:ln>
        </p:spPr>
      </p:pic>
    </p:spTree>
    <p:extLst>
      <p:ext uri="{BB962C8B-B14F-4D97-AF65-F5344CB8AC3E}">
        <p14:creationId xmlns:p14="http://schemas.microsoft.com/office/powerpoint/2010/main" val="15934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7315200" cy="1154097"/>
          </a:xfrm>
        </p:spPr>
        <p:txBody>
          <a:bodyPr anchor="t" anchorCtr="0"/>
          <a:lstStyle/>
          <a:p>
            <a:r>
              <a:rPr lang="en-IN" dirty="0" smtClean="0"/>
              <a:t>CONCLUSION</a:t>
            </a:r>
            <a:endParaRPr lang="en-IN" dirty="0"/>
          </a:p>
        </p:txBody>
      </p:sp>
      <p:sp>
        <p:nvSpPr>
          <p:cNvPr id="3" name="Content Placeholder 2"/>
          <p:cNvSpPr>
            <a:spLocks noGrp="1"/>
          </p:cNvSpPr>
          <p:nvPr>
            <p:ph idx="1"/>
          </p:nvPr>
        </p:nvSpPr>
        <p:spPr>
          <a:xfrm>
            <a:off x="-1" y="1752600"/>
            <a:ext cx="9098757" cy="5105400"/>
          </a:xfrm>
        </p:spPr>
        <p:txBody>
          <a:bodyPr>
            <a:normAutofit/>
          </a:bodyPr>
          <a:lstStyle/>
          <a:p>
            <a:r>
              <a:rPr lang="en-IN" sz="2400" dirty="0" smtClean="0"/>
              <a:t>The current status of the shock-absorber performance is instantly displayed, and corrective measures can be taken quickly.</a:t>
            </a:r>
          </a:p>
          <a:p>
            <a:endParaRPr lang="en-IN" sz="2400" dirty="0" smtClean="0"/>
          </a:p>
          <a:p>
            <a:r>
              <a:rPr lang="en-IN" sz="2400" dirty="0" smtClean="0"/>
              <a:t>Present </a:t>
            </a:r>
            <a:r>
              <a:rPr lang="en-IN" sz="2400" dirty="0"/>
              <a:t>testing machines in the market are very bulky and expensive due to their exclusive nature of result output </a:t>
            </a:r>
            <a:r>
              <a:rPr lang="en-IN" sz="2400" dirty="0" smtClean="0"/>
              <a:t>peripherals; this system is relatively inexpensive.</a:t>
            </a:r>
          </a:p>
          <a:p>
            <a:endParaRPr lang="en-IN" sz="2400" dirty="0"/>
          </a:p>
          <a:p>
            <a:r>
              <a:rPr lang="en-IN" sz="2400" dirty="0" smtClean="0"/>
              <a:t>The compactness and ease-of-use of the system allows it to be used by private automobile restorers and mechanics, and small service-centres.</a:t>
            </a:r>
            <a:endParaRPr lang="en-IN" sz="2400" dirty="0"/>
          </a:p>
        </p:txBody>
      </p:sp>
      <p:pic>
        <p:nvPicPr>
          <p:cNvPr id="4" name="Picture 2" descr="logo Sinhg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320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7315200" cy="1154097"/>
          </a:xfrm>
        </p:spPr>
        <p:txBody>
          <a:bodyPr anchor="t" anchorCtr="0"/>
          <a:lstStyle/>
          <a:p>
            <a:r>
              <a:rPr lang="en-IN" dirty="0" smtClean="0"/>
              <a:t>REFERENCES</a:t>
            </a:r>
            <a:endParaRPr lang="en-IN" dirty="0"/>
          </a:p>
        </p:txBody>
      </p:sp>
      <p:sp>
        <p:nvSpPr>
          <p:cNvPr id="3" name="Content Placeholder 2"/>
          <p:cNvSpPr>
            <a:spLocks noGrp="1"/>
          </p:cNvSpPr>
          <p:nvPr>
            <p:ph idx="1"/>
          </p:nvPr>
        </p:nvSpPr>
        <p:spPr>
          <a:xfrm>
            <a:off x="457199" y="1642073"/>
            <a:ext cx="8001001" cy="4987327"/>
          </a:xfrm>
        </p:spPr>
        <p:txBody>
          <a:bodyPr>
            <a:normAutofit/>
          </a:bodyPr>
          <a:lstStyle/>
          <a:p>
            <a:r>
              <a:rPr lang="en-GB" sz="2400" dirty="0"/>
              <a:t>“Mechanical Vibrations” - </a:t>
            </a:r>
            <a:r>
              <a:rPr lang="en-GB" sz="2400" dirty="0" err="1"/>
              <a:t>Singiresu</a:t>
            </a:r>
            <a:r>
              <a:rPr lang="en-GB" sz="2400" dirty="0"/>
              <a:t> S. </a:t>
            </a:r>
            <a:r>
              <a:rPr lang="en-GB" sz="2400" dirty="0" err="1" smtClean="0"/>
              <a:t>Rao</a:t>
            </a:r>
            <a:endParaRPr lang="en-GB" sz="2400" dirty="0" smtClean="0"/>
          </a:p>
          <a:p>
            <a:endParaRPr lang="en-GB" sz="2400" dirty="0" smtClean="0"/>
          </a:p>
          <a:p>
            <a:r>
              <a:rPr lang="en-GB" sz="2400" dirty="0" smtClean="0"/>
              <a:t>“The Shock Absorber Handbook” – John C. Dixon</a:t>
            </a:r>
          </a:p>
          <a:p>
            <a:endParaRPr lang="en-GB" sz="2400" dirty="0" smtClean="0"/>
          </a:p>
          <a:p>
            <a:r>
              <a:rPr lang="en-GB" sz="2400" dirty="0"/>
              <a:t>“Vibration and Shock Isolation” – C.E. </a:t>
            </a:r>
            <a:r>
              <a:rPr lang="en-GB" sz="2400" dirty="0" err="1" smtClean="0"/>
              <a:t>Crede</a:t>
            </a:r>
            <a:endParaRPr lang="en-GB" sz="2400" dirty="0"/>
          </a:p>
          <a:p>
            <a:endParaRPr lang="en-GB" sz="2400" dirty="0" smtClean="0"/>
          </a:p>
          <a:p>
            <a:r>
              <a:rPr lang="en-GB" sz="2400" dirty="0" smtClean="0"/>
              <a:t>“Understanding your Dampers” – Jim </a:t>
            </a:r>
            <a:r>
              <a:rPr lang="en-GB" sz="2400" smtClean="0"/>
              <a:t>Kasprzak</a:t>
            </a:r>
            <a:endParaRPr lang="en-GB" sz="2400" dirty="0" smtClean="0"/>
          </a:p>
          <a:p>
            <a:endParaRPr lang="en-GB" sz="2400" dirty="0" smtClean="0"/>
          </a:p>
          <a:p>
            <a:r>
              <a:rPr lang="en-GB" sz="2400" dirty="0"/>
              <a:t>“Damped Simple Harmonic Motion” – </a:t>
            </a:r>
            <a:r>
              <a:rPr lang="en-GB" sz="2400" dirty="0" err="1"/>
              <a:t>Weisstein</a:t>
            </a:r>
            <a:r>
              <a:rPr lang="en-GB" sz="2400" dirty="0"/>
              <a:t> Eric W</a:t>
            </a:r>
            <a:r>
              <a:rPr lang="en-GB" sz="2400" dirty="0" smtClean="0"/>
              <a:t>.</a:t>
            </a:r>
            <a:endParaRPr lang="en-GB" sz="2400" dirty="0"/>
          </a:p>
        </p:txBody>
      </p:sp>
      <p:pic>
        <p:nvPicPr>
          <p:cNvPr id="4" name="Picture 2" descr="logo Sinhg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771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828799"/>
            <a:ext cx="7315200" cy="4191001"/>
          </a:xfrm>
        </p:spPr>
        <p:txBody>
          <a:bodyPr>
            <a:noAutofit/>
          </a:bodyPr>
          <a:lstStyle/>
          <a:p>
            <a:pPr algn="ctr"/>
            <a:r>
              <a:rPr lang="en-IN" sz="9600" dirty="0" smtClean="0"/>
              <a:t>THANK YOU!</a:t>
            </a:r>
            <a:br>
              <a:rPr lang="en-IN" sz="9600" dirty="0" smtClean="0"/>
            </a:br>
            <a:r>
              <a:rPr lang="en-IN" sz="9600" dirty="0" smtClean="0">
                <a:sym typeface="Wingdings" pitchFamily="2" charset="2"/>
              </a:rPr>
              <a:t></a:t>
            </a:r>
            <a:r>
              <a:rPr lang="en-IN" sz="9600" dirty="0" smtClean="0"/>
              <a:t> </a:t>
            </a:r>
            <a:endParaRPr lang="en-IN" sz="9600" dirty="0"/>
          </a:p>
        </p:txBody>
      </p:sp>
      <p:pic>
        <p:nvPicPr>
          <p:cNvPr id="3" name="Picture 2" descr="logo Sinhg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469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7315200" cy="1154097"/>
          </a:xfrm>
        </p:spPr>
        <p:txBody>
          <a:bodyPr anchor="t" anchorCtr="0"/>
          <a:lstStyle/>
          <a:p>
            <a:r>
              <a:rPr lang="en-IN" sz="3600" dirty="0" smtClean="0"/>
              <a:t>INTRODUCTION</a:t>
            </a:r>
            <a:endParaRPr lang="en-IN" dirty="0"/>
          </a:p>
        </p:txBody>
      </p:sp>
      <p:sp>
        <p:nvSpPr>
          <p:cNvPr id="3" name="Content Placeholder 2"/>
          <p:cNvSpPr>
            <a:spLocks noGrp="1"/>
          </p:cNvSpPr>
          <p:nvPr>
            <p:ph idx="1"/>
          </p:nvPr>
        </p:nvSpPr>
        <p:spPr>
          <a:xfrm>
            <a:off x="0" y="1556792"/>
            <a:ext cx="9144000" cy="5105400"/>
          </a:xfrm>
        </p:spPr>
        <p:txBody>
          <a:bodyPr>
            <a:normAutofit lnSpcReduction="10000"/>
          </a:bodyPr>
          <a:lstStyle/>
          <a:p>
            <a:r>
              <a:rPr lang="en-GB" sz="2400" dirty="0" smtClean="0"/>
              <a:t>Shock-absorbers are prone to wear over prolonged usage. </a:t>
            </a:r>
            <a:r>
              <a:rPr lang="en-US" sz="2400" dirty="0" smtClean="0"/>
              <a:t>Usual method to test a shock-absorber is for a mechanic to push down on the vehicle’s hood or trunk and watch the dynamic response when the force is abruptly removed. However, his process is highly objective.</a:t>
            </a:r>
          </a:p>
          <a:p>
            <a:endParaRPr lang="en-US" sz="2400" dirty="0" smtClean="0"/>
          </a:p>
          <a:p>
            <a:r>
              <a:rPr lang="en-US" sz="2400" dirty="0" smtClean="0"/>
              <a:t>Our setup enables quantitative measurement of dynamic response of a vehicle’s suspension system and put an objective basis behind the decision of when to replace shock-absorbers.</a:t>
            </a:r>
          </a:p>
          <a:p>
            <a:endParaRPr lang="en-US" sz="2400" dirty="0" smtClean="0"/>
          </a:p>
          <a:p>
            <a:r>
              <a:rPr lang="en-IN" sz="2400" dirty="0"/>
              <a:t>We </a:t>
            </a:r>
            <a:r>
              <a:rPr lang="en-IN" sz="2400" dirty="0" smtClean="0"/>
              <a:t>have utilized </a:t>
            </a:r>
            <a:r>
              <a:rPr lang="en-IN" sz="2400" dirty="0"/>
              <a:t>simple and economical components and USB-interfacing, with the real-time output being displayed on a </a:t>
            </a:r>
            <a:r>
              <a:rPr lang="en-IN" sz="2400" dirty="0" smtClean="0"/>
              <a:t>widely-used </a:t>
            </a:r>
            <a:r>
              <a:rPr lang="en-IN" sz="2400" dirty="0"/>
              <a:t>software </a:t>
            </a:r>
            <a:r>
              <a:rPr lang="en-IN" sz="2400" dirty="0" smtClean="0"/>
              <a:t>platform, Visual Basic (VB).</a:t>
            </a:r>
            <a:endParaRPr lang="en-IN" sz="2400" dirty="0"/>
          </a:p>
          <a:p>
            <a:endParaRPr lang="en-IN" sz="2400" dirty="0"/>
          </a:p>
        </p:txBody>
      </p:sp>
      <p:pic>
        <p:nvPicPr>
          <p:cNvPr id="4" name="Picture 2" descr="logo Sinhg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632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315200" cy="1154097"/>
          </a:xfrm>
        </p:spPr>
        <p:txBody>
          <a:bodyPr>
            <a:normAutofit/>
          </a:bodyPr>
          <a:lstStyle/>
          <a:p>
            <a:r>
              <a:rPr lang="en-IN" dirty="0" smtClean="0"/>
              <a:t>LITERATURE REVIEW</a:t>
            </a:r>
            <a:endParaRPr lang="en-IN" dirty="0"/>
          </a:p>
        </p:txBody>
      </p:sp>
      <p:sp>
        <p:nvSpPr>
          <p:cNvPr id="3" name="Content Placeholder 2"/>
          <p:cNvSpPr>
            <a:spLocks noGrp="1"/>
          </p:cNvSpPr>
          <p:nvPr>
            <p:ph idx="1"/>
          </p:nvPr>
        </p:nvSpPr>
        <p:spPr>
          <a:xfrm>
            <a:off x="179512" y="2049713"/>
            <a:ext cx="7315200" cy="3539527"/>
          </a:xfrm>
        </p:spPr>
        <p:txBody>
          <a:bodyPr>
            <a:normAutofit/>
          </a:bodyPr>
          <a:lstStyle/>
          <a:p>
            <a:r>
              <a:rPr lang="en-IN" sz="3200" dirty="0" smtClean="0"/>
              <a:t>Velocity </a:t>
            </a:r>
            <a:r>
              <a:rPr lang="en-IN" sz="3200" dirty="0"/>
              <a:t>Transducer in Shock Absorber Testing Machine </a:t>
            </a:r>
            <a:r>
              <a:rPr lang="en-IN" sz="3200" dirty="0" smtClean="0"/>
              <a:t>by Using </a:t>
            </a:r>
            <a:r>
              <a:rPr lang="en-IN" sz="3200" dirty="0"/>
              <a:t>Scotch Yoke </a:t>
            </a:r>
            <a:r>
              <a:rPr lang="en-IN" sz="3200" dirty="0" smtClean="0"/>
              <a:t>Mechanism</a:t>
            </a:r>
          </a:p>
          <a:p>
            <a:endParaRPr lang="en-GB" sz="3200" dirty="0"/>
          </a:p>
          <a:p>
            <a:r>
              <a:rPr lang="en-IN" sz="3200" dirty="0"/>
              <a:t>Hydraulically Operated Shock Absorber Testing </a:t>
            </a:r>
            <a:r>
              <a:rPr lang="en-IN" sz="3200" dirty="0" smtClean="0"/>
              <a:t>Machine</a:t>
            </a:r>
            <a:endParaRPr lang="en-GB" sz="3200" dirty="0"/>
          </a:p>
        </p:txBody>
      </p:sp>
    </p:spTree>
    <p:extLst>
      <p:ext uri="{BB962C8B-B14F-4D97-AF65-F5344CB8AC3E}">
        <p14:creationId xmlns:p14="http://schemas.microsoft.com/office/powerpoint/2010/main" val="397289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7315200" cy="1154097"/>
          </a:xfrm>
        </p:spPr>
        <p:txBody>
          <a:bodyPr/>
          <a:lstStyle/>
          <a:p>
            <a:r>
              <a:rPr lang="en-IN" dirty="0" smtClean="0"/>
              <a:t>SCOPE</a:t>
            </a:r>
            <a:endParaRPr lang="en-IN" dirty="0"/>
          </a:p>
        </p:txBody>
      </p:sp>
      <p:sp>
        <p:nvSpPr>
          <p:cNvPr id="3" name="Content Placeholder 2"/>
          <p:cNvSpPr>
            <a:spLocks noGrp="1"/>
          </p:cNvSpPr>
          <p:nvPr>
            <p:ph idx="1"/>
          </p:nvPr>
        </p:nvSpPr>
        <p:spPr>
          <a:xfrm>
            <a:off x="209128" y="1772816"/>
            <a:ext cx="8251304" cy="3539527"/>
          </a:xfrm>
        </p:spPr>
        <p:txBody>
          <a:bodyPr>
            <a:noAutofit/>
          </a:bodyPr>
          <a:lstStyle/>
          <a:p>
            <a:r>
              <a:rPr lang="en-IN" sz="2400" dirty="0"/>
              <a:t>By using shock absorber testing machine we can find force transmitted, force impressed and frequency. This enables us to plot graph between transmissibility ratio and frequency</a:t>
            </a:r>
            <a:r>
              <a:rPr lang="en-IN" sz="2400" dirty="0" smtClean="0"/>
              <a:t>.</a:t>
            </a:r>
          </a:p>
          <a:p>
            <a:r>
              <a:rPr lang="en-IN" sz="2400" dirty="0"/>
              <a:t>By analysing the graph obtained we can </a:t>
            </a:r>
            <a:r>
              <a:rPr lang="en-IN" sz="2400" dirty="0" smtClean="0"/>
              <a:t>derive the “damping factor” </a:t>
            </a:r>
            <a:r>
              <a:rPr lang="en-IN" sz="2400" dirty="0"/>
              <a:t>of the shock </a:t>
            </a:r>
            <a:r>
              <a:rPr lang="en-IN" sz="2400" dirty="0" smtClean="0"/>
              <a:t>absorber, and hence its condition and whether it needs replacement or not. This is esp. useful in automobile industry.</a:t>
            </a:r>
          </a:p>
          <a:p>
            <a:r>
              <a:rPr lang="en-IN" sz="2400" dirty="0"/>
              <a:t>We can also add the subsystem which can find the viscosity of damper oil at different temperature and the performance and reliability of system can be calculated. This can </a:t>
            </a:r>
            <a:r>
              <a:rPr lang="en-IN" sz="2400" dirty="0" smtClean="0"/>
              <a:t>give </a:t>
            </a:r>
            <a:r>
              <a:rPr lang="en-IN" sz="2400" dirty="0"/>
              <a:t>the operation range of the shock absorber.</a:t>
            </a:r>
          </a:p>
        </p:txBody>
      </p:sp>
    </p:spTree>
    <p:extLst>
      <p:ext uri="{BB962C8B-B14F-4D97-AF65-F5344CB8AC3E}">
        <p14:creationId xmlns:p14="http://schemas.microsoft.com/office/powerpoint/2010/main" val="37461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7315200" cy="1154097"/>
          </a:xfrm>
        </p:spPr>
        <p:txBody>
          <a:bodyPr anchor="t" anchorCtr="0">
            <a:noAutofit/>
          </a:bodyPr>
          <a:lstStyle/>
          <a:p>
            <a:r>
              <a:rPr lang="en-IN" sz="3600" dirty="0" smtClean="0"/>
              <a:t>THEORY</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12" y="1385664"/>
                <a:ext cx="9144000" cy="4419600"/>
              </a:xfrm>
            </p:spPr>
            <p:txBody>
              <a:bodyPr>
                <a:noAutofit/>
              </a:bodyPr>
              <a:lstStyle/>
              <a:p>
                <a:r>
                  <a:rPr lang="en-IN" sz="2400" dirty="0" smtClean="0"/>
                  <a:t>The main objective of the system is to plot the Transmissibility vs. Frequency Ratio curve at various damping conditions as well as amplitudes.</a:t>
                </a:r>
              </a:p>
              <a:p>
                <a:endParaRPr lang="en-IN" sz="2400" dirty="0" smtClean="0"/>
              </a:p>
              <a:p>
                <a:r>
                  <a:rPr lang="en-IN" sz="2400" dirty="0" smtClean="0"/>
                  <a:t>Transmissibility (</a:t>
                </a:r>
                <a:r>
                  <a:rPr lang="en-IN" sz="2400" dirty="0" err="1" smtClean="0"/>
                  <a:t>T</a:t>
                </a:r>
                <a:r>
                  <a:rPr lang="en-IN" sz="2400" baseline="-25000" dirty="0" err="1" smtClean="0"/>
                  <a:t>r</a:t>
                </a:r>
                <a:r>
                  <a:rPr lang="en-IN" sz="2400" dirty="0" smtClean="0"/>
                  <a:t>) is the ratio of the force transmitted to the supporting structure or foundation (F</a:t>
                </a:r>
                <a:r>
                  <a:rPr lang="en-IN" sz="2400" baseline="-25000" dirty="0" smtClean="0"/>
                  <a:t>t</a:t>
                </a:r>
                <a:r>
                  <a:rPr lang="en-IN" sz="2400" dirty="0" smtClean="0"/>
                  <a:t>), to the force impressed upon the system (</a:t>
                </a:r>
                <a:r>
                  <a:rPr lang="en-IN" sz="2400" dirty="0" err="1" smtClean="0"/>
                  <a:t>F</a:t>
                </a:r>
                <a:r>
                  <a:rPr lang="en-IN" sz="2400" baseline="-25000" dirty="0" err="1" smtClean="0"/>
                  <a:t>o</a:t>
                </a:r>
                <a:r>
                  <a:rPr lang="en-IN" sz="2400" dirty="0" smtClean="0"/>
                  <a:t>).</a:t>
                </a:r>
              </a:p>
              <a:p>
                <a:pPr marL="45720" indent="0">
                  <a:buNone/>
                </a:pPr>
                <a:endParaRPr lang="en-IN" sz="1050" b="0" i="1" dirty="0">
                  <a:latin typeface="Cambria Math"/>
                </a:endParaRPr>
              </a:p>
              <a:p>
                <a:pPr marL="45720" indent="0">
                  <a:buNone/>
                </a:pPr>
                <a:r>
                  <a:rPr lang="en-US" sz="2400" b="0" dirty="0" smtClean="0"/>
                  <a:t>	         </a:t>
                </a:r>
                <a14:m>
                  <m:oMath xmlns:m="http://schemas.openxmlformats.org/officeDocument/2006/math">
                    <m:r>
                      <a:rPr lang="en-US" sz="3200" b="0" i="1" smtClean="0">
                        <a:latin typeface="Cambria Math"/>
                      </a:rPr>
                      <m:t>𝑇</m:t>
                    </m:r>
                    <m:r>
                      <a:rPr lang="en-US" sz="3200" b="0" i="1" baseline="-25000" smtClean="0">
                        <a:latin typeface="Cambria Math"/>
                      </a:rPr>
                      <m:t>𝑟</m:t>
                    </m:r>
                    <m:r>
                      <a:rPr lang="en-US" sz="3200" b="0" i="1" smtClean="0">
                        <a:latin typeface="Cambria Math"/>
                      </a:rPr>
                      <m:t>=</m:t>
                    </m:r>
                    <m:f>
                      <m:fPr>
                        <m:ctrlPr>
                          <a:rPr lang="en-US" sz="3200" b="0" i="1" smtClean="0">
                            <a:latin typeface="Cambria Math"/>
                          </a:rPr>
                        </m:ctrlPr>
                      </m:fPr>
                      <m:num>
                        <m:r>
                          <a:rPr lang="en-US" sz="3200" b="0" i="1" smtClean="0">
                            <a:latin typeface="Cambria Math"/>
                          </a:rPr>
                          <m:t>𝐹</m:t>
                        </m:r>
                        <m:r>
                          <a:rPr lang="en-US" sz="3200" b="0" i="1" baseline="-25000" smtClean="0">
                            <a:latin typeface="Cambria Math"/>
                          </a:rPr>
                          <m:t>𝑡</m:t>
                        </m:r>
                      </m:num>
                      <m:den>
                        <m:r>
                          <a:rPr lang="en-US" sz="3200" b="0" i="1" smtClean="0">
                            <a:latin typeface="Cambria Math"/>
                          </a:rPr>
                          <m:t>𝐹</m:t>
                        </m:r>
                        <m:r>
                          <a:rPr lang="en-US" sz="3200" b="0" i="1" baseline="-25000" smtClean="0">
                            <a:latin typeface="Cambria Math"/>
                          </a:rPr>
                          <m:t>𝑜</m:t>
                        </m:r>
                      </m:den>
                    </m:f>
                  </m:oMath>
                </a14:m>
                <a:endParaRPr lang="en-US" sz="2400" b="0" dirty="0" smtClean="0"/>
              </a:p>
              <a:p>
                <a:endParaRPr lang="en-IN"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12" y="1385664"/>
                <a:ext cx="9144000" cy="4419600"/>
              </a:xfrm>
              <a:blipFill rotWithShape="1">
                <a:blip r:embed="rId2"/>
                <a:stretch>
                  <a:fillRect l="-333" t="-966" r="-1467"/>
                </a:stretch>
              </a:blipFill>
            </p:spPr>
            <p:txBody>
              <a:bodyPr/>
              <a:lstStyle/>
              <a:p>
                <a:r>
                  <a:rPr lang="en-IN">
                    <a:noFill/>
                  </a:rPr>
                  <a:t> </a:t>
                </a:r>
              </a:p>
            </p:txBody>
          </p:sp>
        </mc:Fallback>
      </mc:AlternateContent>
      <p:pic>
        <p:nvPicPr>
          <p:cNvPr id="4" name="Picture 2" descr="E:\Work\BE PROJECT\images\fig.jpg"/>
          <p:cNvPicPr>
            <a:picLocks noChangeAspect="1" noChangeArrowheads="1"/>
          </p:cNvPicPr>
          <p:nvPr/>
        </p:nvPicPr>
        <p:blipFill rotWithShape="1">
          <a:blip r:embed="rId3">
            <a:extLst>
              <a:ext uri="{28A0092B-C50C-407E-A947-70E740481C1C}">
                <a14:useLocalDpi xmlns:a14="http://schemas.microsoft.com/office/drawing/2010/main" val="0"/>
              </a:ext>
            </a:extLst>
          </a:blip>
          <a:srcRect b="9348"/>
          <a:stretch/>
        </p:blipFill>
        <p:spPr bwMode="auto">
          <a:xfrm>
            <a:off x="4612969" y="4078760"/>
            <a:ext cx="4063487" cy="25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ogo Sinhga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486" y="5411219"/>
            <a:ext cx="3411474" cy="122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335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9107"/>
            <a:ext cx="7315200" cy="1285859"/>
          </a:xfrm>
        </p:spPr>
        <p:txBody>
          <a:bodyPr>
            <a:normAutofit/>
          </a:bodyPr>
          <a:lstStyle/>
          <a:p>
            <a:r>
              <a:rPr lang="en-IN" sz="3600" dirty="0" smtClean="0"/>
              <a:t>COMPONENTS USED</a:t>
            </a:r>
            <a:endParaRPr lang="en-IN" sz="3600" dirty="0"/>
          </a:p>
        </p:txBody>
      </p:sp>
      <p:sp>
        <p:nvSpPr>
          <p:cNvPr id="3" name="Content Placeholder 2"/>
          <p:cNvSpPr>
            <a:spLocks noGrp="1"/>
          </p:cNvSpPr>
          <p:nvPr>
            <p:ph idx="1"/>
          </p:nvPr>
        </p:nvSpPr>
        <p:spPr>
          <a:xfrm>
            <a:off x="467544" y="1711598"/>
            <a:ext cx="8676456" cy="5173786"/>
          </a:xfrm>
        </p:spPr>
        <p:txBody>
          <a:bodyPr>
            <a:noAutofit/>
          </a:bodyPr>
          <a:lstStyle/>
          <a:p>
            <a:r>
              <a:rPr lang="en-IN" sz="2400" dirty="0" smtClean="0"/>
              <a:t>Shock absorber (test specimen)</a:t>
            </a:r>
          </a:p>
          <a:p>
            <a:r>
              <a:rPr lang="en-IN" sz="2400" dirty="0" smtClean="0"/>
              <a:t>Motor</a:t>
            </a:r>
          </a:p>
          <a:p>
            <a:r>
              <a:rPr lang="en-IN" sz="2400" dirty="0" smtClean="0"/>
              <a:t>Worm and worm-wheel gearbox</a:t>
            </a:r>
          </a:p>
          <a:p>
            <a:r>
              <a:rPr lang="en-IN" sz="2400" dirty="0" smtClean="0"/>
              <a:t>Cam-follower mechanism</a:t>
            </a:r>
          </a:p>
          <a:p>
            <a:r>
              <a:rPr lang="en-IN" sz="2400" dirty="0" smtClean="0"/>
              <a:t>Load cell (CZL-601) – </a:t>
            </a:r>
            <a:r>
              <a:rPr lang="en-IN" sz="2400" dirty="0" smtClean="0"/>
              <a:t>x2</a:t>
            </a:r>
            <a:endParaRPr lang="en-IN" sz="2400" dirty="0" smtClean="0"/>
          </a:p>
          <a:p>
            <a:r>
              <a:rPr lang="en-IN" sz="2400" dirty="0" smtClean="0"/>
              <a:t>Microcontroller (ATmega16)</a:t>
            </a:r>
          </a:p>
          <a:p>
            <a:r>
              <a:rPr lang="en-IN" sz="2400" dirty="0" smtClean="0"/>
              <a:t>Communication port (RS-232)</a:t>
            </a:r>
          </a:p>
          <a:p>
            <a:r>
              <a:rPr lang="en-IN" sz="2400" dirty="0" smtClean="0"/>
              <a:t>RS-232 to USB cable</a:t>
            </a:r>
          </a:p>
          <a:p>
            <a:r>
              <a:rPr lang="en-IN" sz="2400" dirty="0" smtClean="0"/>
              <a:t>Computer with VB installed</a:t>
            </a:r>
          </a:p>
          <a:p>
            <a:r>
              <a:rPr lang="en-IN" sz="2400" dirty="0" smtClean="0"/>
              <a:t>LASER and photo detector based Tachometer</a:t>
            </a:r>
          </a:p>
        </p:txBody>
      </p:sp>
      <p:pic>
        <p:nvPicPr>
          <p:cNvPr id="4" name="Picture 2" descr="logo Sinhg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4" y="44624"/>
            <a:ext cx="6624736" cy="1154097"/>
          </a:xfrm>
        </p:spPr>
        <p:txBody>
          <a:bodyPr>
            <a:noAutofit/>
          </a:bodyPr>
          <a:lstStyle/>
          <a:p>
            <a:r>
              <a:rPr lang="en-IN" sz="3600" dirty="0" smtClean="0"/>
              <a:t>	LOAD CELL – CZL-601</a:t>
            </a:r>
            <a:endParaRPr lang="en-IN" sz="3600" dirty="0"/>
          </a:p>
        </p:txBody>
      </p:sp>
      <p:sp>
        <p:nvSpPr>
          <p:cNvPr id="3" name="Content Placeholder 2"/>
          <p:cNvSpPr>
            <a:spLocks noGrp="1"/>
          </p:cNvSpPr>
          <p:nvPr>
            <p:ph idx="1"/>
          </p:nvPr>
        </p:nvSpPr>
        <p:spPr>
          <a:xfrm>
            <a:off x="0" y="1340768"/>
            <a:ext cx="9144000" cy="3539527"/>
          </a:xfrm>
        </p:spPr>
        <p:txBody>
          <a:bodyPr>
            <a:noAutofit/>
          </a:bodyPr>
          <a:lstStyle/>
          <a:p>
            <a:r>
              <a:rPr lang="en-IN" sz="2400" dirty="0" smtClean="0"/>
              <a:t>A load cell is a transducer which converts a load acting on it into a </a:t>
            </a:r>
            <a:r>
              <a:rPr lang="en-IN" sz="2400" dirty="0" err="1" smtClean="0"/>
              <a:t>analog</a:t>
            </a:r>
            <a:r>
              <a:rPr lang="en-IN" sz="2400" dirty="0" smtClean="0"/>
              <a:t> electric signal (pressure energy into electrical energy).</a:t>
            </a:r>
          </a:p>
          <a:p>
            <a:r>
              <a:rPr lang="en-IN" sz="2400" dirty="0" smtClean="0"/>
              <a:t>CZL-601 is a strain-gauge load cell, based on the </a:t>
            </a:r>
            <a:r>
              <a:rPr lang="en-IN" sz="2400" dirty="0" smtClean="0"/>
              <a:t>principle </a:t>
            </a:r>
            <a:r>
              <a:rPr lang="en-IN" sz="2400" dirty="0" smtClean="0"/>
              <a:t>that the resistance of the electrical conductor changes when its length changes due to stress.</a:t>
            </a:r>
          </a:p>
          <a:p>
            <a:r>
              <a:rPr lang="en-IN" sz="2400" dirty="0" smtClean="0"/>
              <a:t>It is made of Aluminium alloy, and its rated output is 2mV/V which means that at maximum loading (60kg) and an input voltage of 1V, the output voltage is 2mV.</a:t>
            </a:r>
          </a:p>
          <a:p>
            <a:r>
              <a:rPr lang="en-IN" sz="2400" dirty="0" smtClean="0"/>
              <a:t>The datasheet for the load cell is available.</a:t>
            </a:r>
            <a:endParaRPr lang="en-IN" sz="2400" dirty="0"/>
          </a:p>
        </p:txBody>
      </p:sp>
      <p:pic>
        <p:nvPicPr>
          <p:cNvPr id="4" name="Picture 3" descr="C:\Users\DELL\Desktop\BE PROJECT\Proj\loadcells-6kg.jpg"/>
          <p:cNvPicPr>
            <a:picLocks noChangeAspect="1" noChangeArrowheads="1"/>
          </p:cNvPicPr>
          <p:nvPr/>
        </p:nvPicPr>
        <p:blipFill>
          <a:blip r:embed="rId2"/>
          <a:srcRect/>
          <a:stretch>
            <a:fillRect/>
          </a:stretch>
        </p:blipFill>
        <p:spPr bwMode="auto">
          <a:xfrm>
            <a:off x="3275856" y="5025805"/>
            <a:ext cx="2814220" cy="1688533"/>
          </a:xfrm>
          <a:prstGeom prst="rect">
            <a:avLst/>
          </a:prstGeom>
          <a:noFill/>
        </p:spPr>
      </p:pic>
      <p:pic>
        <p:nvPicPr>
          <p:cNvPr id="6" name="Picture 2" descr="logo Sinhg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20" y="44624"/>
            <a:ext cx="8770168" cy="1154097"/>
          </a:xfrm>
        </p:spPr>
        <p:txBody>
          <a:bodyPr>
            <a:normAutofit/>
          </a:bodyPr>
          <a:lstStyle/>
          <a:p>
            <a:r>
              <a:rPr lang="en-IN" sz="3600" dirty="0" smtClean="0"/>
              <a:t>MICROCONTROLLER – ATmega16</a:t>
            </a:r>
            <a:endParaRPr lang="en-IN" sz="3600" dirty="0"/>
          </a:p>
        </p:txBody>
      </p:sp>
      <p:sp>
        <p:nvSpPr>
          <p:cNvPr id="3" name="Content Placeholder 2"/>
          <p:cNvSpPr>
            <a:spLocks noGrp="1"/>
          </p:cNvSpPr>
          <p:nvPr>
            <p:ph idx="1"/>
          </p:nvPr>
        </p:nvSpPr>
        <p:spPr>
          <a:xfrm>
            <a:off x="0" y="1484784"/>
            <a:ext cx="9144000" cy="5256584"/>
          </a:xfrm>
        </p:spPr>
        <p:txBody>
          <a:bodyPr>
            <a:noAutofit/>
          </a:bodyPr>
          <a:lstStyle/>
          <a:p>
            <a:r>
              <a:rPr lang="en-IN" sz="2400" dirty="0" smtClean="0"/>
              <a:t>ATmega16 is an 8-bit high-performance microcontroller of Atmel’s Mega AVR family with a low power consumption. It has 131 instructions, with a maximum frequency of 16MHz.</a:t>
            </a:r>
          </a:p>
          <a:p>
            <a:r>
              <a:rPr lang="en-IN" sz="2400" dirty="0" smtClean="0"/>
              <a:t>It is a 40-pin microcontroller, with 32 I/O lines.</a:t>
            </a:r>
          </a:p>
          <a:p>
            <a:r>
              <a:rPr lang="en-IN" sz="2400" dirty="0"/>
              <a:t>It has 16KB programmable </a:t>
            </a:r>
            <a:r>
              <a:rPr lang="en-IN" sz="2400" dirty="0" smtClean="0"/>
              <a:t>flash-memory.</a:t>
            </a:r>
          </a:p>
          <a:p>
            <a:r>
              <a:rPr lang="en-IN" sz="2400" dirty="0" smtClean="0"/>
              <a:t>We have used 3 of those input ports (ADC0, ADC1, ADC2) for input signals from the 2 load-cells and 1 </a:t>
            </a:r>
            <a:r>
              <a:rPr lang="en-IN" sz="2400" dirty="0" smtClean="0"/>
              <a:t>from </a:t>
            </a:r>
            <a:r>
              <a:rPr lang="en-IN" sz="2400" dirty="0" smtClean="0"/>
              <a:t>the tachometer.</a:t>
            </a:r>
          </a:p>
          <a:p>
            <a:r>
              <a:rPr lang="en-IN" sz="2400" dirty="0" smtClean="0"/>
              <a:t>The instructions shall be given using the BASCOM AVR programming software.</a:t>
            </a:r>
            <a:endParaRPr lang="en-IN" sz="2400" dirty="0"/>
          </a:p>
        </p:txBody>
      </p:sp>
      <p:pic>
        <p:nvPicPr>
          <p:cNvPr id="4" name="Picture 4" descr="C:\Users\DELL\Desktop\BE PROJECT\Proj\ATmega16 (1).jpg"/>
          <p:cNvPicPr>
            <a:picLocks noChangeAspect="1" noChangeArrowheads="1"/>
          </p:cNvPicPr>
          <p:nvPr/>
        </p:nvPicPr>
        <p:blipFill>
          <a:blip r:embed="rId2" cstate="print"/>
          <a:srcRect/>
          <a:stretch>
            <a:fillRect/>
          </a:stretch>
        </p:blipFill>
        <p:spPr bwMode="auto">
          <a:xfrm>
            <a:off x="4478133" y="4862469"/>
            <a:ext cx="3398403" cy="1878899"/>
          </a:xfrm>
          <a:prstGeom prst="rect">
            <a:avLst/>
          </a:prstGeom>
          <a:noFill/>
        </p:spPr>
      </p:pic>
      <p:pic>
        <p:nvPicPr>
          <p:cNvPr id="5" name="Picture 2" descr="logo Sinhg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esktop\BE PROJECT\Proj\ATmega16 Pin Diagram.gif"/>
          <p:cNvPicPr>
            <a:picLocks noChangeAspect="1" noChangeArrowheads="1"/>
          </p:cNvPicPr>
          <p:nvPr/>
        </p:nvPicPr>
        <p:blipFill>
          <a:blip r:embed="rId2"/>
          <a:srcRect l="2070" t="1543" r="3255" b="5442"/>
          <a:stretch>
            <a:fillRect/>
          </a:stretch>
        </p:blipFill>
        <p:spPr bwMode="auto">
          <a:xfrm>
            <a:off x="35496" y="44624"/>
            <a:ext cx="4546055" cy="5611536"/>
          </a:xfrm>
          <a:prstGeom prst="rect">
            <a:avLst/>
          </a:prstGeom>
          <a:noFill/>
        </p:spPr>
      </p:pic>
      <p:pic>
        <p:nvPicPr>
          <p:cNvPr id="4" name="Picture 2"/>
          <p:cNvPicPr>
            <a:picLocks noChangeAspect="1" noChangeArrowheads="1"/>
          </p:cNvPicPr>
          <p:nvPr/>
        </p:nvPicPr>
        <p:blipFill>
          <a:blip r:embed="rId3"/>
          <a:srcRect/>
          <a:stretch>
            <a:fillRect/>
          </a:stretch>
        </p:blipFill>
        <p:spPr bwMode="auto">
          <a:xfrm>
            <a:off x="4716016" y="1309116"/>
            <a:ext cx="4380487" cy="5504260"/>
          </a:xfrm>
          <a:prstGeom prst="rect">
            <a:avLst/>
          </a:prstGeom>
          <a:noFill/>
          <a:ln w="9525">
            <a:noFill/>
            <a:miter lim="800000"/>
            <a:headEnd/>
            <a:tailEnd/>
          </a:ln>
          <a:effectLst/>
        </p:spPr>
      </p:pic>
      <p:sp>
        <p:nvSpPr>
          <p:cNvPr id="2" name="TextBox 1"/>
          <p:cNvSpPr txBox="1"/>
          <p:nvPr/>
        </p:nvSpPr>
        <p:spPr>
          <a:xfrm>
            <a:off x="47072" y="5695959"/>
            <a:ext cx="3489032" cy="369332"/>
          </a:xfrm>
          <a:prstGeom prst="rect">
            <a:avLst/>
          </a:prstGeom>
          <a:noFill/>
        </p:spPr>
        <p:txBody>
          <a:bodyPr wrap="none" rtlCol="0">
            <a:spAutoFit/>
          </a:bodyPr>
          <a:lstStyle/>
          <a:p>
            <a:r>
              <a:rPr lang="en-IN" dirty="0" smtClean="0"/>
              <a:t>Fig: ATmega16 pin configuration</a:t>
            </a:r>
            <a:endParaRPr lang="en-IN" dirty="0"/>
          </a:p>
        </p:txBody>
      </p:sp>
      <p:sp>
        <p:nvSpPr>
          <p:cNvPr id="3" name="TextBox 2"/>
          <p:cNvSpPr txBox="1"/>
          <p:nvPr/>
        </p:nvSpPr>
        <p:spPr>
          <a:xfrm>
            <a:off x="5775081" y="836712"/>
            <a:ext cx="2685351" cy="369332"/>
          </a:xfrm>
          <a:prstGeom prst="rect">
            <a:avLst/>
          </a:prstGeom>
          <a:noFill/>
        </p:spPr>
        <p:txBody>
          <a:bodyPr wrap="none" rtlCol="0">
            <a:spAutoFit/>
          </a:bodyPr>
          <a:lstStyle/>
          <a:p>
            <a:pPr algn="r"/>
            <a:r>
              <a:rPr lang="en-IN" dirty="0" smtClean="0"/>
              <a:t>Fig: CZL-601 data-sheet</a:t>
            </a:r>
            <a:endParaRPr lang="en-IN" dirty="0"/>
          </a:p>
        </p:txBody>
      </p:sp>
      <p:pic>
        <p:nvPicPr>
          <p:cNvPr id="7" name="Picture 2" descr="logo Sinhga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7897" y="43312"/>
            <a:ext cx="560860" cy="45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1060</TotalTime>
  <Words>1079</Words>
  <Application>Microsoft Office PowerPoint</Application>
  <PresentationFormat>On-screen Show (4:3)</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Perspective</vt:lpstr>
      <vt:lpstr>Performance Analysis of Shock-Absorber Using Test-rig</vt:lpstr>
      <vt:lpstr>INTRODUCTION</vt:lpstr>
      <vt:lpstr>LITERATURE REVIEW</vt:lpstr>
      <vt:lpstr>SCOPE</vt:lpstr>
      <vt:lpstr>THEORY</vt:lpstr>
      <vt:lpstr>COMPONENTS USED</vt:lpstr>
      <vt:lpstr> LOAD CELL – CZL-601</vt:lpstr>
      <vt:lpstr>MICROCONTROLLER – ATmega16</vt:lpstr>
      <vt:lpstr>PowerPoint Presentation</vt:lpstr>
      <vt:lpstr>COMMUNICATION PORT – RS-232</vt:lpstr>
      <vt:lpstr>TACHOMETER</vt:lpstr>
      <vt:lpstr>FINAL SYSTEM LAYOUT</vt:lpstr>
      <vt:lpstr>WORKING</vt:lpstr>
      <vt:lpstr>PowerPoint Presentation</vt:lpstr>
      <vt:lpstr>PowerPoint Presentation</vt:lpstr>
      <vt:lpstr>RESULTS</vt:lpstr>
      <vt:lpstr>CONCLUSION</vt:lpstr>
      <vt:lpstr>REFERENCES</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Shock-Absorber Using Test-rig</dc:title>
  <dc:creator>Gajjar</dc:creator>
  <cp:lastModifiedBy>Gajjar</cp:lastModifiedBy>
  <cp:revision>98</cp:revision>
  <dcterms:created xsi:type="dcterms:W3CDTF">2013-09-02T18:50:45Z</dcterms:created>
  <dcterms:modified xsi:type="dcterms:W3CDTF">2014-06-10T07:16:55Z</dcterms:modified>
</cp:coreProperties>
</file>