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011" autoAdjust="0"/>
  </p:normalViewPr>
  <p:slideViewPr>
    <p:cSldViewPr>
      <p:cViewPr>
        <p:scale>
          <a:sx n="75" d="100"/>
          <a:sy n="75" d="100"/>
        </p:scale>
        <p:origin x="-12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3FC-23EF-49E9-BAD7-36BBC04777CD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D8BF-D70D-4176-915D-8E20260BF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3FC-23EF-49E9-BAD7-36BBC04777CD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D8BF-D70D-4176-915D-8E20260BF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3FC-23EF-49E9-BAD7-36BBC04777CD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D8BF-D70D-4176-915D-8E20260BF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3FC-23EF-49E9-BAD7-36BBC04777CD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D8BF-D70D-4176-915D-8E20260BF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3FC-23EF-49E9-BAD7-36BBC04777CD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D8BF-D70D-4176-915D-8E20260BF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3FC-23EF-49E9-BAD7-36BBC04777CD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D8BF-D70D-4176-915D-8E20260BF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3FC-23EF-49E9-BAD7-36BBC04777CD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D8BF-D70D-4176-915D-8E20260BF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3FC-23EF-49E9-BAD7-36BBC04777CD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D8BF-D70D-4176-915D-8E20260BF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3FC-23EF-49E9-BAD7-36BBC04777CD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D8BF-D70D-4176-915D-8E20260BF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3FC-23EF-49E9-BAD7-36BBC04777CD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D8BF-D70D-4176-915D-8E20260BF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3FC-23EF-49E9-BAD7-36BBC04777CD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D8BF-D70D-4176-915D-8E20260BF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83FC-23EF-49E9-BAD7-36BBC04777CD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6D8BF-D70D-4176-915D-8E20260BF5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7772400" cy="762000"/>
          </a:xfrm>
        </p:spPr>
        <p:txBody>
          <a:bodyPr anchor="ctr" anchorCtr="0">
            <a:noAutofit/>
          </a:bodyPr>
          <a:lstStyle/>
          <a:p>
            <a:pPr algn="ctr"/>
            <a:r>
              <a:rPr lang="en-IN" sz="2400" dirty="0" smtClean="0"/>
              <a:t>           Performance </a:t>
            </a:r>
            <a:r>
              <a:rPr lang="en-IN" sz="2400" dirty="0" smtClean="0"/>
              <a:t>Analysis of Shock-Absorber Using Test-rig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9600"/>
            <a:ext cx="1689824" cy="1065193"/>
          </a:xfrm>
        </p:spPr>
        <p:txBody>
          <a:bodyPr>
            <a:noAutofit/>
          </a:bodyPr>
          <a:lstStyle/>
          <a:p>
            <a:r>
              <a:rPr lang="en-IN" sz="1100" u="sng" dirty="0" smtClean="0">
                <a:solidFill>
                  <a:schemeClr val="tx1"/>
                </a:solidFill>
              </a:rPr>
              <a:t>A Final Year (B.E.) Project by:</a:t>
            </a:r>
          </a:p>
          <a:p>
            <a:pPr marL="342900" indent="-342900" algn="l">
              <a:buAutoNum type="arabicPeriod"/>
            </a:pPr>
            <a:r>
              <a:rPr lang="en-IN" sz="1100" dirty="0" err="1" smtClean="0">
                <a:solidFill>
                  <a:schemeClr val="tx1"/>
                </a:solidFill>
              </a:rPr>
              <a:t>Aanand</a:t>
            </a:r>
            <a:r>
              <a:rPr lang="en-IN" sz="1100" dirty="0" smtClean="0">
                <a:solidFill>
                  <a:schemeClr val="tx1"/>
                </a:solidFill>
              </a:rPr>
              <a:t> </a:t>
            </a:r>
            <a:r>
              <a:rPr lang="en-IN" sz="1100" dirty="0" err="1" smtClean="0">
                <a:solidFill>
                  <a:schemeClr val="tx1"/>
                </a:solidFill>
              </a:rPr>
              <a:t>Gajjar</a:t>
            </a:r>
            <a:endParaRPr lang="en-IN" sz="1100" dirty="0" smtClean="0">
              <a:solidFill>
                <a:schemeClr val="tx1"/>
              </a:solidFill>
            </a:endParaRPr>
          </a:p>
          <a:p>
            <a:pPr marL="342900" indent="-342900" algn="l">
              <a:buAutoNum type="arabicPeriod"/>
            </a:pPr>
            <a:r>
              <a:rPr lang="en-IN" sz="1100" dirty="0" err="1" smtClean="0">
                <a:solidFill>
                  <a:schemeClr val="tx1"/>
                </a:solidFill>
              </a:rPr>
              <a:t>Pranav</a:t>
            </a:r>
            <a:r>
              <a:rPr lang="en-IN" sz="1100" dirty="0" smtClean="0">
                <a:solidFill>
                  <a:schemeClr val="tx1"/>
                </a:solidFill>
              </a:rPr>
              <a:t> </a:t>
            </a:r>
            <a:r>
              <a:rPr lang="en-IN" sz="1100" dirty="0" err="1">
                <a:solidFill>
                  <a:schemeClr val="tx1"/>
                </a:solidFill>
              </a:rPr>
              <a:t>P</a:t>
            </a:r>
            <a:r>
              <a:rPr lang="en-IN" sz="1100" dirty="0" err="1" smtClean="0">
                <a:solidFill>
                  <a:schemeClr val="tx1"/>
                </a:solidFill>
              </a:rPr>
              <a:t>ishawikar</a:t>
            </a:r>
            <a:endParaRPr lang="en-IN" sz="1100" dirty="0" smtClean="0">
              <a:solidFill>
                <a:schemeClr val="tx1"/>
              </a:solidFill>
            </a:endParaRPr>
          </a:p>
          <a:p>
            <a:pPr marL="342900" indent="-342900" algn="l">
              <a:buAutoNum type="arabicPeriod"/>
            </a:pPr>
            <a:r>
              <a:rPr lang="en-IN" sz="1100" dirty="0" err="1" smtClean="0">
                <a:solidFill>
                  <a:schemeClr val="tx1"/>
                </a:solidFill>
              </a:rPr>
              <a:t>Debjyoti</a:t>
            </a:r>
            <a:r>
              <a:rPr lang="en-IN" sz="1100" dirty="0" smtClean="0">
                <a:solidFill>
                  <a:schemeClr val="tx1"/>
                </a:solidFill>
              </a:rPr>
              <a:t> </a:t>
            </a:r>
            <a:r>
              <a:rPr lang="en-IN" sz="1100" dirty="0" err="1" smtClean="0">
                <a:solidFill>
                  <a:schemeClr val="tx1"/>
                </a:solidFill>
              </a:rPr>
              <a:t>Mazumdar</a:t>
            </a:r>
            <a:endParaRPr lang="en-IN" sz="11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ogo Sinhg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33400"/>
            <a:ext cx="1306654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685800"/>
            <a:ext cx="1120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u="sng" dirty="0" smtClean="0"/>
              <a:t>Project Guide:</a:t>
            </a:r>
          </a:p>
          <a:p>
            <a:r>
              <a:rPr lang="en-IN" sz="1100" dirty="0" smtClean="0"/>
              <a:t>Prof. P.P. </a:t>
            </a:r>
            <a:r>
              <a:rPr lang="en-IN" sz="1100" dirty="0" err="1" smtClean="0"/>
              <a:t>Hujare</a:t>
            </a:r>
            <a:endParaRPr lang="en-IN" sz="11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86400" y="762000"/>
            <a:ext cx="310213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IN" sz="2800" dirty="0" smtClean="0"/>
          </a:p>
          <a:p>
            <a:pPr algn="ctr"/>
            <a:r>
              <a:rPr lang="en-IN" sz="1100" dirty="0" smtClean="0"/>
              <a:t>Department of Mechanical Engineering,</a:t>
            </a:r>
          </a:p>
          <a:p>
            <a:pPr algn="ctr"/>
            <a:r>
              <a:rPr lang="en-IN" sz="1100" dirty="0" err="1" smtClean="0"/>
              <a:t>Sinhgad</a:t>
            </a:r>
            <a:r>
              <a:rPr lang="en-IN" sz="1100" dirty="0" smtClean="0"/>
              <a:t> Academy of Engineering (</a:t>
            </a:r>
            <a:r>
              <a:rPr lang="en-IN" sz="1100" dirty="0" err="1" smtClean="0"/>
              <a:t>Kondhwa</a:t>
            </a:r>
            <a:r>
              <a:rPr lang="en-IN" sz="1100" dirty="0" smtClean="0"/>
              <a:t>), Pune.</a:t>
            </a:r>
          </a:p>
          <a:p>
            <a:pPr algn="ctr"/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685800"/>
            <a:ext cx="1223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u="sng" dirty="0" smtClean="0"/>
              <a:t>H.O.D:</a:t>
            </a:r>
          </a:p>
          <a:p>
            <a:r>
              <a:rPr lang="en-IN" sz="1100" dirty="0" smtClean="0"/>
              <a:t>Prof. S.C. </a:t>
            </a:r>
            <a:r>
              <a:rPr lang="en-IN" sz="1100" dirty="0" err="1" smtClean="0"/>
              <a:t>Shilwant</a:t>
            </a:r>
            <a:endParaRPr lang="en-IN" sz="1100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981200"/>
            <a:ext cx="24384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ABSTRACT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Shock-absorbers are prone to wear over prolonged usage. 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Usual method to test a shock-absorber is for a mechanic to push down on the vehicle’s hood or trunk and watch the dynamic response when the force is abruptly removed. However, his process is highly objective.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Our setup enables quantitative measurement of dynamic response of a vehicle’s suspension system and put an objective basis behind the decision of when to replace shock absorbers and struts.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We have utilized simple and economical components and USB-interfacing, with the real-time output being displayed on a widely-used industrial software platform, Visual Basic.</a:t>
            </a:r>
            <a:endParaRPr kumimoji="0" 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491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295400" y="4419600"/>
            <a:ext cx="19046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SIMPLIFIED LAYOUT  AND  WORKING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 descr="C:\Users\Slycer\Desktop\proj final\Pos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724400"/>
            <a:ext cx="3701332" cy="1828800"/>
          </a:xfrm>
          <a:prstGeom prst="rect">
            <a:avLst/>
          </a:prstGeom>
          <a:noFill/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2209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7200" y="2819400"/>
            <a:ext cx="391886" cy="228600"/>
          </a:xfrm>
          <a:prstGeom prst="rect">
            <a:avLst/>
          </a:prstGeom>
          <a:noFill/>
        </p:spPr>
      </p:pic>
      <p:pic>
        <p:nvPicPr>
          <p:cNvPr id="1031" name="Picture 2" descr="fig"/>
          <p:cNvPicPr>
            <a:picLocks noChangeAspect="1" noChangeArrowheads="1"/>
          </p:cNvPicPr>
          <p:nvPr/>
        </p:nvPicPr>
        <p:blipFill>
          <a:blip r:embed="rId6" cstate="print"/>
          <a:srcRect b="9348"/>
          <a:stretch>
            <a:fillRect/>
          </a:stretch>
        </p:blipFill>
        <p:spPr bwMode="auto">
          <a:xfrm>
            <a:off x="7671600" y="3124201"/>
            <a:ext cx="1320000" cy="83820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772400" y="1981200"/>
            <a:ext cx="10668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THEORY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main objective of the system is to plot the Transmissibility vs. Frequency Ratio curve at various damping conditions as well as amplitudes.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Transmissibility (</a:t>
            </a:r>
            <a:r>
              <a:rPr kumimoji="0" lang="en-US" sz="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en-US" sz="4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 is the ratio of the force transmitted to the supporting structure or foundation (F</a:t>
            </a:r>
            <a:r>
              <a:rPr kumimoji="0" lang="en-US" sz="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), to the force impressed upon the system (</a:t>
            </a:r>
            <a:r>
              <a:rPr kumimoji="0" lang="en-US" sz="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</a:t>
            </a:r>
            <a:r>
              <a:rPr kumimoji="0" lang="en-US" sz="4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).</a:t>
            </a:r>
            <a:endParaRPr kumimoji="0" 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95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648200" y="4953000"/>
            <a:ext cx="9144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CONCLUSION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We have thus successfully developed a system that can easily standardize the testing of shock absorbers. Using such a system, we can easily compare the practical and theoretical values of damping factor to give definitive assessments as to when the shock absorbers need replacement.</a:t>
            </a:r>
            <a:endParaRPr kumimoji="0" 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7086600" y="4419600"/>
            <a:ext cx="5870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RESULTS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7" name="Picture 13" descr="C:\Users\Slycer\Desktop\proj final\result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4724401"/>
            <a:ext cx="2828362" cy="1766910"/>
          </a:xfrm>
          <a:prstGeom prst="rect">
            <a:avLst/>
          </a:prstGeom>
          <a:noFill/>
        </p:spPr>
      </p:pic>
      <p:sp>
        <p:nvSpPr>
          <p:cNvPr id="26" name="Rounded Rectangle 25"/>
          <p:cNvSpPr/>
          <p:nvPr/>
        </p:nvSpPr>
        <p:spPr>
          <a:xfrm>
            <a:off x="4343400" y="4724400"/>
            <a:ext cx="1371600" cy="15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572000" y="4953000"/>
            <a:ext cx="99060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CONCLUSION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We have thus successfully developed a system that can easily standardize the testing of shock absorbers. Using such a system, we can easily compare the practical and theoretical values of damping factor to give definitive assessments as to when the shock absorbers need replacement.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14600" y="1828800"/>
            <a:ext cx="4953000" cy="2438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038600" y="1905000"/>
            <a:ext cx="143661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EXPERIMENTAL  SETUP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Picture 2" descr="20140103_173657"/>
          <p:cNvPicPr>
            <a:picLocks noChangeAspect="1" noChangeArrowheads="1"/>
          </p:cNvPicPr>
          <p:nvPr/>
        </p:nvPicPr>
        <p:blipFill>
          <a:blip r:embed="rId8" cstate="print"/>
          <a:srcRect l="25703" r="4942"/>
          <a:stretch>
            <a:fillRect/>
          </a:stretch>
        </p:blipFill>
        <p:spPr bwMode="auto">
          <a:xfrm rot="5400000">
            <a:off x="2500353" y="2376447"/>
            <a:ext cx="1752601" cy="1419307"/>
          </a:xfrm>
          <a:prstGeom prst="rect">
            <a:avLst/>
          </a:prstGeom>
          <a:noFill/>
        </p:spPr>
      </p:pic>
      <p:pic>
        <p:nvPicPr>
          <p:cNvPr id="32" name="Picture 14" descr="C:\Users\Slycer\Desktop\proj final\20140314_015737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91000" y="2209800"/>
            <a:ext cx="3115734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421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319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         Performance Analysis of Shock-Absorber Using Test-rig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Slycer</dc:creator>
  <cp:lastModifiedBy>Slycer</cp:lastModifiedBy>
  <cp:revision>6</cp:revision>
  <dcterms:created xsi:type="dcterms:W3CDTF">2014-03-14T03:56:33Z</dcterms:created>
  <dcterms:modified xsi:type="dcterms:W3CDTF">2014-03-14T04:56:36Z</dcterms:modified>
</cp:coreProperties>
</file>