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004000" cy="39319200"/>
  <p:notesSz cx="6858000" cy="9144000"/>
  <p:defaultTextStyle>
    <a:defPPr>
      <a:defRPr lang="en-US"/>
    </a:defPPr>
    <a:lvl1pPr algn="l" rtl="0" fontAlgn="base">
      <a:spcBef>
        <a:spcPct val="0"/>
      </a:spcBef>
      <a:spcAft>
        <a:spcPct val="0"/>
      </a:spcAft>
      <a:defRPr sz="8000" kern="1200">
        <a:solidFill>
          <a:schemeClr val="tx1"/>
        </a:solidFill>
        <a:latin typeface="Arial" charset="0"/>
        <a:ea typeface="+mn-ea"/>
        <a:cs typeface="+mn-cs"/>
      </a:defRPr>
    </a:lvl1pPr>
    <a:lvl2pPr marL="457200" algn="l" rtl="0" fontAlgn="base">
      <a:spcBef>
        <a:spcPct val="0"/>
      </a:spcBef>
      <a:spcAft>
        <a:spcPct val="0"/>
      </a:spcAft>
      <a:defRPr sz="8000" kern="1200">
        <a:solidFill>
          <a:schemeClr val="tx1"/>
        </a:solidFill>
        <a:latin typeface="Arial" charset="0"/>
        <a:ea typeface="+mn-ea"/>
        <a:cs typeface="+mn-cs"/>
      </a:defRPr>
    </a:lvl2pPr>
    <a:lvl3pPr marL="914400" algn="l" rtl="0" fontAlgn="base">
      <a:spcBef>
        <a:spcPct val="0"/>
      </a:spcBef>
      <a:spcAft>
        <a:spcPct val="0"/>
      </a:spcAft>
      <a:defRPr sz="8000" kern="1200">
        <a:solidFill>
          <a:schemeClr val="tx1"/>
        </a:solidFill>
        <a:latin typeface="Arial" charset="0"/>
        <a:ea typeface="+mn-ea"/>
        <a:cs typeface="+mn-cs"/>
      </a:defRPr>
    </a:lvl3pPr>
    <a:lvl4pPr marL="1371600" algn="l" rtl="0" fontAlgn="base">
      <a:spcBef>
        <a:spcPct val="0"/>
      </a:spcBef>
      <a:spcAft>
        <a:spcPct val="0"/>
      </a:spcAft>
      <a:defRPr sz="8000" kern="1200">
        <a:solidFill>
          <a:schemeClr val="tx1"/>
        </a:solidFill>
        <a:latin typeface="Arial" charset="0"/>
        <a:ea typeface="+mn-ea"/>
        <a:cs typeface="+mn-cs"/>
      </a:defRPr>
    </a:lvl4pPr>
    <a:lvl5pPr marL="1828800" algn="l" rtl="0" fontAlgn="base">
      <a:spcBef>
        <a:spcPct val="0"/>
      </a:spcBef>
      <a:spcAft>
        <a:spcPct val="0"/>
      </a:spcAft>
      <a:defRPr sz="8000" kern="1200">
        <a:solidFill>
          <a:schemeClr val="tx1"/>
        </a:solidFill>
        <a:latin typeface="Arial" charset="0"/>
        <a:ea typeface="+mn-ea"/>
        <a:cs typeface="+mn-cs"/>
      </a:defRPr>
    </a:lvl5pPr>
    <a:lvl6pPr marL="2286000" algn="l" defTabSz="914400" rtl="0" eaLnBrk="1" latinLnBrk="0" hangingPunct="1">
      <a:defRPr sz="8000" kern="1200">
        <a:solidFill>
          <a:schemeClr val="tx1"/>
        </a:solidFill>
        <a:latin typeface="Arial" charset="0"/>
        <a:ea typeface="+mn-ea"/>
        <a:cs typeface="+mn-cs"/>
      </a:defRPr>
    </a:lvl6pPr>
    <a:lvl7pPr marL="2743200" algn="l" defTabSz="914400" rtl="0" eaLnBrk="1" latinLnBrk="0" hangingPunct="1">
      <a:defRPr sz="8000" kern="1200">
        <a:solidFill>
          <a:schemeClr val="tx1"/>
        </a:solidFill>
        <a:latin typeface="Arial" charset="0"/>
        <a:ea typeface="+mn-ea"/>
        <a:cs typeface="+mn-cs"/>
      </a:defRPr>
    </a:lvl7pPr>
    <a:lvl8pPr marL="3200400" algn="l" defTabSz="914400" rtl="0" eaLnBrk="1" latinLnBrk="0" hangingPunct="1">
      <a:defRPr sz="8000" kern="1200">
        <a:solidFill>
          <a:schemeClr val="tx1"/>
        </a:solidFill>
        <a:latin typeface="Arial" charset="0"/>
        <a:ea typeface="+mn-ea"/>
        <a:cs typeface="+mn-cs"/>
      </a:defRPr>
    </a:lvl8pPr>
    <a:lvl9pPr marL="3657600" algn="l" defTabSz="914400" rtl="0" eaLnBrk="1" latinLnBrk="0" hangingPunct="1">
      <a:defRPr sz="8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EA3"/>
    <a:srgbClr val="F8FD23"/>
    <a:srgbClr val="FCFEA0"/>
    <a:srgbClr val="AFEFDB"/>
    <a:srgbClr val="0000FF"/>
    <a:srgbClr val="A3FBCB"/>
    <a:srgbClr val="990033"/>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9484" autoAdjust="0"/>
  </p:normalViewPr>
  <p:slideViewPr>
    <p:cSldViewPr>
      <p:cViewPr>
        <p:scale>
          <a:sx n="25" d="100"/>
          <a:sy n="25" d="100"/>
        </p:scale>
        <p:origin x="-1200" y="3036"/>
      </p:cViewPr>
      <p:guideLst>
        <p:guide orient="horz" pos="12384"/>
        <p:guide pos="100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509156C-958D-4028-8934-EC52D965FDA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12214225"/>
            <a:ext cx="27203400" cy="8428038"/>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4800600" y="22280563"/>
            <a:ext cx="22402800" cy="100488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1574800"/>
            <a:ext cx="28803600" cy="65532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1600200" y="9174163"/>
            <a:ext cx="28803600" cy="259492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202900" y="1574800"/>
            <a:ext cx="7200900" cy="335486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600200" y="1574800"/>
            <a:ext cx="21450300" cy="33548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1574800"/>
            <a:ext cx="28803600" cy="65532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1600200" y="9174163"/>
            <a:ext cx="28803600" cy="259492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888" y="25266650"/>
            <a:ext cx="27203400" cy="7808913"/>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2528888" y="16665575"/>
            <a:ext cx="27203400" cy="86010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1574800"/>
            <a:ext cx="28803600" cy="65532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1600200" y="9174163"/>
            <a:ext cx="14325600" cy="25949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6078200" y="9174163"/>
            <a:ext cx="14325600" cy="25949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1574800"/>
            <a:ext cx="28803600" cy="65532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1600200" y="8801100"/>
            <a:ext cx="14141450" cy="36687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00200" y="12469813"/>
            <a:ext cx="14141450" cy="226536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16257588" y="8801100"/>
            <a:ext cx="14146212" cy="36687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257588" y="12469813"/>
            <a:ext cx="14146212" cy="226536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00200" y="1574800"/>
            <a:ext cx="28803600" cy="6553200"/>
          </a:xfrm>
          <a:prstGeom prst="rect">
            <a:avLst/>
          </a:prstGeom>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200" y="1565275"/>
            <a:ext cx="10529888" cy="6662738"/>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12512675" y="1565275"/>
            <a:ext cx="17891125" cy="33558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1600200" y="8228013"/>
            <a:ext cx="10529888" cy="268954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800" y="27524075"/>
            <a:ext cx="19202400" cy="3248025"/>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6273800" y="3513138"/>
            <a:ext cx="19202400" cy="235918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6273800" y="30772100"/>
            <a:ext cx="19202400" cy="461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Picture1"/>
          <p:cNvPicPr>
            <a:picLocks noChangeAspect="1" noChangeArrowheads="1"/>
          </p:cNvPicPr>
          <p:nvPr userDrawn="1"/>
        </p:nvPicPr>
        <p:blipFill>
          <a:blip r:embed="rId13">
            <a:lum bright="34000" contrast="-66000"/>
          </a:blip>
          <a:srcRect/>
          <a:stretch>
            <a:fillRect/>
          </a:stretch>
        </p:blipFill>
        <p:spPr bwMode="auto">
          <a:xfrm>
            <a:off x="0" y="0"/>
            <a:ext cx="32004000" cy="39319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Arial" charset="0"/>
        </a:defRPr>
      </a:lvl2pPr>
      <a:lvl3pPr algn="ctr" defTabSz="4075113" rtl="0" eaLnBrk="0" fontAlgn="base" hangingPunct="0">
        <a:spcBef>
          <a:spcPct val="0"/>
        </a:spcBef>
        <a:spcAft>
          <a:spcPct val="0"/>
        </a:spcAft>
        <a:defRPr sz="19600">
          <a:solidFill>
            <a:schemeClr val="tx2"/>
          </a:solidFill>
          <a:latin typeface="Arial" charset="0"/>
        </a:defRPr>
      </a:lvl3pPr>
      <a:lvl4pPr algn="ctr" defTabSz="4075113" rtl="0" eaLnBrk="0" fontAlgn="base" hangingPunct="0">
        <a:spcBef>
          <a:spcPct val="0"/>
        </a:spcBef>
        <a:spcAft>
          <a:spcPct val="0"/>
        </a:spcAft>
        <a:defRPr sz="19600">
          <a:solidFill>
            <a:schemeClr val="tx2"/>
          </a:solidFill>
          <a:latin typeface="Arial" charset="0"/>
        </a:defRPr>
      </a:lvl4pPr>
      <a:lvl5pPr algn="ctr" defTabSz="4075113" rtl="0" eaLnBrk="0" fontAlgn="base" hangingPunct="0">
        <a:spcBef>
          <a:spcPct val="0"/>
        </a:spcBef>
        <a:spcAft>
          <a:spcPct val="0"/>
        </a:spcAft>
        <a:defRPr sz="19600">
          <a:solidFill>
            <a:schemeClr val="tx2"/>
          </a:solidFill>
          <a:latin typeface="Arial" charset="0"/>
        </a:defRPr>
      </a:lvl5pPr>
      <a:lvl6pPr marL="457200" algn="ctr" defTabSz="4075113" rtl="0" fontAlgn="base">
        <a:spcBef>
          <a:spcPct val="0"/>
        </a:spcBef>
        <a:spcAft>
          <a:spcPct val="0"/>
        </a:spcAft>
        <a:defRPr sz="19600">
          <a:solidFill>
            <a:schemeClr val="tx2"/>
          </a:solidFill>
          <a:latin typeface="Arial" charset="0"/>
        </a:defRPr>
      </a:lvl6pPr>
      <a:lvl7pPr marL="914400" algn="ctr" defTabSz="4075113" rtl="0" fontAlgn="base">
        <a:spcBef>
          <a:spcPct val="0"/>
        </a:spcBef>
        <a:spcAft>
          <a:spcPct val="0"/>
        </a:spcAft>
        <a:defRPr sz="19600">
          <a:solidFill>
            <a:schemeClr val="tx2"/>
          </a:solidFill>
          <a:latin typeface="Arial" charset="0"/>
        </a:defRPr>
      </a:lvl7pPr>
      <a:lvl8pPr marL="1371600" algn="ctr" defTabSz="4075113" rtl="0" fontAlgn="base">
        <a:spcBef>
          <a:spcPct val="0"/>
        </a:spcBef>
        <a:spcAft>
          <a:spcPct val="0"/>
        </a:spcAft>
        <a:defRPr sz="19600">
          <a:solidFill>
            <a:schemeClr val="tx2"/>
          </a:solidFill>
          <a:latin typeface="Arial" charset="0"/>
        </a:defRPr>
      </a:lvl8pPr>
      <a:lvl9pPr marL="1828800" algn="ctr" defTabSz="4075113" rtl="0" fontAlgn="base">
        <a:spcBef>
          <a:spcPct val="0"/>
        </a:spcBef>
        <a:spcAft>
          <a:spcPct val="0"/>
        </a:spcAft>
        <a:defRPr sz="19600">
          <a:solidFill>
            <a:schemeClr val="tx2"/>
          </a:solidFill>
          <a:latin typeface="Arial"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2209800" y="1371600"/>
            <a:ext cx="27736800" cy="2124075"/>
          </a:xfrm>
          <a:prstGeom prst="rect">
            <a:avLst/>
          </a:prstGeom>
          <a:solidFill>
            <a:srgbClr val="FFCC99">
              <a:alpha val="87057"/>
            </a:srgbClr>
          </a:solidFill>
          <a:ln w="9525">
            <a:noFill/>
            <a:miter lim="800000"/>
            <a:headEnd/>
            <a:tailEnd/>
          </a:ln>
          <a:effectLst>
            <a:outerShdw dist="107763" dir="2700000" algn="ctr" rotWithShape="0">
              <a:schemeClr val="bg2">
                <a:alpha val="50000"/>
              </a:schemeClr>
            </a:outerShdw>
          </a:effectLst>
        </p:spPr>
        <p:txBody>
          <a:bodyPr>
            <a:spAutoFit/>
          </a:bodyPr>
          <a:lstStyle/>
          <a:p>
            <a:pPr algn="ctr" defTabSz="4075113" eaLnBrk="0" hangingPunct="0"/>
            <a:r>
              <a:rPr lang="en-US" sz="6600" b="1"/>
              <a:t>EXPERIMENTAL INVESTIGATIONS OF SINGLE DIMPLE WITH ON HEAT TRANSFER AND FLUID FLOW WITHIN IN A CHANNEL</a:t>
            </a:r>
            <a:endParaRPr lang="en-US" sz="6600"/>
          </a:p>
        </p:txBody>
      </p:sp>
      <p:sp>
        <p:nvSpPr>
          <p:cNvPr id="2051" name="Rectangle 5"/>
          <p:cNvSpPr>
            <a:spLocks noChangeArrowheads="1"/>
          </p:cNvSpPr>
          <p:nvPr/>
        </p:nvSpPr>
        <p:spPr bwMode="auto">
          <a:xfrm>
            <a:off x="4572000" y="5230813"/>
            <a:ext cx="23622000" cy="2247900"/>
          </a:xfrm>
          <a:prstGeom prst="rect">
            <a:avLst/>
          </a:prstGeom>
          <a:noFill/>
          <a:ln w="9525">
            <a:noFill/>
            <a:miter lim="800000"/>
            <a:headEnd/>
            <a:tailEnd/>
          </a:ln>
        </p:spPr>
        <p:txBody>
          <a:bodyPr anchor="ctr">
            <a:spAutoFit/>
          </a:bodyPr>
          <a:lstStyle/>
          <a:p>
            <a:pPr algn="ctr"/>
            <a:r>
              <a:rPr lang="en-GB" sz="5000" b="1">
                <a:solidFill>
                  <a:srgbClr val="0000FF"/>
                </a:solidFill>
              </a:rPr>
              <a:t>Sandeep S Kore, Satishchandra V. Joshi,  N.K.Sane</a:t>
            </a:r>
          </a:p>
          <a:p>
            <a:pPr algn="ctr"/>
            <a:r>
              <a:rPr lang="en-GB" sz="5000" b="1"/>
              <a:t> </a:t>
            </a:r>
            <a:r>
              <a:rPr lang="en-GB" sz="3600" b="1"/>
              <a:t>Sinhgad Academy of Engg.,Pune,D.Y.Patil College of Engg.,Pune,Vishakarma Inst. of Tech.Pune</a:t>
            </a:r>
          </a:p>
          <a:p>
            <a:pPr algn="ctr"/>
            <a:r>
              <a:rPr lang="en-US" sz="3200" b="1">
                <a:cs typeface="Times New Roman" pitchFamily="18" charset="0"/>
              </a:rPr>
              <a:t>e</a:t>
            </a:r>
            <a:r>
              <a:rPr lang="en-US" sz="4000" b="1">
                <a:cs typeface="Times New Roman" pitchFamily="18" charset="0"/>
              </a:rPr>
              <a:t>-mail: kore2005@rediffmail.com,</a:t>
            </a:r>
            <a:r>
              <a:rPr lang="en-US" sz="4000">
                <a:latin typeface="Calibri" pitchFamily="34" charset="0"/>
                <a:ea typeface="Calibri" pitchFamily="34" charset="0"/>
                <a:cs typeface="Times New Roman" pitchFamily="18" charset="0"/>
              </a:rPr>
              <a:t> </a:t>
            </a:r>
            <a:r>
              <a:rPr lang="en-US" sz="4000" b="1">
                <a:cs typeface="Times New Roman" pitchFamily="18" charset="0"/>
              </a:rPr>
              <a:t>joshisv17@gmail.com,narayan_sane@yahoo.co.in</a:t>
            </a:r>
          </a:p>
        </p:txBody>
      </p:sp>
      <p:sp>
        <p:nvSpPr>
          <p:cNvPr id="2052" name="Rectangle 102"/>
          <p:cNvSpPr>
            <a:spLocks noChangeArrowheads="1"/>
          </p:cNvSpPr>
          <p:nvPr/>
        </p:nvSpPr>
        <p:spPr bwMode="auto">
          <a:xfrm>
            <a:off x="1600200" y="8686800"/>
            <a:ext cx="3159125" cy="1006475"/>
          </a:xfrm>
          <a:prstGeom prst="rect">
            <a:avLst/>
          </a:prstGeom>
          <a:solidFill>
            <a:schemeClr val="folHlink">
              <a:alpha val="43137"/>
            </a:schemeClr>
          </a:solidFill>
          <a:ln w="9525">
            <a:noFill/>
            <a:miter lim="800000"/>
            <a:headEnd/>
            <a:tailEnd/>
          </a:ln>
          <a:effectLst>
            <a:outerShdw sy="50000" rotWithShape="0">
              <a:srgbClr val="808080">
                <a:alpha val="50000"/>
              </a:srgbClr>
            </a:outerShdw>
          </a:effectLst>
        </p:spPr>
        <p:txBody>
          <a:bodyPr wrap="none">
            <a:spAutoFit/>
          </a:bodyPr>
          <a:lstStyle/>
          <a:p>
            <a:pPr defTabSz="4075113"/>
            <a:r>
              <a:rPr lang="en-US" sz="6000" b="1"/>
              <a:t>A</a:t>
            </a:r>
            <a:r>
              <a:rPr lang="en-US" sz="4000" b="1"/>
              <a:t>BSTRACT</a:t>
            </a:r>
          </a:p>
        </p:txBody>
      </p:sp>
      <p:sp>
        <p:nvSpPr>
          <p:cNvPr id="2053" name="Rectangle 121"/>
          <p:cNvSpPr>
            <a:spLocks noChangeArrowheads="1"/>
          </p:cNvSpPr>
          <p:nvPr/>
        </p:nvSpPr>
        <p:spPr bwMode="auto">
          <a:xfrm>
            <a:off x="1524000" y="9966325"/>
            <a:ext cx="9982200" cy="8464550"/>
          </a:xfrm>
          <a:prstGeom prst="rect">
            <a:avLst/>
          </a:prstGeom>
          <a:solidFill>
            <a:srgbClr val="00FFFF">
              <a:alpha val="25882"/>
            </a:srgbClr>
          </a:solidFill>
          <a:ln w="9525">
            <a:noFill/>
            <a:miter lim="800000"/>
            <a:headEnd/>
            <a:tailEnd/>
          </a:ln>
        </p:spPr>
        <p:txBody>
          <a:bodyPr>
            <a:spAutoFit/>
          </a:bodyPr>
          <a:lstStyle/>
          <a:p>
            <a:pPr algn="just" defTabSz="4075113">
              <a:buFontTx/>
              <a:buChar char="•"/>
            </a:pPr>
            <a:r>
              <a:rPr lang="en-US" sz="3200"/>
              <a:t>An experimental investigation has been carried out to study the effect of single dimple with inverted U turbulator on heat transfer and fluid flow. </a:t>
            </a:r>
          </a:p>
          <a:p>
            <a:pPr algn="just" defTabSz="4075113">
              <a:buFontTx/>
              <a:buChar char="•"/>
            </a:pPr>
            <a:r>
              <a:rPr lang="en-US" sz="3200"/>
              <a:t>The aspect ratio of the rectangular channel is 4:1. The Reynolds number based on hydraulic diameter is varied from 10000 to 35000. The ratio of channel height to print diameter is kept at 0.5and the dimple depth to dimple print diameter is kept constant at 0.3. In order to enhance the fluid velocities and heat transfer in the first half of the dimple, two types of inverted U turbulators are tried namely curved and straight inverted U turbulator</a:t>
            </a:r>
            <a:r>
              <a:rPr lang="en-US" sz="3000"/>
              <a:t>.</a:t>
            </a:r>
          </a:p>
          <a:p>
            <a:pPr algn="just" defTabSz="4075113">
              <a:buFontTx/>
              <a:buChar char="•"/>
            </a:pPr>
            <a:r>
              <a:rPr lang="en-US" sz="3000"/>
              <a:t> </a:t>
            </a:r>
            <a:r>
              <a:rPr lang="en-US" sz="3200"/>
              <a:t>The included angle of the curved inverted U turbulator is varied at 45⁰,60⁰ and 90⁰ while the straight inverted U turbulator is inclined at 12⁰ to the plane surface. The inverted U turbulator is placed at the leading edge of the dimple. </a:t>
            </a:r>
            <a:endParaRPr lang="en-US" sz="3000"/>
          </a:p>
        </p:txBody>
      </p:sp>
      <p:sp>
        <p:nvSpPr>
          <p:cNvPr id="2054" name="Rectangle 164"/>
          <p:cNvSpPr>
            <a:spLocks noChangeArrowheads="1"/>
          </p:cNvSpPr>
          <p:nvPr/>
        </p:nvSpPr>
        <p:spPr bwMode="auto">
          <a:xfrm>
            <a:off x="3989388" y="15984538"/>
            <a:ext cx="1631950" cy="534987"/>
          </a:xfrm>
          <a:prstGeom prst="rect">
            <a:avLst/>
          </a:prstGeom>
          <a:noFill/>
          <a:ln w="9525">
            <a:noFill/>
            <a:miter lim="800000"/>
            <a:headEnd/>
            <a:tailEnd/>
          </a:ln>
        </p:spPr>
        <p:txBody>
          <a:bodyPr wrap="none" anchor="ctr">
            <a:spAutoFit/>
          </a:bodyPr>
          <a:lstStyle/>
          <a:p>
            <a:r>
              <a:rPr lang="en-US" sz="1100">
                <a:cs typeface="Times New Roman" pitchFamily="18" charset="0"/>
              </a:rPr>
              <a:t>	              </a:t>
            </a:r>
            <a:endParaRPr lang="en-US" sz="3900"/>
          </a:p>
          <a:p>
            <a:pPr eaLnBrk="0" hangingPunct="0"/>
            <a:endParaRPr lang="en-US" sz="1800"/>
          </a:p>
        </p:txBody>
      </p:sp>
      <p:sp>
        <p:nvSpPr>
          <p:cNvPr id="2055" name="Rectangle 168"/>
          <p:cNvSpPr>
            <a:spLocks noChangeArrowheads="1"/>
          </p:cNvSpPr>
          <p:nvPr/>
        </p:nvSpPr>
        <p:spPr bwMode="auto">
          <a:xfrm>
            <a:off x="3989388" y="16803688"/>
            <a:ext cx="1736725" cy="0"/>
          </a:xfrm>
          <a:prstGeom prst="rect">
            <a:avLst/>
          </a:prstGeom>
          <a:noFill/>
          <a:ln w="9525">
            <a:noFill/>
            <a:miter lim="800000"/>
            <a:headEnd/>
            <a:tailEnd/>
          </a:ln>
        </p:spPr>
        <p:txBody>
          <a:bodyPr wrap="none">
            <a:spAutoFit/>
          </a:bodyPr>
          <a:lstStyle/>
          <a:p>
            <a:endParaRPr lang="en-IN"/>
          </a:p>
        </p:txBody>
      </p:sp>
      <p:sp>
        <p:nvSpPr>
          <p:cNvPr id="2056" name="Line 589"/>
          <p:cNvSpPr>
            <a:spLocks noChangeShapeType="1"/>
          </p:cNvSpPr>
          <p:nvPr/>
        </p:nvSpPr>
        <p:spPr bwMode="auto">
          <a:xfrm flipH="1" flipV="1">
            <a:off x="11734800" y="8763000"/>
            <a:ext cx="0" cy="10591800"/>
          </a:xfrm>
          <a:prstGeom prst="line">
            <a:avLst/>
          </a:prstGeom>
          <a:noFill/>
          <a:ln w="76200" cmpd="tri">
            <a:solidFill>
              <a:schemeClr val="accent2"/>
            </a:solidFill>
            <a:round/>
            <a:headEnd/>
            <a:tailEnd/>
          </a:ln>
          <a:effectLst>
            <a:outerShdw dist="107763" dir="2700000" algn="ctr" rotWithShape="0">
              <a:schemeClr val="bg2">
                <a:alpha val="50000"/>
              </a:schemeClr>
            </a:outerShdw>
          </a:effectLst>
        </p:spPr>
        <p:txBody>
          <a:bodyPr/>
          <a:lstStyle/>
          <a:p>
            <a:endParaRPr lang="en-US"/>
          </a:p>
        </p:txBody>
      </p:sp>
      <p:sp>
        <p:nvSpPr>
          <p:cNvPr id="2057" name="Line 591"/>
          <p:cNvSpPr>
            <a:spLocks noChangeShapeType="1"/>
          </p:cNvSpPr>
          <p:nvPr/>
        </p:nvSpPr>
        <p:spPr bwMode="auto">
          <a:xfrm flipV="1">
            <a:off x="10972800" y="9753600"/>
            <a:ext cx="19659600" cy="0"/>
          </a:xfrm>
          <a:prstGeom prst="line">
            <a:avLst/>
          </a:prstGeom>
          <a:noFill/>
          <a:ln w="76200" cmpd="tri">
            <a:solidFill>
              <a:schemeClr val="accent2"/>
            </a:solidFill>
            <a:round/>
            <a:headEnd/>
            <a:tailEnd/>
          </a:ln>
        </p:spPr>
        <p:txBody>
          <a:bodyPr/>
          <a:lstStyle/>
          <a:p>
            <a:endParaRPr lang="en-US"/>
          </a:p>
        </p:txBody>
      </p:sp>
      <p:sp>
        <p:nvSpPr>
          <p:cNvPr id="2058" name="Line 592"/>
          <p:cNvSpPr>
            <a:spLocks noChangeShapeType="1"/>
          </p:cNvSpPr>
          <p:nvPr/>
        </p:nvSpPr>
        <p:spPr bwMode="auto">
          <a:xfrm flipV="1">
            <a:off x="1524000" y="9753600"/>
            <a:ext cx="8915400" cy="0"/>
          </a:xfrm>
          <a:prstGeom prst="line">
            <a:avLst/>
          </a:prstGeom>
          <a:noFill/>
          <a:ln w="76200" cmpd="tri">
            <a:solidFill>
              <a:schemeClr val="accent2"/>
            </a:solidFill>
            <a:round/>
            <a:headEnd/>
            <a:tailEnd/>
          </a:ln>
        </p:spPr>
        <p:txBody>
          <a:bodyPr/>
          <a:lstStyle/>
          <a:p>
            <a:endParaRPr lang="en-US"/>
          </a:p>
        </p:txBody>
      </p:sp>
      <p:sp>
        <p:nvSpPr>
          <p:cNvPr id="2059" name="Line 593"/>
          <p:cNvSpPr>
            <a:spLocks noChangeShapeType="1"/>
          </p:cNvSpPr>
          <p:nvPr/>
        </p:nvSpPr>
        <p:spPr bwMode="auto">
          <a:xfrm flipV="1">
            <a:off x="1676400" y="33353375"/>
            <a:ext cx="12488863" cy="38100"/>
          </a:xfrm>
          <a:prstGeom prst="line">
            <a:avLst/>
          </a:prstGeom>
          <a:noFill/>
          <a:ln w="63500" cmpd="thickThin">
            <a:solidFill>
              <a:schemeClr val="accent2"/>
            </a:solidFill>
            <a:round/>
            <a:headEnd/>
            <a:tailEnd/>
          </a:ln>
        </p:spPr>
        <p:txBody>
          <a:bodyPr/>
          <a:lstStyle/>
          <a:p>
            <a:endParaRPr lang="en-US"/>
          </a:p>
        </p:txBody>
      </p:sp>
      <p:sp>
        <p:nvSpPr>
          <p:cNvPr id="2060" name="Rectangle 599"/>
          <p:cNvSpPr>
            <a:spLocks noChangeArrowheads="1"/>
          </p:cNvSpPr>
          <p:nvPr/>
        </p:nvSpPr>
        <p:spPr bwMode="auto">
          <a:xfrm>
            <a:off x="0" y="0"/>
            <a:ext cx="32004000" cy="0"/>
          </a:xfrm>
          <a:prstGeom prst="rect">
            <a:avLst/>
          </a:prstGeom>
          <a:noFill/>
          <a:ln w="9525">
            <a:noFill/>
            <a:miter lim="800000"/>
            <a:headEnd/>
            <a:tailEnd/>
          </a:ln>
        </p:spPr>
        <p:txBody>
          <a:bodyPr wrap="none" anchor="ctr">
            <a:spAutoFit/>
          </a:bodyPr>
          <a:lstStyle/>
          <a:p>
            <a:endParaRPr lang="en-IN"/>
          </a:p>
        </p:txBody>
      </p:sp>
      <p:sp>
        <p:nvSpPr>
          <p:cNvPr id="2061" name="Line 630"/>
          <p:cNvSpPr>
            <a:spLocks noChangeShapeType="1"/>
          </p:cNvSpPr>
          <p:nvPr/>
        </p:nvSpPr>
        <p:spPr bwMode="auto">
          <a:xfrm flipV="1">
            <a:off x="1295400" y="19278600"/>
            <a:ext cx="10439400" cy="0"/>
          </a:xfrm>
          <a:prstGeom prst="line">
            <a:avLst/>
          </a:prstGeom>
          <a:noFill/>
          <a:ln w="76200" cmpd="tri">
            <a:solidFill>
              <a:schemeClr val="accent2"/>
            </a:solidFill>
            <a:round/>
            <a:headEnd/>
            <a:tailEnd/>
          </a:ln>
        </p:spPr>
        <p:txBody>
          <a:bodyPr/>
          <a:lstStyle/>
          <a:p>
            <a:endParaRPr lang="en-US"/>
          </a:p>
        </p:txBody>
      </p:sp>
      <p:sp>
        <p:nvSpPr>
          <p:cNvPr id="2062" name="Line 648"/>
          <p:cNvSpPr>
            <a:spLocks noChangeShapeType="1"/>
          </p:cNvSpPr>
          <p:nvPr/>
        </p:nvSpPr>
        <p:spPr bwMode="auto">
          <a:xfrm flipV="1">
            <a:off x="1143000" y="25450800"/>
            <a:ext cx="29641800" cy="0"/>
          </a:xfrm>
          <a:prstGeom prst="line">
            <a:avLst/>
          </a:prstGeom>
          <a:noFill/>
          <a:ln w="76200" cmpd="tri">
            <a:solidFill>
              <a:schemeClr val="accent2"/>
            </a:solidFill>
            <a:round/>
            <a:headEnd/>
            <a:tailEnd/>
          </a:ln>
        </p:spPr>
        <p:txBody>
          <a:bodyPr/>
          <a:lstStyle/>
          <a:p>
            <a:endParaRPr lang="en-US"/>
          </a:p>
        </p:txBody>
      </p:sp>
      <p:sp>
        <p:nvSpPr>
          <p:cNvPr id="2063" name="Text Box 675"/>
          <p:cNvSpPr txBox="1">
            <a:spLocks noChangeArrowheads="1"/>
          </p:cNvSpPr>
          <p:nvPr/>
        </p:nvSpPr>
        <p:spPr bwMode="auto">
          <a:xfrm>
            <a:off x="2271713" y="3973513"/>
            <a:ext cx="4375150" cy="1016000"/>
          </a:xfrm>
          <a:prstGeom prst="rect">
            <a:avLst/>
          </a:prstGeom>
          <a:solidFill>
            <a:srgbClr val="A3FBCB">
              <a:alpha val="87057"/>
            </a:srgbClr>
          </a:solidFill>
          <a:ln w="9525">
            <a:noFill/>
            <a:miter lim="800000"/>
            <a:headEnd/>
            <a:tailEnd/>
          </a:ln>
          <a:effectLst>
            <a:outerShdw dist="107763" dir="18900000" algn="ctr" rotWithShape="0">
              <a:schemeClr val="bg2">
                <a:alpha val="50000"/>
              </a:schemeClr>
            </a:outerShdw>
          </a:effectLst>
        </p:spPr>
        <p:txBody>
          <a:bodyPr wrap="none">
            <a:spAutoFit/>
          </a:bodyPr>
          <a:lstStyle/>
          <a:p>
            <a:pPr defTabSz="4075113"/>
            <a:r>
              <a:rPr lang="en-US" sz="6000">
                <a:solidFill>
                  <a:srgbClr val="FF3300"/>
                </a:solidFill>
              </a:rPr>
              <a:t>Group No. 4</a:t>
            </a:r>
          </a:p>
        </p:txBody>
      </p:sp>
      <p:sp>
        <p:nvSpPr>
          <p:cNvPr id="2064" name="Text Box 681"/>
          <p:cNvSpPr txBox="1">
            <a:spLocks noChangeArrowheads="1"/>
          </p:cNvSpPr>
          <p:nvPr/>
        </p:nvSpPr>
        <p:spPr bwMode="auto">
          <a:xfrm>
            <a:off x="1447800" y="19583400"/>
            <a:ext cx="10134600" cy="4524375"/>
          </a:xfrm>
          <a:prstGeom prst="rect">
            <a:avLst/>
          </a:prstGeom>
          <a:solidFill>
            <a:srgbClr val="CCFFFF">
              <a:alpha val="36862"/>
            </a:srgbClr>
          </a:solidFill>
          <a:ln w="9525">
            <a:noFill/>
            <a:miter lim="800000"/>
            <a:headEnd/>
            <a:tailEnd/>
          </a:ln>
        </p:spPr>
        <p:txBody>
          <a:bodyPr>
            <a:spAutoFit/>
          </a:bodyPr>
          <a:lstStyle/>
          <a:p>
            <a:pPr marL="342900" indent="-342900" defTabSz="4075113"/>
            <a:r>
              <a:rPr lang="en-US" sz="3200" b="1"/>
              <a:t>FOCUS OF THE  STUDY:</a:t>
            </a:r>
          </a:p>
          <a:p>
            <a:pPr marL="342900" indent="-342900" defTabSz="4075113">
              <a:buFont typeface="Wingdings" pitchFamily="2" charset="2"/>
              <a:buChar char="q"/>
            </a:pPr>
            <a:r>
              <a:rPr lang="en-US" sz="3200" b="1">
                <a:solidFill>
                  <a:srgbClr val="0000FF"/>
                </a:solidFill>
              </a:rPr>
              <a:t>To investigate the effect of single dimple with inverted U turbulator on heat transfer and fluid flow</a:t>
            </a:r>
          </a:p>
          <a:p>
            <a:pPr marL="342900" indent="-342900" defTabSz="4075113">
              <a:buFont typeface="Wingdings" pitchFamily="2" charset="2"/>
              <a:buChar char="q"/>
            </a:pPr>
            <a:r>
              <a:rPr lang="en-US" sz="3200" b="1">
                <a:solidFill>
                  <a:srgbClr val="0000FF"/>
                </a:solidFill>
              </a:rPr>
              <a:t>To study the effect of curved and straight inverted U turbulator</a:t>
            </a:r>
          </a:p>
          <a:p>
            <a:pPr marL="342900" indent="-342900" defTabSz="4075113">
              <a:buFont typeface="Wingdings" pitchFamily="2" charset="2"/>
              <a:buChar char="q"/>
            </a:pPr>
            <a:r>
              <a:rPr lang="en-US" sz="3200" b="1">
                <a:solidFill>
                  <a:srgbClr val="0000FF"/>
                </a:solidFill>
              </a:rPr>
              <a:t>The experimental results are presented in the form of normalized Nusselt number, normalized friction factor and thermal performance</a:t>
            </a:r>
          </a:p>
        </p:txBody>
      </p:sp>
      <p:sp>
        <p:nvSpPr>
          <p:cNvPr id="2065" name="Rectangle 688"/>
          <p:cNvSpPr>
            <a:spLocks noChangeArrowheads="1"/>
          </p:cNvSpPr>
          <p:nvPr/>
        </p:nvSpPr>
        <p:spPr bwMode="auto">
          <a:xfrm>
            <a:off x="0" y="18845213"/>
            <a:ext cx="32004000" cy="0"/>
          </a:xfrm>
          <a:prstGeom prst="rect">
            <a:avLst/>
          </a:prstGeom>
          <a:noFill/>
          <a:ln w="9525">
            <a:noFill/>
            <a:miter lim="800000"/>
            <a:headEnd/>
            <a:tailEnd/>
          </a:ln>
        </p:spPr>
        <p:txBody>
          <a:bodyPr wrap="none" anchor="ctr">
            <a:spAutoFit/>
          </a:bodyPr>
          <a:lstStyle/>
          <a:p>
            <a:endParaRPr lang="en-IN"/>
          </a:p>
        </p:txBody>
      </p:sp>
      <p:sp>
        <p:nvSpPr>
          <p:cNvPr id="2066" name="Rectangle 696"/>
          <p:cNvSpPr>
            <a:spLocks noChangeArrowheads="1"/>
          </p:cNvSpPr>
          <p:nvPr/>
        </p:nvSpPr>
        <p:spPr bwMode="auto">
          <a:xfrm>
            <a:off x="236538" y="20983575"/>
            <a:ext cx="32004000" cy="0"/>
          </a:xfrm>
          <a:prstGeom prst="rect">
            <a:avLst/>
          </a:prstGeom>
          <a:noFill/>
          <a:ln w="9525">
            <a:noFill/>
            <a:miter lim="800000"/>
            <a:headEnd/>
            <a:tailEnd/>
          </a:ln>
        </p:spPr>
        <p:txBody>
          <a:bodyPr wrap="none" anchor="ctr">
            <a:spAutoFit/>
          </a:bodyPr>
          <a:lstStyle/>
          <a:p>
            <a:endParaRPr lang="en-IN"/>
          </a:p>
        </p:txBody>
      </p:sp>
      <p:sp>
        <p:nvSpPr>
          <p:cNvPr id="2067" name="Rectangle 698"/>
          <p:cNvSpPr>
            <a:spLocks noChangeArrowheads="1"/>
          </p:cNvSpPr>
          <p:nvPr/>
        </p:nvSpPr>
        <p:spPr bwMode="auto">
          <a:xfrm>
            <a:off x="0" y="19354800"/>
            <a:ext cx="32004000" cy="0"/>
          </a:xfrm>
          <a:prstGeom prst="rect">
            <a:avLst/>
          </a:prstGeom>
          <a:noFill/>
          <a:ln w="9525">
            <a:noFill/>
            <a:miter lim="800000"/>
            <a:headEnd/>
            <a:tailEnd/>
          </a:ln>
        </p:spPr>
        <p:txBody>
          <a:bodyPr wrap="none" anchor="ctr">
            <a:spAutoFit/>
          </a:bodyPr>
          <a:lstStyle/>
          <a:p>
            <a:endParaRPr lang="en-IN"/>
          </a:p>
        </p:txBody>
      </p:sp>
      <p:sp>
        <p:nvSpPr>
          <p:cNvPr id="2068" name="Rectangle 700"/>
          <p:cNvSpPr>
            <a:spLocks noChangeArrowheads="1"/>
          </p:cNvSpPr>
          <p:nvPr/>
        </p:nvSpPr>
        <p:spPr bwMode="auto">
          <a:xfrm>
            <a:off x="0" y="19454813"/>
            <a:ext cx="32004000" cy="0"/>
          </a:xfrm>
          <a:prstGeom prst="rect">
            <a:avLst/>
          </a:prstGeom>
          <a:noFill/>
          <a:ln w="9525">
            <a:noFill/>
            <a:miter lim="800000"/>
            <a:headEnd/>
            <a:tailEnd/>
          </a:ln>
        </p:spPr>
        <p:txBody>
          <a:bodyPr wrap="none" anchor="ctr">
            <a:spAutoFit/>
          </a:bodyPr>
          <a:lstStyle/>
          <a:p>
            <a:endParaRPr lang="en-IN"/>
          </a:p>
        </p:txBody>
      </p:sp>
      <p:sp>
        <p:nvSpPr>
          <p:cNvPr id="2069" name="Rectangle 704"/>
          <p:cNvSpPr>
            <a:spLocks noChangeArrowheads="1"/>
          </p:cNvSpPr>
          <p:nvPr/>
        </p:nvSpPr>
        <p:spPr bwMode="auto">
          <a:xfrm>
            <a:off x="0" y="19454813"/>
            <a:ext cx="32004000" cy="0"/>
          </a:xfrm>
          <a:prstGeom prst="rect">
            <a:avLst/>
          </a:prstGeom>
          <a:noFill/>
          <a:ln w="9525">
            <a:noFill/>
            <a:miter lim="800000"/>
            <a:headEnd/>
            <a:tailEnd/>
          </a:ln>
        </p:spPr>
        <p:txBody>
          <a:bodyPr wrap="none" anchor="ctr">
            <a:spAutoFit/>
          </a:bodyPr>
          <a:lstStyle/>
          <a:p>
            <a:endParaRPr lang="en-IN"/>
          </a:p>
        </p:txBody>
      </p:sp>
      <p:sp>
        <p:nvSpPr>
          <p:cNvPr id="2070" name="Rectangle 706"/>
          <p:cNvSpPr>
            <a:spLocks noChangeArrowheads="1"/>
          </p:cNvSpPr>
          <p:nvPr/>
        </p:nvSpPr>
        <p:spPr bwMode="auto">
          <a:xfrm>
            <a:off x="0" y="19469100"/>
            <a:ext cx="32004000" cy="0"/>
          </a:xfrm>
          <a:prstGeom prst="rect">
            <a:avLst/>
          </a:prstGeom>
          <a:noFill/>
          <a:ln w="9525">
            <a:noFill/>
            <a:miter lim="800000"/>
            <a:headEnd/>
            <a:tailEnd/>
          </a:ln>
        </p:spPr>
        <p:txBody>
          <a:bodyPr wrap="none" anchor="ctr">
            <a:spAutoFit/>
          </a:bodyPr>
          <a:lstStyle/>
          <a:p>
            <a:endParaRPr lang="en-IN"/>
          </a:p>
        </p:txBody>
      </p:sp>
      <p:sp>
        <p:nvSpPr>
          <p:cNvPr id="2071" name="Rectangle 708"/>
          <p:cNvSpPr>
            <a:spLocks noChangeArrowheads="1"/>
          </p:cNvSpPr>
          <p:nvPr/>
        </p:nvSpPr>
        <p:spPr bwMode="auto">
          <a:xfrm>
            <a:off x="0" y="19469100"/>
            <a:ext cx="32004000" cy="0"/>
          </a:xfrm>
          <a:prstGeom prst="rect">
            <a:avLst/>
          </a:prstGeom>
          <a:noFill/>
          <a:ln w="9525">
            <a:noFill/>
            <a:miter lim="800000"/>
            <a:headEnd/>
            <a:tailEnd/>
          </a:ln>
        </p:spPr>
        <p:txBody>
          <a:bodyPr wrap="none" anchor="ctr">
            <a:spAutoFit/>
          </a:bodyPr>
          <a:lstStyle/>
          <a:p>
            <a:endParaRPr lang="en-IN"/>
          </a:p>
        </p:txBody>
      </p:sp>
      <p:sp>
        <p:nvSpPr>
          <p:cNvPr id="2072" name="Rectangle 712"/>
          <p:cNvSpPr>
            <a:spLocks noChangeArrowheads="1"/>
          </p:cNvSpPr>
          <p:nvPr/>
        </p:nvSpPr>
        <p:spPr bwMode="auto">
          <a:xfrm>
            <a:off x="0" y="19540538"/>
            <a:ext cx="32004000" cy="0"/>
          </a:xfrm>
          <a:prstGeom prst="rect">
            <a:avLst/>
          </a:prstGeom>
          <a:noFill/>
          <a:ln w="9525">
            <a:noFill/>
            <a:miter lim="800000"/>
            <a:headEnd/>
            <a:tailEnd/>
          </a:ln>
        </p:spPr>
        <p:txBody>
          <a:bodyPr wrap="none" anchor="ctr">
            <a:spAutoFit/>
          </a:bodyPr>
          <a:lstStyle/>
          <a:p>
            <a:endParaRPr lang="en-IN"/>
          </a:p>
        </p:txBody>
      </p:sp>
      <p:sp>
        <p:nvSpPr>
          <p:cNvPr id="2073" name="Rectangle 714"/>
          <p:cNvSpPr>
            <a:spLocks noChangeArrowheads="1"/>
          </p:cNvSpPr>
          <p:nvPr/>
        </p:nvSpPr>
        <p:spPr bwMode="auto">
          <a:xfrm>
            <a:off x="0" y="19454813"/>
            <a:ext cx="32004000" cy="0"/>
          </a:xfrm>
          <a:prstGeom prst="rect">
            <a:avLst/>
          </a:prstGeom>
          <a:noFill/>
          <a:ln w="9525">
            <a:noFill/>
            <a:miter lim="800000"/>
            <a:headEnd/>
            <a:tailEnd/>
          </a:ln>
        </p:spPr>
        <p:txBody>
          <a:bodyPr wrap="none" anchor="ctr">
            <a:spAutoFit/>
          </a:bodyPr>
          <a:lstStyle/>
          <a:p>
            <a:endParaRPr lang="en-IN"/>
          </a:p>
        </p:txBody>
      </p:sp>
      <p:sp>
        <p:nvSpPr>
          <p:cNvPr id="2074" name="Rectangle 716"/>
          <p:cNvSpPr>
            <a:spLocks noChangeArrowheads="1"/>
          </p:cNvSpPr>
          <p:nvPr/>
        </p:nvSpPr>
        <p:spPr bwMode="auto">
          <a:xfrm>
            <a:off x="0" y="19511963"/>
            <a:ext cx="32004000" cy="0"/>
          </a:xfrm>
          <a:prstGeom prst="rect">
            <a:avLst/>
          </a:prstGeom>
          <a:noFill/>
          <a:ln w="9525">
            <a:noFill/>
            <a:miter lim="800000"/>
            <a:headEnd/>
            <a:tailEnd/>
          </a:ln>
        </p:spPr>
        <p:txBody>
          <a:bodyPr wrap="none" anchor="ctr">
            <a:spAutoFit/>
          </a:bodyPr>
          <a:lstStyle/>
          <a:p>
            <a:endParaRPr lang="en-IN"/>
          </a:p>
        </p:txBody>
      </p:sp>
      <p:sp>
        <p:nvSpPr>
          <p:cNvPr id="2075" name="Text Box 718"/>
          <p:cNvSpPr txBox="1">
            <a:spLocks noChangeArrowheads="1"/>
          </p:cNvSpPr>
          <p:nvPr/>
        </p:nvSpPr>
        <p:spPr bwMode="auto">
          <a:xfrm>
            <a:off x="26517600" y="20497800"/>
            <a:ext cx="4419600" cy="1311275"/>
          </a:xfrm>
          <a:prstGeom prst="rect">
            <a:avLst/>
          </a:prstGeom>
          <a:noFill/>
          <a:ln w="9525">
            <a:noFill/>
            <a:miter lim="800000"/>
            <a:headEnd/>
            <a:tailEnd/>
          </a:ln>
        </p:spPr>
        <p:txBody>
          <a:bodyPr>
            <a:spAutoFit/>
          </a:bodyPr>
          <a:lstStyle/>
          <a:p>
            <a:pPr defTabSz="4075113">
              <a:spcBef>
                <a:spcPct val="50000"/>
              </a:spcBef>
            </a:pPr>
            <a:endParaRPr lang="de-DE"/>
          </a:p>
        </p:txBody>
      </p:sp>
      <p:sp>
        <p:nvSpPr>
          <p:cNvPr id="2076" name="AutoShape 884"/>
          <p:cNvSpPr>
            <a:spLocks noChangeArrowheads="1"/>
          </p:cNvSpPr>
          <p:nvPr/>
        </p:nvSpPr>
        <p:spPr bwMode="auto">
          <a:xfrm>
            <a:off x="12496800" y="21239163"/>
            <a:ext cx="8686800" cy="4038600"/>
          </a:xfrm>
          <a:prstGeom prst="roundRect">
            <a:avLst>
              <a:gd name="adj" fmla="val 16667"/>
            </a:avLst>
          </a:prstGeom>
          <a:solidFill>
            <a:srgbClr val="FF99CC"/>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defTabSz="4075113"/>
            <a:endParaRPr lang="en-US" sz="2000" b="1"/>
          </a:p>
          <a:p>
            <a:pPr defTabSz="4075113"/>
            <a:r>
              <a:rPr lang="en-US" sz="2000" b="1"/>
              <a:t>Representative Parameters:</a:t>
            </a:r>
          </a:p>
          <a:p>
            <a:pPr defTabSz="4075113">
              <a:buFont typeface="Wingdings" pitchFamily="2" charset="2"/>
              <a:buChar char="Ø"/>
            </a:pPr>
            <a:endParaRPr lang="en-US" sz="2000" b="1"/>
          </a:p>
          <a:p>
            <a:pPr defTabSz="4075113">
              <a:buFont typeface="Wingdings" pitchFamily="2" charset="2"/>
              <a:buChar char="Ø"/>
            </a:pPr>
            <a:r>
              <a:rPr lang="en-US" sz="2000" b="1"/>
              <a:t>Height of channel = 25 m</a:t>
            </a:r>
            <a:r>
              <a:rPr lang="en-US" sz="2000" b="1">
                <a:cs typeface="Arial" charset="0"/>
              </a:rPr>
              <a:t>m</a:t>
            </a:r>
          </a:p>
          <a:p>
            <a:pPr defTabSz="4075113">
              <a:buFont typeface="Wingdings" pitchFamily="2" charset="2"/>
              <a:buChar char="Ø"/>
            </a:pPr>
            <a:r>
              <a:rPr lang="en-US" sz="2000" b="1">
                <a:cs typeface="Arial" charset="0"/>
              </a:rPr>
              <a:t> Width of channel = 100 mm</a:t>
            </a:r>
          </a:p>
          <a:p>
            <a:pPr defTabSz="4075113">
              <a:buFont typeface="Wingdings" pitchFamily="2" charset="2"/>
              <a:buChar char="Ø"/>
            </a:pPr>
            <a:r>
              <a:rPr lang="en-US" sz="2000" b="1">
                <a:cs typeface="Arial" charset="0"/>
              </a:rPr>
              <a:t> Aspect ratio of the channel = 4</a:t>
            </a:r>
          </a:p>
          <a:p>
            <a:pPr defTabSz="4075113">
              <a:buFont typeface="Wingdings" pitchFamily="2" charset="2"/>
              <a:buChar char="Ø"/>
            </a:pPr>
            <a:r>
              <a:rPr lang="en-US" sz="2000" b="1">
                <a:cs typeface="Arial" charset="0"/>
              </a:rPr>
              <a:t> Dimple dia.= 50 mm</a:t>
            </a:r>
          </a:p>
          <a:p>
            <a:pPr defTabSz="4075113">
              <a:buFont typeface="Wingdings" pitchFamily="2" charset="2"/>
              <a:buChar char="Ø"/>
            </a:pPr>
            <a:r>
              <a:rPr lang="en-US" sz="2000" b="1">
                <a:cs typeface="Arial" charset="0"/>
              </a:rPr>
              <a:t> Dimple depth= 15 mm</a:t>
            </a:r>
          </a:p>
          <a:p>
            <a:pPr defTabSz="4075113">
              <a:buFont typeface="Wingdings" pitchFamily="2" charset="2"/>
              <a:buChar char="Ø"/>
            </a:pPr>
            <a:r>
              <a:rPr lang="en-US" sz="2000" b="1">
                <a:cs typeface="Arial" charset="0"/>
              </a:rPr>
              <a:t> </a:t>
            </a:r>
            <a:r>
              <a:rPr lang="en-US" sz="2000"/>
              <a:t>Re</a:t>
            </a:r>
            <a:r>
              <a:rPr lang="en-US" sz="2000" baseline="-25000"/>
              <a:t>Dh </a:t>
            </a:r>
            <a:r>
              <a:rPr lang="en-US" sz="2000" b="1">
                <a:cs typeface="Arial" charset="0"/>
              </a:rPr>
              <a:t>= 10000 to 35000</a:t>
            </a:r>
          </a:p>
          <a:p>
            <a:pPr defTabSz="4075113">
              <a:buFont typeface="Wingdings" pitchFamily="2" charset="2"/>
              <a:buChar char="Ø"/>
            </a:pPr>
            <a:r>
              <a:rPr lang="en-US" sz="2000" b="1">
                <a:cs typeface="Arial" charset="0"/>
              </a:rPr>
              <a:t> Included angle of curved inverted U turbulator = </a:t>
            </a:r>
            <a:r>
              <a:rPr lang="en-US" sz="2400"/>
              <a:t>45⁰,60⁰ &amp; 90⁰</a:t>
            </a:r>
          </a:p>
          <a:p>
            <a:pPr defTabSz="4075113">
              <a:buFont typeface="Wingdings" pitchFamily="2" charset="2"/>
              <a:buChar char="Ø"/>
            </a:pPr>
            <a:r>
              <a:rPr lang="en-US" sz="2400"/>
              <a:t>Straight inverted U turbulator is placed  at 12 ⁰ to flat surface</a:t>
            </a:r>
            <a:endParaRPr lang="en-US" sz="2400" b="1"/>
          </a:p>
          <a:p>
            <a:pPr defTabSz="4075113"/>
            <a:endParaRPr lang="en-US" sz="3600"/>
          </a:p>
        </p:txBody>
      </p:sp>
      <p:sp>
        <p:nvSpPr>
          <p:cNvPr id="2077" name="Rectangle 890"/>
          <p:cNvSpPr>
            <a:spLocks noChangeArrowheads="1"/>
          </p:cNvSpPr>
          <p:nvPr/>
        </p:nvSpPr>
        <p:spPr bwMode="auto">
          <a:xfrm>
            <a:off x="1504950" y="30283150"/>
            <a:ext cx="6362700" cy="1878013"/>
          </a:xfrm>
          <a:prstGeom prst="rect">
            <a:avLst/>
          </a:prstGeom>
          <a:solidFill>
            <a:srgbClr val="FFCC99"/>
          </a:solidFill>
          <a:ln w="9525">
            <a:noFill/>
            <a:miter lim="800000"/>
            <a:headEnd/>
            <a:tailEnd/>
          </a:ln>
          <a:effectLst>
            <a:outerShdw dist="107763" dir="2700000" algn="ctr" rotWithShape="0">
              <a:schemeClr val="bg2">
                <a:alpha val="50000"/>
              </a:schemeClr>
            </a:outerShdw>
          </a:effectLst>
        </p:spPr>
        <p:txBody>
          <a:bodyPr anchor="ctr">
            <a:spAutoFit/>
          </a:bodyPr>
          <a:lstStyle/>
          <a:p>
            <a:r>
              <a:rPr lang="en-US" sz="2400"/>
              <a:t>Gnielinski and Dittus Boelter equation</a:t>
            </a:r>
          </a:p>
          <a:p>
            <a:endParaRPr lang="en-US" sz="2400"/>
          </a:p>
          <a:p>
            <a:r>
              <a:rPr lang="en-US" sz="2400"/>
              <a:t>Nu=0.0214(Re</a:t>
            </a:r>
            <a:r>
              <a:rPr lang="en-US" sz="2400" baseline="30000"/>
              <a:t>0.8</a:t>
            </a:r>
            <a:r>
              <a:rPr lang="en-US" sz="2400"/>
              <a:t>– 100) Pr</a:t>
            </a:r>
            <a:r>
              <a:rPr lang="en-US" sz="2400" baseline="30000"/>
              <a:t>0.4</a:t>
            </a:r>
            <a:r>
              <a:rPr lang="en-US" sz="2400"/>
              <a:t> [1+ (Dh/L)</a:t>
            </a:r>
            <a:r>
              <a:rPr lang="en-US" sz="2400" baseline="30000"/>
              <a:t> 2/3</a:t>
            </a:r>
            <a:r>
              <a:rPr lang="en-US" sz="2400"/>
              <a:t>]  </a:t>
            </a:r>
          </a:p>
          <a:p>
            <a:r>
              <a:rPr lang="en-US" sz="2400"/>
              <a:t>Nu=0.023 Re</a:t>
            </a:r>
            <a:r>
              <a:rPr lang="en-US" sz="2400" baseline="30000"/>
              <a:t>0.8 </a:t>
            </a:r>
            <a:r>
              <a:rPr lang="en-US" sz="2400"/>
              <a:t>Pr</a:t>
            </a:r>
            <a:r>
              <a:rPr lang="en-US" sz="2400" baseline="30000"/>
              <a:t>0.4</a:t>
            </a:r>
          </a:p>
          <a:p>
            <a:endParaRPr lang="en-US" sz="2000">
              <a:ea typeface="MS Mincho" pitchFamily="49" charset="-128"/>
              <a:cs typeface="Times New Roman" pitchFamily="18" charset="0"/>
            </a:endParaRPr>
          </a:p>
        </p:txBody>
      </p:sp>
      <p:sp>
        <p:nvSpPr>
          <p:cNvPr id="2078" name="Rectangle 893"/>
          <p:cNvSpPr>
            <a:spLocks noChangeArrowheads="1"/>
          </p:cNvSpPr>
          <p:nvPr/>
        </p:nvSpPr>
        <p:spPr bwMode="auto">
          <a:xfrm>
            <a:off x="13944600" y="30489525"/>
            <a:ext cx="5105400" cy="1200150"/>
          </a:xfrm>
          <a:prstGeom prst="rect">
            <a:avLst/>
          </a:prstGeom>
          <a:solidFill>
            <a:srgbClr val="FFCC99"/>
          </a:solidFill>
          <a:ln w="9525">
            <a:noFill/>
            <a:miter lim="800000"/>
            <a:headEnd/>
            <a:tailEnd/>
          </a:ln>
          <a:effectLst>
            <a:outerShdw dist="107763" dir="2700000" algn="ctr" rotWithShape="0">
              <a:schemeClr val="bg2">
                <a:alpha val="50000"/>
              </a:schemeClr>
            </a:outerShdw>
          </a:effectLst>
        </p:spPr>
        <p:txBody>
          <a:bodyPr anchor="ctr">
            <a:spAutoFit/>
          </a:bodyPr>
          <a:lstStyle/>
          <a:p>
            <a:r>
              <a:rPr lang="en-US" sz="2400">
                <a:ea typeface="MS Mincho" pitchFamily="49" charset="-128"/>
                <a:cs typeface="Times New Roman" pitchFamily="18" charset="0"/>
              </a:rPr>
              <a:t>Normalized Nu is higher for straight inverted U turbulator compared to curved inverted U turbulator</a:t>
            </a:r>
          </a:p>
        </p:txBody>
      </p:sp>
      <p:sp>
        <p:nvSpPr>
          <p:cNvPr id="2079" name="Rectangle 897"/>
          <p:cNvSpPr>
            <a:spLocks noChangeArrowheads="1"/>
          </p:cNvSpPr>
          <p:nvPr/>
        </p:nvSpPr>
        <p:spPr bwMode="auto">
          <a:xfrm>
            <a:off x="8077200" y="30321250"/>
            <a:ext cx="5181600" cy="1200150"/>
          </a:xfrm>
          <a:prstGeom prst="rect">
            <a:avLst/>
          </a:prstGeom>
          <a:solidFill>
            <a:srgbClr val="FFCC99"/>
          </a:solidFill>
          <a:ln w="9525">
            <a:noFill/>
            <a:miter lim="800000"/>
            <a:headEnd/>
            <a:tailEnd/>
          </a:ln>
          <a:effectLst>
            <a:outerShdw dist="107763" dir="2700000" algn="ctr" rotWithShape="0">
              <a:schemeClr val="bg2">
                <a:alpha val="50000"/>
              </a:schemeClr>
            </a:outerShdw>
          </a:effectLst>
        </p:spPr>
        <p:txBody>
          <a:bodyPr anchor="ctr">
            <a:spAutoFit/>
          </a:bodyPr>
          <a:lstStyle/>
          <a:p>
            <a:r>
              <a:rPr lang="en-US" sz="2400"/>
              <a:t>Modified Blasius equation </a:t>
            </a:r>
          </a:p>
          <a:p>
            <a:endParaRPr lang="en-US" sz="2400"/>
          </a:p>
          <a:p>
            <a:r>
              <a:rPr lang="en-US" sz="2400"/>
              <a:t>         f = 0.085 Re</a:t>
            </a:r>
            <a:r>
              <a:rPr lang="en-US" sz="2400" baseline="30000"/>
              <a:t>-0.25           		</a:t>
            </a:r>
            <a:endParaRPr lang="en-US" sz="2400">
              <a:solidFill>
                <a:srgbClr val="000000"/>
              </a:solidFill>
              <a:latin typeface="Times New Roman" pitchFamily="18" charset="0"/>
              <a:ea typeface="MS Mincho" pitchFamily="49" charset="-128"/>
              <a:cs typeface="Times New Roman" pitchFamily="18" charset="0"/>
            </a:endParaRPr>
          </a:p>
        </p:txBody>
      </p:sp>
      <p:sp>
        <p:nvSpPr>
          <p:cNvPr id="2080" name="Rectangle 900"/>
          <p:cNvSpPr>
            <a:spLocks noChangeArrowheads="1"/>
          </p:cNvSpPr>
          <p:nvPr/>
        </p:nvSpPr>
        <p:spPr bwMode="auto">
          <a:xfrm>
            <a:off x="19812000" y="30319663"/>
            <a:ext cx="5181600" cy="1568450"/>
          </a:xfrm>
          <a:prstGeom prst="rect">
            <a:avLst/>
          </a:prstGeom>
          <a:solidFill>
            <a:srgbClr val="FFCC99"/>
          </a:solidFill>
          <a:ln w="9525">
            <a:noFill/>
            <a:miter lim="800000"/>
            <a:headEnd/>
            <a:tailEnd/>
          </a:ln>
          <a:effectLst>
            <a:outerShdw dist="107763" dir="2700000" algn="ctr" rotWithShape="0">
              <a:schemeClr val="bg2">
                <a:alpha val="50000"/>
              </a:schemeClr>
            </a:outerShdw>
          </a:effectLst>
        </p:spPr>
        <p:txBody>
          <a:bodyPr anchor="ctr">
            <a:spAutoFit/>
          </a:bodyPr>
          <a:lstStyle/>
          <a:p>
            <a:r>
              <a:rPr lang="en-US" sz="2400">
                <a:ea typeface="MS Mincho" pitchFamily="49" charset="-128"/>
                <a:cs typeface="Times New Roman" pitchFamily="18" charset="0"/>
              </a:rPr>
              <a:t>Normalized f/f</a:t>
            </a:r>
            <a:r>
              <a:rPr lang="en-US" sz="2400" baseline="-25000">
                <a:ea typeface="MS Mincho" pitchFamily="49" charset="-128"/>
                <a:cs typeface="Times New Roman" pitchFamily="18" charset="0"/>
              </a:rPr>
              <a:t>0 </a:t>
            </a:r>
            <a:r>
              <a:rPr lang="en-US" sz="2400">
                <a:ea typeface="MS Mincho" pitchFamily="49" charset="-128"/>
                <a:cs typeface="Times New Roman" pitchFamily="18" charset="0"/>
              </a:rPr>
              <a:t> is higher for 90º curved inverted U turbulator and lowest for 45º curved inverted U turbulator</a:t>
            </a:r>
          </a:p>
        </p:txBody>
      </p:sp>
      <p:sp>
        <p:nvSpPr>
          <p:cNvPr id="2081" name="Rectangle 903"/>
          <p:cNvSpPr>
            <a:spLocks noChangeArrowheads="1"/>
          </p:cNvSpPr>
          <p:nvPr/>
        </p:nvSpPr>
        <p:spPr bwMode="auto">
          <a:xfrm>
            <a:off x="0" y="0"/>
            <a:ext cx="32004000" cy="0"/>
          </a:xfrm>
          <a:prstGeom prst="rect">
            <a:avLst/>
          </a:prstGeom>
          <a:noFill/>
          <a:ln w="9525">
            <a:noFill/>
            <a:miter lim="800000"/>
            <a:headEnd/>
            <a:tailEnd/>
          </a:ln>
        </p:spPr>
        <p:txBody>
          <a:bodyPr wrap="none" anchor="ctr">
            <a:spAutoFit/>
          </a:bodyPr>
          <a:lstStyle/>
          <a:p>
            <a:endParaRPr lang="en-IN"/>
          </a:p>
        </p:txBody>
      </p:sp>
      <p:sp>
        <p:nvSpPr>
          <p:cNvPr id="2082" name="Rectangle 909"/>
          <p:cNvSpPr>
            <a:spLocks noChangeArrowheads="1"/>
          </p:cNvSpPr>
          <p:nvPr/>
        </p:nvSpPr>
        <p:spPr bwMode="auto">
          <a:xfrm>
            <a:off x="25734963" y="30070425"/>
            <a:ext cx="5410200" cy="1938338"/>
          </a:xfrm>
          <a:prstGeom prst="rect">
            <a:avLst/>
          </a:prstGeom>
          <a:solidFill>
            <a:srgbClr val="FFCC99"/>
          </a:solidFill>
          <a:ln w="9525">
            <a:noFill/>
            <a:miter lim="800000"/>
            <a:headEnd/>
            <a:tailEnd/>
          </a:ln>
          <a:effectLst>
            <a:outerShdw dist="107763" dir="2700000" algn="ctr" rotWithShape="0">
              <a:schemeClr val="bg2">
                <a:alpha val="50000"/>
              </a:schemeClr>
            </a:outerShdw>
          </a:effectLst>
        </p:spPr>
        <p:txBody>
          <a:bodyPr anchor="ctr">
            <a:spAutoFit/>
          </a:bodyPr>
          <a:lstStyle/>
          <a:p>
            <a:pPr algn="just"/>
            <a:r>
              <a:rPr lang="en-US" sz="2400"/>
              <a:t>The thermal performance of 90º curved inverted U turbulator is lower and of 45º, 60º curved inverted U turbulator and straight inverted U is higher than dimple depth δ/D=0.3. </a:t>
            </a:r>
            <a:endParaRPr lang="en-US" sz="2400">
              <a:solidFill>
                <a:srgbClr val="000000"/>
              </a:solidFill>
              <a:latin typeface="Times New Roman" pitchFamily="18" charset="0"/>
              <a:ea typeface="MS Mincho" pitchFamily="49" charset="-128"/>
              <a:cs typeface="Times New Roman" pitchFamily="18" charset="0"/>
            </a:endParaRPr>
          </a:p>
        </p:txBody>
      </p:sp>
      <p:sp>
        <p:nvSpPr>
          <p:cNvPr id="2083" name="Rectangle 919"/>
          <p:cNvSpPr>
            <a:spLocks noChangeArrowheads="1"/>
          </p:cNvSpPr>
          <p:nvPr/>
        </p:nvSpPr>
        <p:spPr bwMode="auto">
          <a:xfrm>
            <a:off x="6899275" y="17805400"/>
            <a:ext cx="914400" cy="0"/>
          </a:xfrm>
          <a:prstGeom prst="rect">
            <a:avLst/>
          </a:prstGeom>
          <a:noFill/>
          <a:ln w="9525">
            <a:noFill/>
            <a:miter lim="800000"/>
            <a:headEnd/>
            <a:tailEnd/>
          </a:ln>
        </p:spPr>
        <p:txBody>
          <a:bodyPr wrap="none">
            <a:spAutoFit/>
          </a:bodyPr>
          <a:lstStyle/>
          <a:p>
            <a:endParaRPr lang="en-IN"/>
          </a:p>
        </p:txBody>
      </p:sp>
      <p:sp>
        <p:nvSpPr>
          <p:cNvPr id="2084" name="Rectangle 1151"/>
          <p:cNvSpPr>
            <a:spLocks noChangeArrowheads="1"/>
          </p:cNvSpPr>
          <p:nvPr/>
        </p:nvSpPr>
        <p:spPr bwMode="auto">
          <a:xfrm>
            <a:off x="6899275" y="17805400"/>
            <a:ext cx="914400" cy="0"/>
          </a:xfrm>
          <a:prstGeom prst="rect">
            <a:avLst/>
          </a:prstGeom>
          <a:noFill/>
          <a:ln w="9525">
            <a:noFill/>
            <a:miter lim="800000"/>
            <a:headEnd/>
            <a:tailEnd/>
          </a:ln>
        </p:spPr>
        <p:txBody>
          <a:bodyPr wrap="none">
            <a:spAutoFit/>
          </a:bodyPr>
          <a:lstStyle/>
          <a:p>
            <a:endParaRPr lang="en-IN"/>
          </a:p>
        </p:txBody>
      </p:sp>
      <p:sp>
        <p:nvSpPr>
          <p:cNvPr id="2085" name="Rectangle 1442"/>
          <p:cNvSpPr>
            <a:spLocks noChangeArrowheads="1"/>
          </p:cNvSpPr>
          <p:nvPr/>
        </p:nvSpPr>
        <p:spPr bwMode="auto">
          <a:xfrm>
            <a:off x="6696075" y="17303750"/>
            <a:ext cx="801688" cy="0"/>
          </a:xfrm>
          <a:prstGeom prst="rect">
            <a:avLst/>
          </a:prstGeom>
          <a:noFill/>
          <a:ln w="9525">
            <a:noFill/>
            <a:miter lim="800000"/>
            <a:headEnd/>
            <a:tailEnd/>
          </a:ln>
        </p:spPr>
        <p:txBody>
          <a:bodyPr wrap="none">
            <a:spAutoFit/>
          </a:bodyPr>
          <a:lstStyle/>
          <a:p>
            <a:endParaRPr lang="en-IN"/>
          </a:p>
        </p:txBody>
      </p:sp>
      <p:sp>
        <p:nvSpPr>
          <p:cNvPr id="2086" name="Rectangle 1444"/>
          <p:cNvSpPr>
            <a:spLocks noChangeArrowheads="1"/>
          </p:cNvSpPr>
          <p:nvPr/>
        </p:nvSpPr>
        <p:spPr bwMode="auto">
          <a:xfrm>
            <a:off x="6696075" y="17303750"/>
            <a:ext cx="801688" cy="0"/>
          </a:xfrm>
          <a:prstGeom prst="rect">
            <a:avLst/>
          </a:prstGeom>
          <a:noFill/>
          <a:ln w="9525">
            <a:noFill/>
            <a:miter lim="800000"/>
            <a:headEnd/>
            <a:tailEnd/>
          </a:ln>
        </p:spPr>
        <p:txBody>
          <a:bodyPr wrap="none">
            <a:spAutoFit/>
          </a:bodyPr>
          <a:lstStyle/>
          <a:p>
            <a:endParaRPr lang="en-IN"/>
          </a:p>
        </p:txBody>
      </p:sp>
      <p:sp>
        <p:nvSpPr>
          <p:cNvPr id="2087" name="Line 1748"/>
          <p:cNvSpPr>
            <a:spLocks noChangeShapeType="1"/>
          </p:cNvSpPr>
          <p:nvPr/>
        </p:nvSpPr>
        <p:spPr bwMode="auto">
          <a:xfrm flipV="1">
            <a:off x="1676400" y="32156400"/>
            <a:ext cx="29337000" cy="0"/>
          </a:xfrm>
          <a:prstGeom prst="line">
            <a:avLst/>
          </a:prstGeom>
          <a:noFill/>
          <a:ln w="76200" cmpd="tri">
            <a:solidFill>
              <a:schemeClr val="accent2"/>
            </a:solidFill>
            <a:round/>
            <a:headEnd/>
            <a:tailEnd/>
          </a:ln>
        </p:spPr>
        <p:txBody>
          <a:bodyPr/>
          <a:lstStyle/>
          <a:p>
            <a:endParaRPr lang="en-US"/>
          </a:p>
        </p:txBody>
      </p:sp>
      <p:sp>
        <p:nvSpPr>
          <p:cNvPr id="2088" name="Line 1750"/>
          <p:cNvSpPr>
            <a:spLocks noChangeShapeType="1"/>
          </p:cNvSpPr>
          <p:nvPr/>
        </p:nvSpPr>
        <p:spPr bwMode="auto">
          <a:xfrm flipH="1" flipV="1">
            <a:off x="13639800" y="26212800"/>
            <a:ext cx="76200" cy="5867400"/>
          </a:xfrm>
          <a:prstGeom prst="line">
            <a:avLst/>
          </a:prstGeom>
          <a:noFill/>
          <a:ln w="76200" cmpd="tri">
            <a:solidFill>
              <a:schemeClr val="accent2"/>
            </a:solidFill>
            <a:round/>
            <a:headEnd/>
            <a:tailEnd/>
          </a:ln>
        </p:spPr>
        <p:txBody>
          <a:bodyPr/>
          <a:lstStyle/>
          <a:p>
            <a:endParaRPr lang="en-US"/>
          </a:p>
        </p:txBody>
      </p:sp>
      <p:sp>
        <p:nvSpPr>
          <p:cNvPr id="2089" name="Line 1751"/>
          <p:cNvSpPr>
            <a:spLocks noChangeShapeType="1"/>
          </p:cNvSpPr>
          <p:nvPr/>
        </p:nvSpPr>
        <p:spPr bwMode="auto">
          <a:xfrm flipH="1" flipV="1">
            <a:off x="19431000" y="26212800"/>
            <a:ext cx="76200" cy="5867400"/>
          </a:xfrm>
          <a:prstGeom prst="line">
            <a:avLst/>
          </a:prstGeom>
          <a:noFill/>
          <a:ln w="76200" cmpd="tri">
            <a:solidFill>
              <a:schemeClr val="accent2"/>
            </a:solidFill>
            <a:round/>
            <a:headEnd/>
            <a:tailEnd/>
          </a:ln>
        </p:spPr>
        <p:txBody>
          <a:bodyPr/>
          <a:lstStyle/>
          <a:p>
            <a:endParaRPr lang="en-US"/>
          </a:p>
        </p:txBody>
      </p:sp>
      <p:sp>
        <p:nvSpPr>
          <p:cNvPr id="2090" name="Line 1752"/>
          <p:cNvSpPr>
            <a:spLocks noChangeShapeType="1"/>
          </p:cNvSpPr>
          <p:nvPr/>
        </p:nvSpPr>
        <p:spPr bwMode="auto">
          <a:xfrm flipH="1" flipV="1">
            <a:off x="25298400" y="26212800"/>
            <a:ext cx="76200" cy="5867400"/>
          </a:xfrm>
          <a:prstGeom prst="line">
            <a:avLst/>
          </a:prstGeom>
          <a:noFill/>
          <a:ln w="76200" cmpd="tri">
            <a:solidFill>
              <a:schemeClr val="accent2"/>
            </a:solidFill>
            <a:round/>
            <a:headEnd/>
            <a:tailEnd/>
          </a:ln>
        </p:spPr>
        <p:txBody>
          <a:bodyPr/>
          <a:lstStyle/>
          <a:p>
            <a:endParaRPr lang="en-US"/>
          </a:p>
        </p:txBody>
      </p:sp>
      <p:sp>
        <p:nvSpPr>
          <p:cNvPr id="2091" name="Line 1754"/>
          <p:cNvSpPr>
            <a:spLocks noChangeShapeType="1"/>
          </p:cNvSpPr>
          <p:nvPr/>
        </p:nvSpPr>
        <p:spPr bwMode="auto">
          <a:xfrm flipH="1" flipV="1">
            <a:off x="14249400" y="32308800"/>
            <a:ext cx="76200" cy="6096000"/>
          </a:xfrm>
          <a:prstGeom prst="line">
            <a:avLst/>
          </a:prstGeom>
          <a:noFill/>
          <a:ln w="76200" cmpd="tri">
            <a:solidFill>
              <a:schemeClr val="accent2"/>
            </a:solidFill>
            <a:round/>
            <a:headEnd/>
            <a:tailEnd/>
          </a:ln>
        </p:spPr>
        <p:txBody>
          <a:bodyPr/>
          <a:lstStyle/>
          <a:p>
            <a:endParaRPr lang="en-US"/>
          </a:p>
        </p:txBody>
      </p:sp>
      <p:sp>
        <p:nvSpPr>
          <p:cNvPr id="2092" name="Text Box 1755"/>
          <p:cNvSpPr txBox="1">
            <a:spLocks noChangeArrowheads="1"/>
          </p:cNvSpPr>
          <p:nvPr/>
        </p:nvSpPr>
        <p:spPr bwMode="auto">
          <a:xfrm>
            <a:off x="1692275" y="36726813"/>
            <a:ext cx="11485563" cy="1570037"/>
          </a:xfrm>
          <a:prstGeom prst="rect">
            <a:avLst/>
          </a:prstGeom>
          <a:solidFill>
            <a:srgbClr val="CCFFFF">
              <a:alpha val="59999"/>
            </a:srgbClr>
          </a:solidFill>
          <a:ln w="9525">
            <a:noFill/>
            <a:miter lim="800000"/>
            <a:headEnd/>
            <a:tailEnd/>
          </a:ln>
          <a:effectLst>
            <a:outerShdw dist="107763" dir="2700000" algn="ctr" rotWithShape="0">
              <a:schemeClr val="bg2">
                <a:alpha val="50000"/>
              </a:schemeClr>
            </a:outerShdw>
          </a:effectLst>
        </p:spPr>
        <p:txBody>
          <a:bodyPr>
            <a:spAutoFit/>
          </a:bodyPr>
          <a:lstStyle/>
          <a:p>
            <a:pPr marL="457200" indent="-457200" defTabSz="4075113" eaLnBrk="0" hangingPunct="0">
              <a:buFont typeface="Wingdings" pitchFamily="2" charset="2"/>
              <a:buChar char="Ø"/>
            </a:pPr>
            <a:r>
              <a:rPr lang="en-US" sz="3200"/>
              <a:t>The turbulator provides a very simple but promising augmentation technique over ribbed wall augmentation with moderate pressure penalty.</a:t>
            </a:r>
            <a:endParaRPr lang="en-US" sz="3200" b="1"/>
          </a:p>
        </p:txBody>
      </p:sp>
      <p:sp>
        <p:nvSpPr>
          <p:cNvPr id="2093" name="Rectangle 1764"/>
          <p:cNvSpPr>
            <a:spLocks noChangeArrowheads="1"/>
          </p:cNvSpPr>
          <p:nvPr/>
        </p:nvSpPr>
        <p:spPr bwMode="auto">
          <a:xfrm>
            <a:off x="12115800" y="8610600"/>
            <a:ext cx="7885113" cy="1016000"/>
          </a:xfrm>
          <a:prstGeom prst="rect">
            <a:avLst/>
          </a:prstGeom>
          <a:solidFill>
            <a:schemeClr val="folHlink">
              <a:alpha val="43137"/>
            </a:schemeClr>
          </a:solidFill>
          <a:ln w="9525">
            <a:noFill/>
            <a:miter lim="800000"/>
            <a:headEnd/>
            <a:tailEnd/>
          </a:ln>
          <a:effectLst>
            <a:outerShdw sy="50000" rotWithShape="0">
              <a:srgbClr val="808080">
                <a:alpha val="50000"/>
              </a:srgbClr>
            </a:outerShdw>
          </a:effectLst>
        </p:spPr>
        <p:txBody>
          <a:bodyPr>
            <a:spAutoFit/>
          </a:bodyPr>
          <a:lstStyle/>
          <a:p>
            <a:pPr defTabSz="4075113"/>
            <a:r>
              <a:rPr lang="en-US" sz="6000" b="1"/>
              <a:t>Experimental Set Up:</a:t>
            </a:r>
            <a:endParaRPr lang="en-US" sz="4000" b="1"/>
          </a:p>
        </p:txBody>
      </p:sp>
      <p:sp>
        <p:nvSpPr>
          <p:cNvPr id="2094" name="Rectangle 1765"/>
          <p:cNvSpPr>
            <a:spLocks noChangeArrowheads="1"/>
          </p:cNvSpPr>
          <p:nvPr/>
        </p:nvSpPr>
        <p:spPr bwMode="auto">
          <a:xfrm>
            <a:off x="1143000" y="24384000"/>
            <a:ext cx="2735263" cy="1006475"/>
          </a:xfrm>
          <a:prstGeom prst="rect">
            <a:avLst/>
          </a:prstGeom>
          <a:solidFill>
            <a:schemeClr val="folHlink">
              <a:alpha val="43137"/>
            </a:schemeClr>
          </a:solidFill>
          <a:ln w="9525">
            <a:noFill/>
            <a:miter lim="800000"/>
            <a:headEnd/>
            <a:tailEnd/>
          </a:ln>
          <a:effectLst>
            <a:outerShdw sy="50000" rotWithShape="0">
              <a:srgbClr val="808080">
                <a:alpha val="50000"/>
              </a:srgbClr>
            </a:outerShdw>
          </a:effectLst>
        </p:spPr>
        <p:txBody>
          <a:bodyPr wrap="none">
            <a:spAutoFit/>
          </a:bodyPr>
          <a:lstStyle/>
          <a:p>
            <a:pPr defTabSz="4075113"/>
            <a:r>
              <a:rPr lang="en-US" sz="6000" b="1"/>
              <a:t>R</a:t>
            </a:r>
            <a:r>
              <a:rPr lang="en-US" sz="4000" b="1"/>
              <a:t>ESULTS</a:t>
            </a:r>
          </a:p>
        </p:txBody>
      </p:sp>
      <p:sp>
        <p:nvSpPr>
          <p:cNvPr id="2095" name="Rectangle 1767"/>
          <p:cNvSpPr>
            <a:spLocks noChangeArrowheads="1"/>
          </p:cNvSpPr>
          <p:nvPr/>
        </p:nvSpPr>
        <p:spPr bwMode="auto">
          <a:xfrm>
            <a:off x="1600200" y="32308800"/>
            <a:ext cx="3781425" cy="1006475"/>
          </a:xfrm>
          <a:prstGeom prst="rect">
            <a:avLst/>
          </a:prstGeom>
          <a:solidFill>
            <a:schemeClr val="folHlink">
              <a:alpha val="43137"/>
            </a:schemeClr>
          </a:solidFill>
          <a:ln w="9525">
            <a:noFill/>
            <a:miter lim="800000"/>
            <a:headEnd/>
            <a:tailEnd/>
          </a:ln>
          <a:effectLst>
            <a:outerShdw sy="50000" rotWithShape="0">
              <a:srgbClr val="808080">
                <a:alpha val="50000"/>
              </a:srgbClr>
            </a:outerShdw>
          </a:effectLst>
        </p:spPr>
        <p:txBody>
          <a:bodyPr wrap="none">
            <a:spAutoFit/>
          </a:bodyPr>
          <a:lstStyle/>
          <a:p>
            <a:pPr defTabSz="4075113"/>
            <a:r>
              <a:rPr lang="en-US" sz="6000" b="1"/>
              <a:t>C</a:t>
            </a:r>
            <a:r>
              <a:rPr lang="en-US" sz="4000" b="1"/>
              <a:t>ONCLUSION</a:t>
            </a:r>
          </a:p>
        </p:txBody>
      </p:sp>
      <p:pic>
        <p:nvPicPr>
          <p:cNvPr id="2096" name="Picture 1768"/>
          <p:cNvPicPr>
            <a:picLocks noChangeAspect="1" noChangeArrowheads="1"/>
          </p:cNvPicPr>
          <p:nvPr/>
        </p:nvPicPr>
        <p:blipFill>
          <a:blip r:embed="rId2"/>
          <a:srcRect/>
          <a:stretch>
            <a:fillRect/>
          </a:stretch>
        </p:blipFill>
        <p:spPr bwMode="auto">
          <a:xfrm>
            <a:off x="15925800" y="19583400"/>
            <a:ext cx="152400" cy="152400"/>
          </a:xfrm>
          <a:prstGeom prst="rect">
            <a:avLst/>
          </a:prstGeom>
          <a:noFill/>
          <a:ln w="9525">
            <a:noFill/>
            <a:miter lim="800000"/>
            <a:headEnd/>
            <a:tailEnd/>
          </a:ln>
        </p:spPr>
      </p:pic>
      <p:sp>
        <p:nvSpPr>
          <p:cNvPr id="2097" name="Line 589"/>
          <p:cNvSpPr>
            <a:spLocks noChangeShapeType="1"/>
          </p:cNvSpPr>
          <p:nvPr/>
        </p:nvSpPr>
        <p:spPr bwMode="auto">
          <a:xfrm flipH="1" flipV="1">
            <a:off x="11734800" y="19567525"/>
            <a:ext cx="0" cy="5710238"/>
          </a:xfrm>
          <a:prstGeom prst="line">
            <a:avLst/>
          </a:prstGeom>
          <a:noFill/>
          <a:ln w="76200" cmpd="tri">
            <a:solidFill>
              <a:schemeClr val="accent2"/>
            </a:solidFill>
            <a:round/>
            <a:headEnd/>
            <a:tailEnd/>
          </a:ln>
          <a:effectLst>
            <a:outerShdw dist="107763" dir="2700000" algn="ctr" rotWithShape="0">
              <a:schemeClr val="bg2">
                <a:alpha val="50000"/>
              </a:schemeClr>
            </a:outerShdw>
          </a:effectLst>
        </p:spPr>
        <p:txBody>
          <a:bodyPr/>
          <a:lstStyle/>
          <a:p>
            <a:endParaRPr lang="en-US"/>
          </a:p>
        </p:txBody>
      </p:sp>
      <p:pic>
        <p:nvPicPr>
          <p:cNvPr id="2098" name="Picture 133"/>
          <p:cNvPicPr>
            <a:picLocks noChangeAspect="1" noChangeArrowheads="1"/>
          </p:cNvPicPr>
          <p:nvPr/>
        </p:nvPicPr>
        <p:blipFill>
          <a:blip r:embed="rId3"/>
          <a:srcRect/>
          <a:stretch>
            <a:fillRect/>
          </a:stretch>
        </p:blipFill>
        <p:spPr bwMode="auto">
          <a:xfrm>
            <a:off x="12284075" y="10155238"/>
            <a:ext cx="12385675" cy="6900862"/>
          </a:xfrm>
          <a:prstGeom prst="rect">
            <a:avLst/>
          </a:prstGeom>
          <a:noFill/>
          <a:ln w="9525">
            <a:noFill/>
            <a:miter lim="800000"/>
            <a:headEnd/>
            <a:tailEnd/>
          </a:ln>
        </p:spPr>
      </p:pic>
      <p:cxnSp>
        <p:nvCxnSpPr>
          <p:cNvPr id="136" name="Straight Arrow Connector 135"/>
          <p:cNvCxnSpPr/>
          <p:nvPr/>
        </p:nvCxnSpPr>
        <p:spPr>
          <a:xfrm>
            <a:off x="27508200" y="15220950"/>
            <a:ext cx="0" cy="784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100" name="Picture 140" descr="C:\Documents and Settings\All Users.WINDOWS\Documents\My Pictures\Sample Pictures\d.jpg"/>
          <p:cNvPicPr>
            <a:picLocks noChangeAspect="1" noChangeArrowheads="1"/>
          </p:cNvPicPr>
          <p:nvPr/>
        </p:nvPicPr>
        <p:blipFill>
          <a:blip r:embed="rId4"/>
          <a:srcRect/>
          <a:stretch>
            <a:fillRect/>
          </a:stretch>
        </p:blipFill>
        <p:spPr bwMode="auto">
          <a:xfrm>
            <a:off x="2105025" y="26492200"/>
            <a:ext cx="4779963" cy="3835400"/>
          </a:xfrm>
          <a:prstGeom prst="rect">
            <a:avLst/>
          </a:prstGeom>
          <a:noFill/>
          <a:ln w="9525">
            <a:noFill/>
            <a:miter lim="800000"/>
            <a:headEnd/>
            <a:tailEnd/>
          </a:ln>
        </p:spPr>
      </p:pic>
      <p:pic>
        <p:nvPicPr>
          <p:cNvPr id="2101" name="Picture 141" descr="C:\Documents and Settings\All Users.WINDOWS\Documents\My Pictures\Sample Pictures\ff.jpg"/>
          <p:cNvPicPr>
            <a:picLocks noChangeAspect="1" noChangeArrowheads="1"/>
          </p:cNvPicPr>
          <p:nvPr/>
        </p:nvPicPr>
        <p:blipFill>
          <a:blip r:embed="rId5"/>
          <a:srcRect/>
          <a:stretch>
            <a:fillRect/>
          </a:stretch>
        </p:blipFill>
        <p:spPr bwMode="auto">
          <a:xfrm>
            <a:off x="8267700" y="26365200"/>
            <a:ext cx="4343400" cy="3978275"/>
          </a:xfrm>
          <a:prstGeom prst="rect">
            <a:avLst/>
          </a:prstGeom>
          <a:noFill/>
          <a:ln w="9525">
            <a:noFill/>
            <a:miter lim="800000"/>
            <a:headEnd/>
            <a:tailEnd/>
          </a:ln>
        </p:spPr>
      </p:pic>
      <p:sp>
        <p:nvSpPr>
          <p:cNvPr id="2102" name="TextBox 5"/>
          <p:cNvSpPr txBox="1">
            <a:spLocks noChangeArrowheads="1"/>
          </p:cNvSpPr>
          <p:nvPr/>
        </p:nvSpPr>
        <p:spPr bwMode="auto">
          <a:xfrm>
            <a:off x="1262063" y="25573038"/>
            <a:ext cx="5637212" cy="708025"/>
          </a:xfrm>
          <a:prstGeom prst="rect">
            <a:avLst/>
          </a:prstGeom>
          <a:noFill/>
          <a:ln w="9525">
            <a:noFill/>
            <a:miter lim="800000"/>
            <a:headEnd/>
            <a:tailEnd/>
          </a:ln>
        </p:spPr>
        <p:txBody>
          <a:bodyPr>
            <a:spAutoFit/>
          </a:bodyPr>
          <a:lstStyle/>
          <a:p>
            <a:r>
              <a:rPr lang="en-US" sz="4000"/>
              <a:t>Validation of test set up:</a:t>
            </a:r>
            <a:endParaRPr lang="en-US" sz="6000"/>
          </a:p>
        </p:txBody>
      </p:sp>
      <p:sp>
        <p:nvSpPr>
          <p:cNvPr id="2103" name="Rectangle 6"/>
          <p:cNvSpPr>
            <a:spLocks noChangeArrowheads="1"/>
          </p:cNvSpPr>
          <p:nvPr/>
        </p:nvSpPr>
        <p:spPr bwMode="auto">
          <a:xfrm>
            <a:off x="12192000" y="20488275"/>
            <a:ext cx="10896600" cy="646113"/>
          </a:xfrm>
          <a:prstGeom prst="rect">
            <a:avLst/>
          </a:prstGeom>
          <a:noFill/>
          <a:ln w="9525">
            <a:noFill/>
            <a:miter lim="800000"/>
            <a:headEnd/>
            <a:tailEnd/>
          </a:ln>
        </p:spPr>
        <p:txBody>
          <a:bodyPr>
            <a:spAutoFit/>
          </a:bodyPr>
          <a:lstStyle/>
          <a:p>
            <a:r>
              <a:rPr lang="en-US" sz="3600"/>
              <a:t>Details of straight inverted U turbulator geometry</a:t>
            </a:r>
            <a:endParaRPr lang="en-US"/>
          </a:p>
        </p:txBody>
      </p:sp>
      <p:sp>
        <p:nvSpPr>
          <p:cNvPr id="2104" name="Rectangle 7"/>
          <p:cNvSpPr>
            <a:spLocks noChangeArrowheads="1"/>
          </p:cNvSpPr>
          <p:nvPr/>
        </p:nvSpPr>
        <p:spPr bwMode="auto">
          <a:xfrm>
            <a:off x="13676313" y="25795288"/>
            <a:ext cx="5969000" cy="368300"/>
          </a:xfrm>
          <a:prstGeom prst="rect">
            <a:avLst/>
          </a:prstGeom>
          <a:noFill/>
          <a:ln w="9525">
            <a:noFill/>
            <a:miter lim="800000"/>
            <a:headEnd/>
            <a:tailEnd/>
          </a:ln>
        </p:spPr>
        <p:txBody>
          <a:bodyPr>
            <a:spAutoFit/>
          </a:bodyPr>
          <a:lstStyle/>
          <a:p>
            <a:r>
              <a:rPr lang="en-US" sz="1800" b="1"/>
              <a:t>EFFECT OF INVERTED U TURBULATOR ON  Nu/Nu</a:t>
            </a:r>
            <a:r>
              <a:rPr lang="en-US" sz="1800" b="1" baseline="-25000"/>
              <a:t>0</a:t>
            </a:r>
            <a:endParaRPr lang="en-US" sz="1800" b="1"/>
          </a:p>
        </p:txBody>
      </p:sp>
      <p:pic>
        <p:nvPicPr>
          <p:cNvPr id="2105" name="Picture 168" descr="C:\Documents and Settings\All Users.WINDOWS\Documents\My Pictures\Sample Pictures\NuNuo.jpg"/>
          <p:cNvPicPr>
            <a:picLocks noChangeAspect="1" noChangeArrowheads="1"/>
          </p:cNvPicPr>
          <p:nvPr/>
        </p:nvPicPr>
        <p:blipFill>
          <a:blip r:embed="rId6"/>
          <a:srcRect/>
          <a:stretch>
            <a:fillRect/>
          </a:stretch>
        </p:blipFill>
        <p:spPr bwMode="auto">
          <a:xfrm>
            <a:off x="14325600" y="26492200"/>
            <a:ext cx="4800600" cy="3530600"/>
          </a:xfrm>
          <a:prstGeom prst="rect">
            <a:avLst/>
          </a:prstGeom>
          <a:noFill/>
          <a:ln w="9525">
            <a:noFill/>
            <a:miter lim="800000"/>
            <a:headEnd/>
            <a:tailEnd/>
          </a:ln>
        </p:spPr>
      </p:pic>
      <p:pic>
        <p:nvPicPr>
          <p:cNvPr id="2106" name="Picture 170" descr="C:\Documents and Settings\All Users.WINDOWS\Documents\My Pictures\Sample Pictures\xx.jpg"/>
          <p:cNvPicPr>
            <a:picLocks noChangeAspect="1" noChangeArrowheads="1"/>
          </p:cNvPicPr>
          <p:nvPr/>
        </p:nvPicPr>
        <p:blipFill>
          <a:blip r:embed="rId7"/>
          <a:srcRect/>
          <a:stretch>
            <a:fillRect/>
          </a:stretch>
        </p:blipFill>
        <p:spPr bwMode="auto">
          <a:xfrm>
            <a:off x="20383500" y="26527125"/>
            <a:ext cx="3810000" cy="3495675"/>
          </a:xfrm>
          <a:prstGeom prst="rect">
            <a:avLst/>
          </a:prstGeom>
          <a:noFill/>
          <a:ln w="9525">
            <a:noFill/>
            <a:miter lim="800000"/>
            <a:headEnd/>
            <a:tailEnd/>
          </a:ln>
        </p:spPr>
      </p:pic>
      <p:sp>
        <p:nvSpPr>
          <p:cNvPr id="2107" name="Rectangle 171"/>
          <p:cNvSpPr>
            <a:spLocks noChangeArrowheads="1"/>
          </p:cNvSpPr>
          <p:nvPr/>
        </p:nvSpPr>
        <p:spPr bwMode="auto">
          <a:xfrm>
            <a:off x="19797713" y="25773063"/>
            <a:ext cx="5970587" cy="369887"/>
          </a:xfrm>
          <a:prstGeom prst="rect">
            <a:avLst/>
          </a:prstGeom>
          <a:noFill/>
          <a:ln w="9525">
            <a:noFill/>
            <a:miter lim="800000"/>
            <a:headEnd/>
            <a:tailEnd/>
          </a:ln>
        </p:spPr>
        <p:txBody>
          <a:bodyPr>
            <a:spAutoFit/>
          </a:bodyPr>
          <a:lstStyle/>
          <a:p>
            <a:r>
              <a:rPr lang="en-US" sz="1800" b="1"/>
              <a:t>EFFECT OF INVERTED U TURBULATOR ON  f/f</a:t>
            </a:r>
            <a:r>
              <a:rPr lang="en-US" sz="1800" b="1" baseline="-25000"/>
              <a:t>0</a:t>
            </a:r>
            <a:endParaRPr lang="en-US" sz="1800" b="1"/>
          </a:p>
        </p:txBody>
      </p:sp>
      <p:pic>
        <p:nvPicPr>
          <p:cNvPr id="2108" name="Picture 172" descr="C:\Documents and Settings\All Users.WINDOWS\Documents\My Pictures\Sample Pictures\Picture1.jpg"/>
          <p:cNvPicPr>
            <a:picLocks noChangeAspect="1" noChangeArrowheads="1"/>
          </p:cNvPicPr>
          <p:nvPr/>
        </p:nvPicPr>
        <p:blipFill>
          <a:blip r:embed="rId8"/>
          <a:srcRect/>
          <a:stretch>
            <a:fillRect/>
          </a:stretch>
        </p:blipFill>
        <p:spPr bwMode="auto">
          <a:xfrm>
            <a:off x="26039763" y="26527125"/>
            <a:ext cx="4745037" cy="3495675"/>
          </a:xfrm>
          <a:prstGeom prst="rect">
            <a:avLst/>
          </a:prstGeom>
          <a:noFill/>
          <a:ln w="9525">
            <a:noFill/>
            <a:miter lim="800000"/>
            <a:headEnd/>
            <a:tailEnd/>
          </a:ln>
        </p:spPr>
      </p:pic>
      <p:sp>
        <p:nvSpPr>
          <p:cNvPr id="2109" name="Rectangle 9"/>
          <p:cNvSpPr>
            <a:spLocks noChangeArrowheads="1"/>
          </p:cNvSpPr>
          <p:nvPr/>
        </p:nvSpPr>
        <p:spPr bwMode="auto">
          <a:xfrm>
            <a:off x="25450800" y="25755600"/>
            <a:ext cx="6019800" cy="400050"/>
          </a:xfrm>
          <a:prstGeom prst="rect">
            <a:avLst/>
          </a:prstGeom>
          <a:noFill/>
          <a:ln w="9525">
            <a:noFill/>
            <a:miter lim="800000"/>
            <a:headEnd/>
            <a:tailEnd/>
          </a:ln>
        </p:spPr>
        <p:txBody>
          <a:bodyPr>
            <a:spAutoFit/>
          </a:bodyPr>
          <a:lstStyle/>
          <a:p>
            <a:r>
              <a:rPr lang="en-US" sz="2000"/>
              <a:t>EFFECT OF INVERTED U TURBULATOR ON η</a:t>
            </a:r>
            <a:r>
              <a:rPr lang="en-US" sz="2000" baseline="-25000"/>
              <a:t>th</a:t>
            </a:r>
            <a:endParaRPr lang="en-US" sz="2000"/>
          </a:p>
        </p:txBody>
      </p:sp>
      <p:sp>
        <p:nvSpPr>
          <p:cNvPr id="2110" name="Text Box 1755"/>
          <p:cNvSpPr txBox="1">
            <a:spLocks noChangeArrowheads="1"/>
          </p:cNvSpPr>
          <p:nvPr/>
        </p:nvSpPr>
        <p:spPr bwMode="auto">
          <a:xfrm>
            <a:off x="1676400" y="33880425"/>
            <a:ext cx="12001500" cy="2554288"/>
          </a:xfrm>
          <a:prstGeom prst="rect">
            <a:avLst/>
          </a:prstGeom>
          <a:solidFill>
            <a:srgbClr val="CCFFFF">
              <a:alpha val="59999"/>
            </a:srgbClr>
          </a:solidFill>
          <a:ln w="9525">
            <a:noFill/>
            <a:miter lim="800000"/>
            <a:headEnd/>
            <a:tailEnd/>
          </a:ln>
          <a:effectLst>
            <a:outerShdw dist="107763" dir="2700000" algn="ctr" rotWithShape="0">
              <a:schemeClr val="bg2">
                <a:alpha val="50000"/>
              </a:schemeClr>
            </a:outerShdw>
          </a:effectLst>
        </p:spPr>
        <p:txBody>
          <a:bodyPr>
            <a:spAutoFit/>
          </a:bodyPr>
          <a:lstStyle/>
          <a:p>
            <a:pPr algn="just" defTabSz="4075113" eaLnBrk="0" hangingPunct="0"/>
            <a:r>
              <a:rPr lang="en-US" sz="3200"/>
              <a:t>The thermal performance and augmented heat transfer rate from the straight inverted U and curved inverted U turbulator for dimple depth δ/D=0.3 is presented in this paper. Compared to all inverted U turbulator configurations, the performance of the straight inverted U turbulator is higher due to following reasons</a:t>
            </a:r>
            <a:endParaRPr lang="en-US" sz="3200" b="1"/>
          </a:p>
        </p:txBody>
      </p:sp>
      <p:sp>
        <p:nvSpPr>
          <p:cNvPr id="2111" name="Line 1748"/>
          <p:cNvSpPr>
            <a:spLocks noChangeShapeType="1"/>
          </p:cNvSpPr>
          <p:nvPr/>
        </p:nvSpPr>
        <p:spPr bwMode="auto">
          <a:xfrm flipV="1">
            <a:off x="1828800" y="38404800"/>
            <a:ext cx="29337000" cy="0"/>
          </a:xfrm>
          <a:prstGeom prst="line">
            <a:avLst/>
          </a:prstGeom>
          <a:noFill/>
          <a:ln w="76200" cmpd="tri">
            <a:solidFill>
              <a:schemeClr val="accent2"/>
            </a:solidFill>
            <a:round/>
            <a:headEnd/>
            <a:tailEnd/>
          </a:ln>
        </p:spPr>
        <p:txBody>
          <a:bodyPr/>
          <a:lstStyle/>
          <a:p>
            <a:endParaRPr lang="en-US"/>
          </a:p>
        </p:txBody>
      </p:sp>
      <p:sp>
        <p:nvSpPr>
          <p:cNvPr id="2112" name="Freeform 260"/>
          <p:cNvSpPr>
            <a:spLocks/>
          </p:cNvSpPr>
          <p:nvPr/>
        </p:nvSpPr>
        <p:spPr bwMode="auto">
          <a:xfrm>
            <a:off x="29197300" y="21855113"/>
            <a:ext cx="46038" cy="714375"/>
          </a:xfrm>
          <a:custGeom>
            <a:avLst/>
            <a:gdLst>
              <a:gd name="T0" fmla="*/ 2147483647 w 324"/>
              <a:gd name="T1" fmla="*/ 2147483647 h 315"/>
              <a:gd name="T2" fmla="*/ 0 w 324"/>
              <a:gd name="T3" fmla="*/ 0 h 315"/>
              <a:gd name="T4" fmla="*/ 0 60000 65536"/>
              <a:gd name="T5" fmla="*/ 0 60000 65536"/>
            </a:gdLst>
            <a:ahLst/>
            <a:cxnLst>
              <a:cxn ang="T4">
                <a:pos x="T0" y="T1"/>
              </a:cxn>
              <a:cxn ang="T5">
                <a:pos x="T2" y="T3"/>
              </a:cxn>
            </a:cxnLst>
            <a:rect l="0" t="0" r="r" b="b"/>
            <a:pathLst>
              <a:path w="324" h="315">
                <a:moveTo>
                  <a:pt x="324" y="315"/>
                </a:moveTo>
                <a:lnTo>
                  <a:pt x="0" y="0"/>
                </a:ln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cxnSp>
        <p:nvCxnSpPr>
          <p:cNvPr id="2113" name="Straight Arrow Connector 14"/>
          <p:cNvCxnSpPr>
            <a:cxnSpLocks noChangeShapeType="1"/>
          </p:cNvCxnSpPr>
          <p:nvPr/>
        </p:nvCxnSpPr>
        <p:spPr bwMode="auto">
          <a:xfrm>
            <a:off x="29197300" y="21845588"/>
            <a:ext cx="0" cy="252412"/>
          </a:xfrm>
          <a:prstGeom prst="straightConnector1">
            <a:avLst/>
          </a:prstGeom>
          <a:noFill/>
          <a:ln w="9525" algn="ctr">
            <a:solidFill>
              <a:schemeClr val="tx1"/>
            </a:solidFill>
            <a:round/>
            <a:headEnd/>
            <a:tailEnd type="arrow" w="med" len="med"/>
          </a:ln>
        </p:spPr>
      </p:cxnSp>
      <p:sp>
        <p:nvSpPr>
          <p:cNvPr id="2114" name="Rectangle 15"/>
          <p:cNvSpPr>
            <a:spLocks noChangeArrowheads="1"/>
          </p:cNvSpPr>
          <p:nvPr/>
        </p:nvSpPr>
        <p:spPr bwMode="auto">
          <a:xfrm>
            <a:off x="21693188" y="24231600"/>
            <a:ext cx="10064750" cy="1200150"/>
          </a:xfrm>
          <a:prstGeom prst="rect">
            <a:avLst/>
          </a:prstGeom>
          <a:noFill/>
          <a:ln w="9525">
            <a:noFill/>
            <a:miter lim="800000"/>
            <a:headEnd/>
            <a:tailEnd/>
          </a:ln>
        </p:spPr>
        <p:txBody>
          <a:bodyPr>
            <a:spAutoFit/>
          </a:bodyPr>
          <a:lstStyle/>
          <a:p>
            <a:r>
              <a:rPr lang="en-US" sz="3600"/>
              <a:t>Top and side view of inverted U turbulator geometry of solid model </a:t>
            </a:r>
          </a:p>
        </p:txBody>
      </p:sp>
      <p:sp>
        <p:nvSpPr>
          <p:cNvPr id="2115" name="Rectangle 1767"/>
          <p:cNvSpPr>
            <a:spLocks noChangeArrowheads="1"/>
          </p:cNvSpPr>
          <p:nvPr/>
        </p:nvSpPr>
        <p:spPr bwMode="auto">
          <a:xfrm>
            <a:off x="15260638" y="32385000"/>
            <a:ext cx="4335462" cy="1016000"/>
          </a:xfrm>
          <a:prstGeom prst="rect">
            <a:avLst/>
          </a:prstGeom>
          <a:solidFill>
            <a:schemeClr val="folHlink">
              <a:alpha val="43137"/>
            </a:schemeClr>
          </a:solidFill>
          <a:ln w="9525">
            <a:noFill/>
            <a:miter lim="800000"/>
            <a:headEnd/>
            <a:tailEnd/>
          </a:ln>
          <a:effectLst>
            <a:outerShdw sy="50000" rotWithShape="0">
              <a:srgbClr val="808080">
                <a:alpha val="50000"/>
              </a:srgbClr>
            </a:outerShdw>
          </a:effectLst>
        </p:spPr>
        <p:txBody>
          <a:bodyPr wrap="none">
            <a:spAutoFit/>
          </a:bodyPr>
          <a:lstStyle/>
          <a:p>
            <a:pPr defTabSz="4075113"/>
            <a:r>
              <a:rPr lang="en-US" sz="6000" b="1"/>
              <a:t>References</a:t>
            </a:r>
            <a:endParaRPr lang="en-US" sz="40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5113" rtl="0" eaLnBrk="1" fontAlgn="base" latinLnBrk="0" hangingPunct="1">
          <a:lnSpc>
            <a:spcPct val="100000"/>
          </a:lnSpc>
          <a:spcBef>
            <a:spcPct val="0"/>
          </a:spcBef>
          <a:spcAft>
            <a:spcPct val="0"/>
          </a:spcAft>
          <a:buClrTx/>
          <a:buSzTx/>
          <a:buFontTx/>
          <a:buNone/>
          <a:tabLst/>
          <a:defRPr kumimoji="0" lang="en-US" sz="8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5113" rtl="0" eaLnBrk="1" fontAlgn="base" latinLnBrk="0" hangingPunct="1">
          <a:lnSpc>
            <a:spcPct val="100000"/>
          </a:lnSpc>
          <a:spcBef>
            <a:spcPct val="0"/>
          </a:spcBef>
          <a:spcAft>
            <a:spcPct val="0"/>
          </a:spcAft>
          <a:buClrTx/>
          <a:buSzTx/>
          <a:buFontTx/>
          <a:buNone/>
          <a:tabLst/>
          <a:defRPr kumimoji="0" lang="en-US" sz="8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TotalTime>
  <Words>549</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Times New Roman</vt:lpstr>
      <vt:lpstr>Wingdings</vt:lpstr>
      <vt:lpstr>MS Mincho</vt:lpstr>
      <vt:lpstr>Default Design</vt:lpstr>
      <vt:lpstr>Slide 1</vt:lpstr>
    </vt:vector>
  </TitlesOfParts>
  <Company>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scm</dc:creator>
  <cp:lastModifiedBy>Student</cp:lastModifiedBy>
  <cp:revision>115</cp:revision>
  <dcterms:created xsi:type="dcterms:W3CDTF">2004-06-12T15:51:55Z</dcterms:created>
  <dcterms:modified xsi:type="dcterms:W3CDTF">2014-03-06T08:02:49Z</dcterms:modified>
</cp:coreProperties>
</file>