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6"/>
  </p:notesMasterIdLst>
  <p:sldIdLst>
    <p:sldId id="256" r:id="rId4"/>
    <p:sldId id="259" r:id="rId5"/>
  </p:sldIdLst>
  <p:sldSz cx="438912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437">
          <p15:clr>
            <a:srgbClr val="A4A3A4"/>
          </p15:clr>
        </p15:guide>
        <p15:guide id="4" pos="6725">
          <p15:clr>
            <a:srgbClr val="A4A3A4"/>
          </p15:clr>
        </p15:guide>
        <p15:guide id="5" pos="7238">
          <p15:clr>
            <a:srgbClr val="A4A3A4"/>
          </p15:clr>
        </p15:guide>
        <p15:guide id="6" pos="13526">
          <p15:clr>
            <a:srgbClr val="A4A3A4"/>
          </p15:clr>
        </p15:guide>
        <p15:guide id="7" pos="14030">
          <p15:clr>
            <a:srgbClr val="A4A3A4"/>
          </p15:clr>
        </p15:guide>
        <p15:guide id="8" pos="20318">
          <p15:clr>
            <a:srgbClr val="A4A3A4"/>
          </p15:clr>
        </p15:guide>
        <p15:guide id="9" pos="20837">
          <p15:clr>
            <a:srgbClr val="A4A3A4"/>
          </p15:clr>
        </p15:guide>
        <p15:guide id="10" pos="271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00"/>
    <a:srgbClr val="0066FF"/>
    <a:srgbClr val="009900"/>
    <a:srgbClr val="F2B800"/>
    <a:srgbClr val="993300"/>
    <a:srgbClr val="CC0000"/>
    <a:srgbClr val="FF9900"/>
    <a:srgbClr val="3399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91" autoAdjust="0"/>
    <p:restoredTop sz="99458" autoAdjust="0"/>
  </p:normalViewPr>
  <p:slideViewPr>
    <p:cSldViewPr snapToGrid="0" snapToObjects="1">
      <p:cViewPr varScale="1">
        <p:scale>
          <a:sx n="23" d="100"/>
          <a:sy n="23" d="100"/>
        </p:scale>
        <p:origin x="1326" y="126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37A9257-5390-46F8-AF7E-B3F547F6D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899A1-15E7-48C9-B300-DF209FC54116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2101850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0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1490325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2272625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1490325" y="5638800"/>
            <a:ext cx="207645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80C1D2-66A7-5D36-1A0A-752159B9B90A}"/>
              </a:ext>
            </a:extLst>
          </p:cNvPr>
          <p:cNvSpPr/>
          <p:nvPr/>
        </p:nvSpPr>
        <p:spPr bwMode="auto">
          <a:xfrm>
            <a:off x="0" y="59041"/>
            <a:ext cx="43891200" cy="47542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333514" y="463840"/>
            <a:ext cx="39941650" cy="423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800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Exploring Facebook Data through Topic Modelling</a:t>
            </a:r>
          </a:p>
          <a:p>
            <a:pPr>
              <a:spcBef>
                <a:spcPct val="50000"/>
              </a:spcBef>
            </a:pPr>
            <a:r>
              <a:rPr lang="en-US" sz="54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Pierre Arquillano</a:t>
            </a:r>
          </a:p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Parquillano@myseneca.ca</a:t>
            </a:r>
            <a:endParaRPr lang="en-US" sz="4000" b="1" dirty="0">
              <a:solidFill>
                <a:srgbClr val="FF0000"/>
              </a:solidFill>
              <a:latin typeface="Congenial SemiBold" panose="020B0604020202020204" pitchFamily="2" charset="0"/>
              <a:cs typeface="Times New Roman" pitchFamily="18" charset="0"/>
            </a:endParaRPr>
          </a:p>
          <a:p>
            <a:pPr eaLnBrk="0" hangingPunct="0"/>
            <a:r>
              <a:rPr lang="en-US" sz="40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 pitchFamily="18" charset="0"/>
              </a:rPr>
              <a:t>Seneca College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1035" name="Text Box 405"/>
          <p:cNvSpPr txBox="1">
            <a:spLocks noChangeArrowheads="1"/>
          </p:cNvSpPr>
          <p:nvPr/>
        </p:nvSpPr>
        <p:spPr bwMode="auto">
          <a:xfrm>
            <a:off x="11490325" y="5626100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1047" name="Text Box 478"/>
          <p:cNvSpPr txBox="1">
            <a:spLocks noChangeArrowheads="1"/>
          </p:cNvSpPr>
          <p:nvPr/>
        </p:nvSpPr>
        <p:spPr bwMode="auto">
          <a:xfrm>
            <a:off x="33078738" y="5638800"/>
            <a:ext cx="9982200" cy="92313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54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Evaluations</a:t>
            </a:r>
            <a:endParaRPr lang="en-US" sz="54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0" name="Text Box 481"/>
          <p:cNvSpPr txBox="1">
            <a:spLocks noChangeArrowheads="1"/>
          </p:cNvSpPr>
          <p:nvPr/>
        </p:nvSpPr>
        <p:spPr bwMode="auto">
          <a:xfrm>
            <a:off x="33078738" y="6218238"/>
            <a:ext cx="9982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>
            <a:spAutoFit/>
          </a:bodyPr>
          <a:lstStyle/>
          <a:p>
            <a:pPr defTabSz="4389438"/>
            <a:endParaRPr lang="en-US" dirty="0"/>
          </a:p>
          <a:p>
            <a:pPr defTabSz="4389438"/>
            <a:endParaRPr lang="en-US" dirty="0"/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685800" y="18100198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94" name="Text Box 405"/>
          <p:cNvSpPr txBox="1">
            <a:spLocks noChangeArrowheads="1"/>
          </p:cNvSpPr>
          <p:nvPr/>
        </p:nvSpPr>
        <p:spPr bwMode="auto">
          <a:xfrm>
            <a:off x="11490325" y="13851293"/>
            <a:ext cx="9982200" cy="92313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54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Framework </a:t>
            </a:r>
            <a:endParaRPr lang="en-US" sz="54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Text Box 479"/>
          <p:cNvSpPr txBox="1">
            <a:spLocks noChangeArrowheads="1"/>
          </p:cNvSpPr>
          <p:nvPr/>
        </p:nvSpPr>
        <p:spPr bwMode="auto">
          <a:xfrm>
            <a:off x="33089386" y="21329957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Conclusions 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33093761" y="6595717"/>
            <a:ext cx="9948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\</a:t>
            </a: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424"/>
          <p:cNvSpPr txBox="1">
            <a:spLocks noChangeArrowheads="1"/>
          </p:cNvSpPr>
          <p:nvPr/>
        </p:nvSpPr>
        <p:spPr bwMode="auto">
          <a:xfrm>
            <a:off x="22282150" y="5664200"/>
            <a:ext cx="9982200" cy="83080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8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44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79"/>
          <p:cNvSpPr txBox="1">
            <a:spLocks noChangeArrowheads="1"/>
          </p:cNvSpPr>
          <p:nvPr/>
        </p:nvSpPr>
        <p:spPr bwMode="auto">
          <a:xfrm>
            <a:off x="33107366" y="28659102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51" name="Down Arrow 50"/>
          <p:cNvSpPr/>
          <p:nvPr/>
        </p:nvSpPr>
        <p:spPr bwMode="auto">
          <a:xfrm>
            <a:off x="29220901" y="10087412"/>
            <a:ext cx="822960" cy="82296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Seneca College • Download Seneca vector logo SVG • Logotyp.us">
            <a:extLst>
              <a:ext uri="{FF2B5EF4-FFF2-40B4-BE49-F238E27FC236}">
                <a16:creationId xmlns:a16="http://schemas.microsoft.com/office/drawing/2014/main" id="{1DC3929F-4EA6-4C48-98ED-E02F22040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0" b="5332"/>
          <a:stretch/>
        </p:blipFill>
        <p:spPr bwMode="auto">
          <a:xfrm>
            <a:off x="35148453" y="166695"/>
            <a:ext cx="8742747" cy="44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DE56A-A5B1-C545-E23C-4A4901BE3270}"/>
              </a:ext>
            </a:extLst>
          </p:cNvPr>
          <p:cNvSpPr txBox="1"/>
          <p:nvPr/>
        </p:nvSpPr>
        <p:spPr>
          <a:xfrm>
            <a:off x="1281473" y="7479806"/>
            <a:ext cx="88114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With Social media becoming a larger part of society, it has become a great source for data and information. Through an exploratory analysis we will be attempting to gain insight from social media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7">
            <a:extLst>
              <a:ext uri="{FF2B5EF4-FFF2-40B4-BE49-F238E27FC236}">
                <a16:creationId xmlns:a16="http://schemas.microsoft.com/office/drawing/2014/main" id="{D290060D-CF6A-4166-2518-E37EF1CE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646" y="15396025"/>
            <a:ext cx="5084617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B95C0EE2-6AA7-2BA3-5D9F-61D88826B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8393" y="27851499"/>
            <a:ext cx="6674927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Future Direction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4FC8AD-3917-695C-2096-264F33DEE3B4}"/>
              </a:ext>
            </a:extLst>
          </p:cNvPr>
          <p:cNvSpPr/>
          <p:nvPr/>
        </p:nvSpPr>
        <p:spPr bwMode="auto">
          <a:xfrm>
            <a:off x="25728393" y="28748735"/>
            <a:ext cx="16921091" cy="2735366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F6DF1F-3A0A-236D-CB93-8E9DEF06F090}"/>
              </a:ext>
            </a:extLst>
          </p:cNvPr>
          <p:cNvSpPr/>
          <p:nvPr/>
        </p:nvSpPr>
        <p:spPr bwMode="auto">
          <a:xfrm>
            <a:off x="33077726" y="16459200"/>
            <a:ext cx="9571757" cy="6953180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D80ACFE4-F1FD-E48D-54DC-3288DD49B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7653" y="12155841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Model Results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52D36119-496C-4810-60DE-4E4FFC2E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982" y="22159445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Media Distribution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4BA462F-FBF5-C397-ED52-DB88B675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961" y="5950719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FB403-438F-2A6F-EC48-C439C8724990}"/>
              </a:ext>
            </a:extLst>
          </p:cNvPr>
          <p:cNvSpPr/>
          <p:nvPr/>
        </p:nvSpPr>
        <p:spPr bwMode="auto">
          <a:xfrm>
            <a:off x="0" y="59041"/>
            <a:ext cx="43891200" cy="47542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FD017E-0CCD-702B-ACA2-5B7E6D7E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14" y="463840"/>
            <a:ext cx="39941650" cy="423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800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Exploring Facebook Data through Topic Modelling</a:t>
            </a:r>
          </a:p>
          <a:p>
            <a:pPr>
              <a:spcBef>
                <a:spcPct val="50000"/>
              </a:spcBef>
            </a:pPr>
            <a:r>
              <a:rPr lang="en-US" sz="54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Pierre Arquillano</a:t>
            </a:r>
          </a:p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/>
              </a:rPr>
              <a:t>Parquillano@myseneca.ca</a:t>
            </a:r>
            <a:endParaRPr lang="en-US" sz="4000" b="1" dirty="0">
              <a:solidFill>
                <a:srgbClr val="FF0000"/>
              </a:solidFill>
              <a:latin typeface="Congenial SemiBold" panose="020B0604020202020204" pitchFamily="2" charset="0"/>
              <a:cs typeface="Times New Roman" pitchFamily="18" charset="0"/>
            </a:endParaRPr>
          </a:p>
          <a:p>
            <a:pPr eaLnBrk="0" hangingPunct="0"/>
            <a:r>
              <a:rPr lang="en-US" sz="4000" b="1" dirty="0">
                <a:solidFill>
                  <a:srgbClr val="FF0000"/>
                </a:solidFill>
                <a:latin typeface="Congenial SemiBold" panose="020B0604020202020204" pitchFamily="2" charset="0"/>
                <a:cs typeface="Times New Roman" pitchFamily="18" charset="0"/>
              </a:rPr>
              <a:t>Seneca College</a:t>
            </a:r>
          </a:p>
        </p:txBody>
      </p:sp>
      <p:pic>
        <p:nvPicPr>
          <p:cNvPr id="5" name="Picture 2" descr="Seneca College • Download Seneca vector logo SVG • Logotyp.us">
            <a:extLst>
              <a:ext uri="{FF2B5EF4-FFF2-40B4-BE49-F238E27FC236}">
                <a16:creationId xmlns:a16="http://schemas.microsoft.com/office/drawing/2014/main" id="{04DEF823-E1BA-2FC2-F03C-2586AFA5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0" b="5332"/>
          <a:stretch/>
        </p:blipFill>
        <p:spPr bwMode="auto">
          <a:xfrm>
            <a:off x="35148453" y="166695"/>
            <a:ext cx="8742747" cy="44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9C5836-1DE2-B441-384B-A0D05EAB566D}"/>
              </a:ext>
            </a:extLst>
          </p:cNvPr>
          <p:cNvSpPr/>
          <p:nvPr/>
        </p:nvSpPr>
        <p:spPr bwMode="auto">
          <a:xfrm>
            <a:off x="1620982" y="6921079"/>
            <a:ext cx="10848109" cy="475422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F40C0-3955-9675-D210-E458C49035A3}"/>
              </a:ext>
            </a:extLst>
          </p:cNvPr>
          <p:cNvSpPr txBox="1"/>
          <p:nvPr/>
        </p:nvSpPr>
        <p:spPr>
          <a:xfrm>
            <a:off x="1828799" y="7174532"/>
            <a:ext cx="10848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With Social media becoming a larger part of society, it has become a great source for data and information. Through an exploratory analysis we will be attempting to gain insight from social media data.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34BF15B-7CB8-61EB-3518-DC7B628C4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0590" y="6037915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F6400-D891-1AEE-8182-2AEE1A307CC3}"/>
              </a:ext>
            </a:extLst>
          </p:cNvPr>
          <p:cNvSpPr/>
          <p:nvPr/>
        </p:nvSpPr>
        <p:spPr bwMode="auto">
          <a:xfrm>
            <a:off x="14713275" y="6966188"/>
            <a:ext cx="10848109" cy="475422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59692-1EF1-B4B3-4B45-9690AD2AD78E}"/>
              </a:ext>
            </a:extLst>
          </p:cNvPr>
          <p:cNvSpPr txBox="1"/>
          <p:nvPr/>
        </p:nvSpPr>
        <p:spPr>
          <a:xfrm>
            <a:off x="14769195" y="7219639"/>
            <a:ext cx="10848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Social Media holds a vast amount of data. The problem we are trying to explore is how to extract that data from Trumps status posts to gain meaningful insight 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1C92836A-1858-B362-EEDE-ECE04014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7860" y="6026494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EA91A-DE68-213D-A56E-345EFDF1AB27}"/>
              </a:ext>
            </a:extLst>
          </p:cNvPr>
          <p:cNvSpPr/>
          <p:nvPr/>
        </p:nvSpPr>
        <p:spPr bwMode="auto">
          <a:xfrm>
            <a:off x="27653672" y="6954767"/>
            <a:ext cx="10848109" cy="4754222"/>
          </a:xfrm>
          <a:prstGeom prst="rect">
            <a:avLst/>
          </a:prstGeom>
          <a:solidFill>
            <a:srgbClr val="FFFF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8AE49-09A6-A4F7-A923-8D15DFC20B3A}"/>
              </a:ext>
            </a:extLst>
          </p:cNvPr>
          <p:cNvSpPr txBox="1"/>
          <p:nvPr/>
        </p:nvSpPr>
        <p:spPr>
          <a:xfrm>
            <a:off x="27709592" y="7174532"/>
            <a:ext cx="10848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Social Media utilizes several forms of media such as images, text and links. It may be a challenge to get meaningful insight from all sources. 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2C4B2205-4B6A-1072-C151-150F75404D5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64" y="23060523"/>
            <a:ext cx="11217600" cy="8600400"/>
          </a:xfrm>
          <a:prstGeom prst="rect">
            <a:avLst/>
          </a:prstGeom>
        </p:spPr>
      </p:pic>
      <p:sp>
        <p:nvSpPr>
          <p:cNvPr id="19" name="Text Box 7">
            <a:extLst>
              <a:ext uri="{FF2B5EF4-FFF2-40B4-BE49-F238E27FC236}">
                <a16:creationId xmlns:a16="http://schemas.microsoft.com/office/drawing/2014/main" id="{5A961919-C977-F8FF-5600-D5D61E4D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961" y="12223804"/>
            <a:ext cx="9982200" cy="10154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Initial Analysis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FF2B40A8-A10D-FDBE-60D9-3554B11D1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961" y="13124934"/>
            <a:ext cx="11216203" cy="8600348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4855B2A9-C7BC-0048-9877-0F5A51069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7653" y="13157195"/>
            <a:ext cx="19392903" cy="143799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B74597-09FF-AD64-B0F7-6AB2656908D9}"/>
              </a:ext>
            </a:extLst>
          </p:cNvPr>
          <p:cNvSpPr txBox="1"/>
          <p:nvPr/>
        </p:nvSpPr>
        <p:spPr>
          <a:xfrm>
            <a:off x="33434479" y="16763230"/>
            <a:ext cx="9215004" cy="507831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Gained insight on our audiences topic of preference through topic modelling.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This information can be used to focus on the topics that return a positive reaction.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D830CC-AFC2-3691-97E2-44B7871DFD46}"/>
              </a:ext>
            </a:extLst>
          </p:cNvPr>
          <p:cNvSpPr txBox="1"/>
          <p:nvPr/>
        </p:nvSpPr>
        <p:spPr>
          <a:xfrm>
            <a:off x="26097273" y="28842429"/>
            <a:ext cx="16921091" cy="258532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Apply Machine Learning Algorithms for emotion prediction for future posts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Utilize classification models such as </a:t>
            </a:r>
            <a:r>
              <a:rPr lang="en-CA" sz="5400" dirty="0" err="1"/>
              <a:t>Naives</a:t>
            </a:r>
            <a:r>
              <a:rPr lang="en-CA" sz="5400" dirty="0"/>
              <a:t> Bayes and SVM</a:t>
            </a:r>
          </a:p>
        </p:txBody>
      </p:sp>
    </p:spTree>
    <p:extLst>
      <p:ext uri="{BB962C8B-B14F-4D97-AF65-F5344CB8AC3E}">
        <p14:creationId xmlns:p14="http://schemas.microsoft.com/office/powerpoint/2010/main" val="254019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231</Words>
  <Application>Microsoft Office PowerPoint</Application>
  <PresentationFormat>Custom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Narrow</vt:lpstr>
      <vt:lpstr>Congenial SemiBold</vt:lpstr>
      <vt:lpstr>Times New Roman</vt:lpstr>
      <vt:lpstr>Custom Design</vt:lpstr>
      <vt:lpstr>1_Custom Design</vt:lpstr>
      <vt:lpstr>2_Custom Design</vt:lpstr>
      <vt:lpstr>PowerPoint Presentation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Pierre Arquillano</cp:lastModifiedBy>
  <cp:revision>546</cp:revision>
  <cp:lastPrinted>2014-03-04T05:03:24Z</cp:lastPrinted>
  <dcterms:created xsi:type="dcterms:W3CDTF">2005-05-18T01:24:28Z</dcterms:created>
  <dcterms:modified xsi:type="dcterms:W3CDTF">2023-03-27T06:20:09Z</dcterms:modified>
  <cp:category>Powerpoint poster templates</cp:category>
</cp:coreProperties>
</file>