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3"/>
    <p:sldId id="391" r:id="rId4"/>
    <p:sldId id="376" r:id="rId5"/>
    <p:sldId id="399" r:id="rId6"/>
    <p:sldId id="466" r:id="rId7"/>
    <p:sldId id="467" r:id="rId8"/>
    <p:sldId id="469" r:id="rId9"/>
    <p:sldId id="472" r:id="rId10"/>
    <p:sldId id="498" r:id="rId11"/>
    <p:sldId id="475" r:id="rId12"/>
    <p:sldId id="477" r:id="rId13"/>
    <p:sldId id="476" r:id="rId14"/>
    <p:sldId id="478" r:id="rId15"/>
    <p:sldId id="479" r:id="rId16"/>
    <p:sldId id="480" r:id="rId17"/>
    <p:sldId id="482" r:id="rId18"/>
    <p:sldId id="484" r:id="rId19"/>
    <p:sldId id="485" r:id="rId20"/>
    <p:sldId id="486" r:id="rId21"/>
    <p:sldId id="487" r:id="rId22"/>
    <p:sldId id="488" r:id="rId23"/>
    <p:sldId id="473" r:id="rId24"/>
    <p:sldId id="474" r:id="rId25"/>
    <p:sldId id="471" r:id="rId26"/>
    <p:sldId id="470" r:id="rId27"/>
    <p:sldId id="499" r:id="rId28"/>
    <p:sldId id="468" r:id="rId29"/>
    <p:sldId id="489" r:id="rId30"/>
    <p:sldId id="497" r:id="rId31"/>
    <p:sldId id="490" r:id="rId32"/>
    <p:sldId id="492" r:id="rId33"/>
    <p:sldId id="493" r:id="rId34"/>
    <p:sldId id="494" r:id="rId35"/>
    <p:sldId id="496" r:id="rId36"/>
    <p:sldId id="29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B0793F-5AAF-D84F-A354-AD6175C0563D}">
          <p14:sldIdLst>
            <p14:sldId id="256"/>
            <p14:sldId id="391"/>
            <p14:sldId id="376"/>
            <p14:sldId id="466"/>
            <p14:sldId id="469"/>
            <p14:sldId id="472"/>
            <p14:sldId id="478"/>
            <p14:sldId id="479"/>
            <p14:sldId id="480"/>
            <p14:sldId id="482"/>
            <p14:sldId id="484"/>
            <p14:sldId id="485"/>
            <p14:sldId id="486"/>
            <p14:sldId id="487"/>
            <p14:sldId id="474"/>
            <p14:sldId id="470"/>
            <p14:sldId id="499"/>
            <p14:sldId id="489"/>
            <p14:sldId id="490"/>
            <p14:sldId id="494"/>
            <p14:sldId id="496"/>
            <p14:sldId id="399"/>
            <p14:sldId id="467"/>
            <p14:sldId id="498"/>
            <p14:sldId id="475"/>
            <p14:sldId id="477"/>
            <p14:sldId id="476"/>
            <p14:sldId id="488"/>
            <p14:sldId id="473"/>
            <p14:sldId id="471"/>
            <p14:sldId id="468"/>
            <p14:sldId id="497"/>
            <p14:sldId id="493"/>
            <p14:sldId id="492"/>
          </p14:sldIdLst>
        </p14:section>
        <p14:section name="无标题节" id="{AC3689AB-514E-2249-B08C-71228576DFE2}">
          <p14:sldIdLst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76964" autoAdjust="0"/>
  </p:normalViewPr>
  <p:slideViewPr>
    <p:cSldViewPr>
      <p:cViewPr varScale="1">
        <p:scale>
          <a:sx n="59" d="100"/>
          <a:sy n="59" d="100"/>
        </p:scale>
        <p:origin x="1455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9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DDDB8-D596-C648-AF44-A2DFA92F027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8A8B-B5FC-0148-B6DE-E198167053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4639-F159-0C4A-AC7A-FA9578A8488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0C5FB-B562-F94E-8BBD-815D463A8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image" Target="../media/image4.png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Rectangle 65"/>
          <p:cNvSpPr>
            <a:spLocks noChangeArrowheads="1"/>
          </p:cNvSpPr>
          <p:nvPr userDrawn="1"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 userDrawn="1"/>
        </p:nvSpPr>
        <p:spPr bwMode="gray">
          <a:xfrm>
            <a:off x="2286000" y="3124200"/>
            <a:ext cx="6858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3139" name="Rectangle 67"/>
          <p:cNvSpPr>
            <a:spLocks noChangeArrowheads="1"/>
          </p:cNvSpPr>
          <p:nvPr userDrawn="1"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 userDrawn="1"/>
        </p:nvGraphicFramePr>
        <p:xfrm>
          <a:off x="4640263" y="-9525"/>
          <a:ext cx="22161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Image" r:id="rId2" imgW="4330700" imgH="6146800" progId="Photoshop.Image.6">
                  <p:embed/>
                </p:oleObj>
              </mc:Choice>
              <mc:Fallback>
                <p:oleObj name="Image" r:id="rId2" imgW="4330700" imgH="6146800" progId="Photoshop.Image.6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-9525"/>
                        <a:ext cx="221615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 userDrawn="1"/>
        </p:nvGraphicFramePr>
        <p:xfrm>
          <a:off x="2286000" y="0"/>
          <a:ext cx="2293938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4" imgW="2527300" imgH="3429000" progId="Photoshop.Image.6">
                  <p:embed/>
                </p:oleObj>
              </mc:Choice>
              <mc:Fallback>
                <p:oleObj name="Image" r:id="rId4" imgW="2527300" imgH="3429000" progId="Photoshop.Image.6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0"/>
                        <a:ext cx="2293938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08800" y="0"/>
            <a:ext cx="2235200" cy="3127375"/>
          </a:xfrm>
          <a:prstGeom prst="rect">
            <a:avLst/>
          </a:prstGeom>
          <a:noFill/>
        </p:spPr>
      </p:pic>
      <p:sp>
        <p:nvSpPr>
          <p:cNvPr id="3146" name="Rectangle 7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64313"/>
            <a:ext cx="2133600" cy="15716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anose="0202060305040502030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147" name="Rectangle 7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0025"/>
            <a:ext cx="2895600" cy="17145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imes New Roman" panose="02020603050405020304" charset="0"/>
              </a:defRPr>
            </a:lvl1pPr>
          </a:lstStyle>
          <a:p>
            <a:endParaRPr lang="en-US" altLang="en-US"/>
          </a:p>
        </p:txBody>
      </p:sp>
      <p:sp>
        <p:nvSpPr>
          <p:cNvPr id="3148" name="Rectangle 7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 algn="r">
              <a:defRPr>
                <a:latin typeface="Times New Roman" panose="02020603050405020304" charset="0"/>
              </a:defRPr>
            </a:lvl1pPr>
          </a:lstStyle>
          <a:p>
            <a:fld id="{03558B56-0B79-7D43-B358-DBD0426B793E}" type="slidenum">
              <a:rPr lang="en-US" altLang="en-US"/>
            </a:fld>
            <a:endParaRPr lang="en-US" altLang="en-US"/>
          </a:p>
        </p:txBody>
      </p:sp>
      <p:pic>
        <p:nvPicPr>
          <p:cNvPr id="3152" name="Picture 80" descr="https://gss3.bdstatic.com/7Po3dSag_xI4khGkpoWK1HF6hhy/baike/c0%3Dbaike92%2C5%2C5%2C92%2C30/sign=e0c646358926cffc7d27b7e0d86821f5/b3119313b07eca8032bb094b9a2397dda04483db.jpg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19050" y="506413"/>
            <a:ext cx="2160587" cy="2160587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 userDrawn="1"/>
        </p:nvSpPr>
        <p:spPr>
          <a:xfrm>
            <a:off x="2309812" y="3807380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Labs of Operating</a:t>
            </a:r>
            <a:r>
              <a:rPr lang="zh-CN" altLang="en-US" b="1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272288" y="33573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u="sng" dirty="0">
                <a:solidFill>
                  <a:srgbClr val="FFFFFF"/>
                </a:solidFill>
                <a:effectLst/>
              </a:rPr>
              <a:t>操作系统实验</a:t>
            </a:r>
            <a:endParaRPr lang="en-US" sz="3200" b="1" u="sng" dirty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467" y="2581570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A3C50-B271-C54B-86D3-567BD116EAFD}" type="slidenum">
              <a:rPr lang="en-US" altLang="en-US"/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31838"/>
            <a:ext cx="2095500" cy="5592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134100" cy="5592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1021F-9C58-3B49-A0E9-CDC78002B2F9}" type="slidenum">
              <a:rPr lang="en-US" altLang="en-US"/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183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429000" y="6508750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fld id="{F50D0396-1F6D-A840-80A9-DA0D6E69D1AD}" type="slidenum">
              <a:rPr lang="en-US" altLang="en-US"/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527B9D-8B53-C542-B4A4-B7AE274C943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34147-9FDE-7C41-B020-64F2575EF64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467" y="2581570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C5520B-3D5D-4D49-8553-5D2469DC711F}" type="slidenum">
              <a:rPr lang="en-US" altLang="en-US"/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3CF0A8-2D3A-4C4A-B49A-1FDD56067450}" type="slidenum">
              <a:rPr lang="en-US" altLang="en-US"/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467" y="2581570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3F1366-7D9F-624B-9D7B-C2843D7EEEB8}" type="slidenum">
              <a:rPr lang="en-US" altLang="en-US"/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F95BC7-B595-424D-AC38-35A2CFCEC1D3}" type="slidenum">
              <a:rPr lang="en-US" altLang="en-US"/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FE9FC8-E419-F049-8482-6C3AB274B235}" type="slidenum">
              <a:rPr lang="en-US" altLang="en-US"/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705600" y="6508750"/>
            <a:ext cx="2057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BC9AF1-8311-FF44-BB94-F1A661EEFEC4}" type="slidenum">
              <a:rPr lang="en-US" altLang="en-US"/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521450"/>
            <a:ext cx="22860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tiff"/><Relationship Id="rId15" Type="http://schemas.openxmlformats.org/officeDocument/2006/relationships/image" Target="../media/image2.tiff"/><Relationship Id="rId14" Type="http://schemas.openxmlformats.org/officeDocument/2006/relationships/image" Target="../media/image3.jpeg"/><Relationship Id="rId13" Type="http://schemas.openxmlformats.org/officeDocument/2006/relationships/image" Target="../media/image1.tif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7696199" y="40394"/>
            <a:ext cx="1419225" cy="680332"/>
          </a:xfrm>
          <a:prstGeom prst="rect">
            <a:avLst/>
          </a:prstGeom>
        </p:spPr>
      </p:pic>
      <p:sp>
        <p:nvSpPr>
          <p:cNvPr id="1093" name="Rectangle 69"/>
          <p:cNvSpPr>
            <a:spLocks noChangeArrowheads="1"/>
          </p:cNvSpPr>
          <p:nvPr userDrawn="1"/>
        </p:nvSpPr>
        <p:spPr bwMode="gray"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96" name="Picture 7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800600" y="47126"/>
            <a:ext cx="1447800" cy="673599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08750"/>
            <a:ext cx="213360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fld id="{A56109C0-27C1-7349-BA92-9D0D6A8CE8F1}" type="slidenum">
              <a:rPr lang="en-US" altLang="en-US"/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 cstate="screen"/>
          <a:stretch>
            <a:fillRect/>
          </a:stretch>
        </p:blipFill>
        <p:spPr>
          <a:xfrm>
            <a:off x="6248401" y="47126"/>
            <a:ext cx="1447799" cy="673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38101" y="40393"/>
            <a:ext cx="4762499" cy="6803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rust-embedded/rust-raspberrypi-OS-tutorials" TargetMode="External"/><Relationship Id="rId8" Type="http://schemas.openxmlformats.org/officeDocument/2006/relationships/hyperlink" Target="http://mikeos.sourceforge.net/write-your-own-os.html" TargetMode="External"/><Relationship Id="rId7" Type="http://schemas.openxmlformats.org/officeDocument/2006/relationships/hyperlink" Target="http://mikeos.sourceforge.net/" TargetMode="External"/><Relationship Id="rId6" Type="http://schemas.openxmlformats.org/officeDocument/2006/relationships/hyperlink" Target="https://www.kernel.org/" TargetMode="External"/><Relationship Id="rId5" Type="http://schemas.openxmlformats.org/officeDocument/2006/relationships/hyperlink" Target="http://c.biancheng.net/asm/10/" TargetMode="External"/><Relationship Id="rId4" Type="http://schemas.openxmlformats.org/officeDocument/2006/relationships/hyperlink" Target="https://github.com/remzi-arpacidusseau/ostep-projects" TargetMode="External"/><Relationship Id="rId3" Type="http://schemas.openxmlformats.org/officeDocument/2006/relationships/hyperlink" Target="https://github.com/ranxian/xv6-Chinese" TargetMode="External"/><Relationship Id="rId2" Type="http://schemas.openxmlformats.org/officeDocument/2006/relationships/hyperlink" Target="https://th0ar.gitbooks.io/xv6-chinese/content/" TargetMode="Externa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s://github.com/redox-os" TargetMode="External"/><Relationship Id="rId13" Type="http://schemas.openxmlformats.org/officeDocument/2006/relationships/hyperlink" Target="https://github.com/mit-pdos/xv6-public" TargetMode="External"/><Relationship Id="rId12" Type="http://schemas.openxmlformats.org/officeDocument/2006/relationships/hyperlink" Target="https://github.com/cfenollosa/os-tutorial" TargetMode="External"/><Relationship Id="rId11" Type="http://schemas.openxmlformats.org/officeDocument/2006/relationships/hyperlink" Target="https://12101111.github.io/write-os-in-rust/" TargetMode="External"/><Relationship Id="rId10" Type="http://schemas.openxmlformats.org/officeDocument/2006/relationships/hyperlink" Target="https://os.phil-opp.com/" TargetMode="External"/><Relationship Id="rId1" Type="http://schemas.openxmlformats.org/officeDocument/2006/relationships/hyperlink" Target="https://github.com/kiukotsu/ucore&#65307;https:/objectkuan.gitbooks.io/ucore-docs/conten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ernel.org/&#19979;&#36733;&#20869;&#26680;5.1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eefik/busybox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tiff"/><Relationship Id="rId3" Type="http://schemas.openxmlformats.org/officeDocument/2006/relationships/image" Target="../media/image6.emf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48768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</a:rPr>
              <a:t>陈鹏飞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000000"/>
                </a:solidFill>
              </a:rPr>
              <a:t>计算机学院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ctr"/>
            <a:r>
              <a:rPr lang="en-US" sz="2000" b="1" dirty="0">
                <a:solidFill>
                  <a:srgbClr val="000000"/>
                </a:solidFill>
              </a:rPr>
              <a:t>20</a:t>
            </a:r>
            <a:r>
              <a:rPr lang="en-US" altLang="zh-CN" sz="2000" b="1" dirty="0">
                <a:solidFill>
                  <a:srgbClr val="000000"/>
                </a:solidFill>
              </a:rPr>
              <a:t>21</a:t>
            </a:r>
            <a:r>
              <a:rPr lang="en-US" sz="2000" b="1" dirty="0">
                <a:solidFill>
                  <a:srgbClr val="000000"/>
                </a:solidFill>
              </a:rPr>
              <a:t>-03-02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>
          <a:xfrm>
            <a:off x="2514600" y="6477000"/>
            <a:ext cx="2133600" cy="185737"/>
          </a:xfrm>
        </p:spPr>
        <p:txBody>
          <a:bodyPr/>
          <a:lstStyle/>
          <a:p>
            <a:fld id="{03558B56-0B79-7D43-B358-DBD0426B793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900" y="19050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-3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实模式和保护模式下的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endParaRPr lang="zh-CN" altLang="en-US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900" y="2274332"/>
            <a:ext cx="8458200" cy="1535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了解操作系统启动的原理，利用汇编语言实模式即（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位地址空间）的启动和保护模式即（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位地址空间）下的启动方法，并能够在此基础上利用汇编或者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程序实现简单的应用；</a:t>
            </a:r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3854654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回顾、学习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位汇编语言的基本语法；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编写简单的汇编程序，进行中断、输入输出测试；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实现实模式下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启动；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在实模式下利用汇编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/C/Rust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等实现简单的应用；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实现保护模式下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在保护模式下利用汇编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/C/Rust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等实现简单的应用；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比较实模式和保护模式的不同；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-4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中断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异常</a:t>
            </a:r>
            <a:endParaRPr lang="zh-CN" altLang="en-US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63" y="2514600"/>
            <a:ext cx="8452237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-5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：物理内存管理；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62" y="2532818"/>
            <a:ext cx="8485169" cy="22677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-6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：虚拟内存管理；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63" y="2539620"/>
            <a:ext cx="8447500" cy="23371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-7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：内核模式线程；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63" y="2514600"/>
            <a:ext cx="8458200" cy="19166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-8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：用户模式线程；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63" y="2514600"/>
            <a:ext cx="84582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900" y="19050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-9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系统调用</a:t>
            </a:r>
            <a:endParaRPr lang="zh-CN" altLang="en-US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900" y="2274332"/>
            <a:ext cx="8458200" cy="1535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系统调用的基本原理，参考现有系统调用的实现方法，实现简单的系统调用如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Write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Read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文件等；</a:t>
            </a:r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3854654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了解当前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系统调用的实现原理；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在已实现的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的基础上添加系统调用如内存拷贝、文件读写或者其他自定义调用；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验证系统调用的性能比如执行时间等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-10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：处理器调度；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32" y="2543746"/>
            <a:ext cx="8420431" cy="21806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-11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：同步互斥；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391" y="2501849"/>
            <a:ext cx="8450981" cy="23749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863" y="20574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-12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：文件系统；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62" y="2593852"/>
            <a:ext cx="8451109" cy="23591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grpSp>
        <p:nvGrpSpPr>
          <p:cNvPr id="4" name="Group 32"/>
          <p:cNvGrpSpPr/>
          <p:nvPr/>
        </p:nvGrpSpPr>
        <p:grpSpPr bwMode="auto">
          <a:xfrm>
            <a:off x="1828800" y="1828800"/>
            <a:ext cx="5410200" cy="665162"/>
            <a:chOff x="1152" y="1275"/>
            <a:chExt cx="3408" cy="419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9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2160" y="1323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实验目标</a:t>
              </a:r>
              <a:endParaRPr lang="en-US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281" y="1337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2" name="Group 33"/>
          <p:cNvGrpSpPr/>
          <p:nvPr/>
        </p:nvGrpSpPr>
        <p:grpSpPr bwMode="auto">
          <a:xfrm>
            <a:off x="1828800" y="2743200"/>
            <a:ext cx="5410200" cy="665162"/>
            <a:chOff x="1152" y="1851"/>
            <a:chExt cx="3408" cy="419"/>
          </a:xfrm>
        </p:grpSpPr>
        <p:grpSp>
          <p:nvGrpSpPr>
            <p:cNvPr id="13" name="Group 7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160" y="1899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实验安排</a:t>
              </a:r>
              <a:endParaRPr lang="en-US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1281" y="1913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0" name="Group 34"/>
          <p:cNvGrpSpPr/>
          <p:nvPr/>
        </p:nvGrpSpPr>
        <p:grpSpPr bwMode="auto">
          <a:xfrm>
            <a:off x="1828800" y="3635375"/>
            <a:ext cx="5410200" cy="665162"/>
            <a:chOff x="1152" y="2413"/>
            <a:chExt cx="3408" cy="419"/>
          </a:xfrm>
        </p:grpSpPr>
        <p:grpSp>
          <p:nvGrpSpPr>
            <p:cNvPr id="21" name="Group 17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160" y="2461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实验环境</a:t>
              </a:r>
              <a:endParaRPr lang="en-US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1" y="2475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8" name="Group 35"/>
          <p:cNvGrpSpPr/>
          <p:nvPr/>
        </p:nvGrpSpPr>
        <p:grpSpPr bwMode="auto">
          <a:xfrm>
            <a:off x="1828800" y="4549775"/>
            <a:ext cx="5410200" cy="665162"/>
            <a:chOff x="1152" y="2989"/>
            <a:chExt cx="3408" cy="419"/>
          </a:xfrm>
        </p:grpSpPr>
        <p:grpSp>
          <p:nvGrpSpPr>
            <p:cNvPr id="29" name="Group 21"/>
            <p:cNvGrpSpPr/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33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4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5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160" y="3037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实验考核</a:t>
              </a:r>
              <a:endParaRPr lang="en-US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gray">
            <a:xfrm>
              <a:off x="1277" y="3051"/>
              <a:ext cx="22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en-US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6" name="Group 34"/>
          <p:cNvGrpSpPr/>
          <p:nvPr/>
        </p:nvGrpSpPr>
        <p:grpSpPr bwMode="auto">
          <a:xfrm>
            <a:off x="1828800" y="5443537"/>
            <a:ext cx="5410200" cy="665162"/>
            <a:chOff x="1152" y="2413"/>
            <a:chExt cx="3408" cy="419"/>
          </a:xfrm>
        </p:grpSpPr>
        <p:grpSp>
          <p:nvGrpSpPr>
            <p:cNvPr id="37" name="Group 17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4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2160" y="2461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实验参考</a:t>
              </a:r>
              <a:endParaRPr lang="en-US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gray">
            <a:xfrm>
              <a:off x="1280" y="2475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0" y="9144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日程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1459468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-13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037" y="1905000"/>
            <a:ext cx="8382000" cy="25262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</a:rPr>
              <a:t>In this project, you'll build a simple Unix shell. The shell is the heart of the command-line interface, and thus is central to the Unix/C programming environment. Mastering use of the shell is necessary to become proficient in this world; knowing how the shell itself is built is the focus of this project.</a:t>
            </a:r>
            <a:endParaRPr lang="en-US" altLang="zh-CN" b="0" i="0" dirty="0">
              <a:solidFill>
                <a:srgbClr val="24292E"/>
              </a:solidFill>
              <a:effectLst/>
              <a:latin typeface="Times New Roman" panose="02020603050405020304" charset="0"/>
              <a:ea typeface="仿宋" panose="02010609060101010101" pitchFamily="49" charset="-122"/>
              <a:cs typeface="Times New Roman" panose="02020603050405020304" charset="0"/>
            </a:endParaRPr>
          </a:p>
          <a:p>
            <a:pPr algn="l"/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</a:rPr>
              <a:t>There are three specific objectives to this assignment:</a:t>
            </a:r>
            <a:endParaRPr lang="en-US" altLang="zh-CN" b="0" i="0" dirty="0">
              <a:solidFill>
                <a:srgbClr val="24292E"/>
              </a:solidFill>
              <a:effectLst/>
              <a:latin typeface="Times New Roman" panose="02020603050405020304" charset="0"/>
              <a:ea typeface="仿宋" panose="02010609060101010101" pitchFamily="49" charset="-122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</a:rPr>
              <a:t>To further familiarize yourself with the Linux programming environment.</a:t>
            </a:r>
            <a:endParaRPr lang="en-US" altLang="zh-CN" b="0" i="0" dirty="0">
              <a:solidFill>
                <a:srgbClr val="24292E"/>
              </a:solidFill>
              <a:effectLst/>
              <a:latin typeface="Times New Roman" panose="02020603050405020304" charset="0"/>
              <a:ea typeface="仿宋" panose="02010609060101010101" pitchFamily="49" charset="-122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</a:rPr>
              <a:t>To learn how processes are created, destroyed, and managed.</a:t>
            </a:r>
            <a:endParaRPr lang="en-US" altLang="zh-CN" b="0" i="0" dirty="0">
              <a:solidFill>
                <a:srgbClr val="24292E"/>
              </a:solidFill>
              <a:effectLst/>
              <a:latin typeface="Times New Roman" panose="02020603050405020304" charset="0"/>
              <a:ea typeface="仿宋" panose="02010609060101010101" pitchFamily="49" charset="-122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</a:rPr>
              <a:t>To gain exposure to the necessary functionality in shells.</a:t>
            </a:r>
            <a:endParaRPr lang="en-US" altLang="zh-CN" b="0" i="0" dirty="0">
              <a:solidFill>
                <a:srgbClr val="24292E"/>
              </a:solidFill>
              <a:effectLst/>
              <a:latin typeface="Times New Roman" panose="02020603050405020304" charset="0"/>
              <a:ea typeface="仿宋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1602" y="4490903"/>
            <a:ext cx="8458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you will implement a </a:t>
            </a:r>
            <a:r>
              <a:rPr lang="en-US" altLang="zh-CN" b="0" i="1" dirty="0">
                <a:solidFill>
                  <a:srgbClr val="24292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command line interpreter (CLI)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or, as it is more commonly known, a </a:t>
            </a:r>
            <a:r>
              <a:rPr lang="en-US" altLang="zh-CN" b="0" i="1" dirty="0">
                <a:solidFill>
                  <a:srgbClr val="24292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shell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. The shell should operate in this basic way: when you type in a command (in response to its prompt), the shell creates a child process that executes the command you entered and then prompts for more user input when it has finished.  The basic function includes:</a:t>
            </a:r>
            <a:endParaRPr lang="en-US" altLang="zh-CN" b="0" i="0" dirty="0">
              <a:solidFill>
                <a:srgbClr val="24292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Interactive loop; exit(); </a:t>
            </a:r>
            <a:r>
              <a:rPr lang="en-US" altLang="zh-CN" dirty="0" err="1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getline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();</a:t>
            </a:r>
            <a:r>
              <a:rPr lang="en-US" altLang="zh-CN" dirty="0" err="1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ls;cd;path;redirection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（重定向）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;program error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（故障处理）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;self-defined functions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（支持自定义函数）</a:t>
            </a:r>
            <a:r>
              <a:rPr lang="en-US" altLang="zh-CN" dirty="0">
                <a:solidFill>
                  <a:srgbClr val="24292E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1983334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-14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：迁移到</a:t>
            </a:r>
            <a:r>
              <a:rPr lang="en-US" altLang="zh-CN" b="1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Risc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-V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架构或者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ARM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架构；</a:t>
            </a:r>
            <a:endParaRPr lang="en-US" altLang="zh-CN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7539" y="2426732"/>
            <a:ext cx="8382000" cy="12308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可以参考</a:t>
            </a:r>
            <a:r>
              <a:rPr lang="en-US" altLang="zh-CN" sz="2000" dirty="0" err="1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uCore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/XV6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的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ARM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和</a:t>
            </a:r>
            <a:r>
              <a:rPr lang="en-US" altLang="zh-CN" sz="2000" dirty="0" err="1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Risc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-V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实现，将自研操作系统迁移到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ARM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或者</a:t>
            </a:r>
            <a:r>
              <a:rPr lang="en-US" altLang="zh-CN" sz="2000" dirty="0" err="1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Risc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-V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架构，进行验证，并进行性能评测以及与</a:t>
            </a:r>
            <a:r>
              <a:rPr lang="en-US" altLang="zh-CN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Intel i386</a:t>
            </a:r>
            <a:r>
              <a:rPr lang="zh-CN" altLang="en-US" sz="2000" dirty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平台对比。了解不同架构的实现区别。</a:t>
            </a:r>
            <a:endParaRPr lang="en-US" altLang="zh-CN" sz="2000" b="0" i="0" dirty="0">
              <a:solidFill>
                <a:srgbClr val="24292E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8261" y="3657600"/>
            <a:ext cx="8458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1.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熟悉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Risc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-V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或者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ARM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架构；</a:t>
            </a:r>
            <a:endParaRPr lang="en-US" altLang="zh-CN" sz="2000" b="0" i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2.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迁移已实现的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OS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到上述两种架构之一；</a:t>
            </a:r>
            <a:endParaRPr lang="en-US" altLang="zh-CN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3.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使用</a:t>
            </a:r>
            <a:r>
              <a:rPr lang="en-US" altLang="zh-CN" sz="20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Qemu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模拟</a:t>
            </a:r>
            <a:r>
              <a:rPr lang="en-US" altLang="zh-CN" sz="20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Risc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-V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或者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ARM,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运行操作系统；</a:t>
            </a:r>
            <a:endParaRPr lang="en-US" altLang="zh-CN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4.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对比不同架构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OS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的区别；</a:t>
            </a:r>
            <a:endParaRPr lang="en-US" altLang="zh-CN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5.  </a:t>
            </a:r>
            <a:r>
              <a:rPr lang="zh-CN" altLang="en-US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总结不同架构的优势；</a:t>
            </a:r>
            <a:r>
              <a:rPr lang="en-US" altLang="zh-CN" sz="2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实验环境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" y="1524000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推荐以下环境和工具：</a:t>
            </a:r>
            <a:endParaRPr lang="en-US" altLang="zh-CN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Ubuntu(64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2.Windows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主机虚拟化软件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Virtualbox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代码编辑环境：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Vscode+nasm+C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/C++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插件；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汇编编译器：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nasm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位汇编）；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C/C++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编译器：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/g++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装载工具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ld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7. ELF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分析工具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readelf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8.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反汇编：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objdump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9.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调试工具：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gdb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10.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写磁盘文件工具：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dd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11. Make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工具：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cmake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运行工具：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位）；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实验考核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21336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不限语言，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C/C++/Rust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都可以；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不限平台，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Windows/Linux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都可以；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不限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ARM/Intel/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Risc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-V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都可以；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4.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实现原型操作系统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位以上；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5.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实现实验所要求的的功能；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6.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提供实验报告、源码、运行截屏；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7.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根据完成实验的数量和质量打分，参考已有源码但是没有任何修改，报告详细完整可以得到基本分数；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8.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可以将现有的参考实现如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Xv6,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uCore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等改造成其他架构如将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uCore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运行在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ARM64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上等；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实验参考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16002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清华大学</a:t>
            </a:r>
            <a:r>
              <a:rPr lang="en-US" altLang="zh-CN" dirty="0"/>
              <a:t>: </a:t>
            </a:r>
            <a:r>
              <a:rPr lang="zh-CN" altLang="en-US" dirty="0"/>
              <a:t>操作系统实验指导，</a:t>
            </a:r>
            <a:r>
              <a:rPr lang="en-US" altLang="zh-CN" dirty="0">
                <a:hlinkClick r:id="rId1"/>
              </a:rPr>
              <a:t>https://github.com/kiukotsu/ucore</a:t>
            </a:r>
            <a:r>
              <a:rPr lang="zh-CN" altLang="en-US" dirty="0">
                <a:hlinkClick r:id="rId1"/>
              </a:rPr>
              <a:t>；</a:t>
            </a:r>
            <a:r>
              <a:rPr lang="en-US" altLang="zh-CN" dirty="0">
                <a:hlinkClick r:id="rId1"/>
              </a:rPr>
              <a:t>https://objectkuan.gitbooks.io/ucore-docs/content/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XV6</a:t>
            </a:r>
            <a:r>
              <a:rPr lang="zh-CN" altLang="en-US" dirty="0"/>
              <a:t>中文文档：</a:t>
            </a:r>
            <a:r>
              <a:rPr lang="en-US" altLang="zh-CN" dirty="0">
                <a:hlinkClick r:id="rId2"/>
              </a:rPr>
              <a:t>https://th0ar.gitbooks.io/xv6-chinese/content/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hlinkClick r:id="rId3"/>
              </a:rPr>
              <a:t>https://github.com/ranxian/xv6-Chinese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OSTEP</a:t>
            </a:r>
            <a:r>
              <a:rPr lang="zh-CN" altLang="en-US" dirty="0"/>
              <a:t>实验参考：</a:t>
            </a:r>
            <a:r>
              <a:rPr lang="en-US" altLang="zh-CN" dirty="0">
                <a:hlinkClick r:id="rId4"/>
              </a:rPr>
              <a:t>https://github.com/remzi-arpacidusseau/ostep-projects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汇编语言编程：</a:t>
            </a:r>
            <a:r>
              <a:rPr lang="en-US" altLang="zh-CN" dirty="0">
                <a:hlinkClick r:id="rId5"/>
              </a:rPr>
              <a:t>http://c.biancheng.net/asm/10/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Linux Kernel: </a:t>
            </a:r>
            <a:r>
              <a:rPr lang="en-US" altLang="zh-CN" dirty="0">
                <a:hlinkClick r:id="rId6"/>
              </a:rPr>
              <a:t>https://www.kernel.org/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MikeOS</a:t>
            </a:r>
            <a:r>
              <a:rPr lang="en-US" altLang="zh-CN" dirty="0"/>
              <a:t>: </a:t>
            </a:r>
            <a:r>
              <a:rPr lang="en-US" altLang="zh-CN" dirty="0">
                <a:hlinkClick r:id="rId7"/>
              </a:rPr>
              <a:t>http://mikeos.sourceforge.net/</a:t>
            </a:r>
            <a:r>
              <a:rPr lang="en-US" altLang="zh-CN" dirty="0"/>
              <a:t>; </a:t>
            </a:r>
            <a:r>
              <a:rPr lang="en-US" altLang="zh-CN" dirty="0">
                <a:hlinkClick r:id="rId8"/>
              </a:rPr>
              <a:t>http://mikeos.sourceforge.net/write-your-own-os.html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i="0" u="none" strike="noStrike" dirty="0">
                <a:effectLst/>
                <a:latin typeface="-apple-system"/>
                <a:hlinkClick r:id="rId9"/>
              </a:rPr>
              <a:t>rust-</a:t>
            </a:r>
            <a:r>
              <a:rPr lang="en-US" altLang="zh-CN" b="1" i="0" u="none" strike="noStrike" dirty="0" err="1">
                <a:effectLst/>
                <a:latin typeface="-apple-system"/>
                <a:hlinkClick r:id="rId9"/>
              </a:rPr>
              <a:t>raspberrypi</a:t>
            </a:r>
            <a:r>
              <a:rPr lang="en-US" altLang="zh-CN" b="1" i="0" u="none" strike="noStrike" dirty="0">
                <a:effectLst/>
                <a:latin typeface="-apple-system"/>
                <a:hlinkClick r:id="rId9"/>
              </a:rPr>
              <a:t>-OS-tutorials</a:t>
            </a:r>
            <a:r>
              <a:rPr lang="en-US" altLang="zh-CN" b="1" i="0" u="none" strike="noStrike" dirty="0">
                <a:effectLst/>
                <a:latin typeface="-apple-system"/>
              </a:rPr>
              <a:t>, </a:t>
            </a:r>
            <a:r>
              <a:rPr lang="en-US" altLang="zh-CN" b="1" i="0" u="none" strike="noStrike" dirty="0">
                <a:effectLst/>
                <a:latin typeface="-apple-system"/>
                <a:hlinkClick r:id="rId9"/>
              </a:rPr>
              <a:t>https://github.com/rust-embedded/rust-raspberrypi-OS-tutorials</a:t>
            </a:r>
            <a:r>
              <a:rPr lang="en-US" altLang="zh-CN" b="1" i="0" u="none" strike="noStrike" dirty="0">
                <a:effectLst/>
                <a:latin typeface="-apple-system"/>
              </a:rPr>
              <a:t>;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-apple-system"/>
              </a:rPr>
              <a:t>Writing an OS in Rust: </a:t>
            </a:r>
            <a:r>
              <a:rPr lang="en-US" altLang="zh-CN" b="1" dirty="0">
                <a:latin typeface="-apple-system"/>
                <a:hlinkClick r:id="rId10"/>
              </a:rPr>
              <a:t>https://os.phil-opp.com/</a:t>
            </a:r>
            <a:r>
              <a:rPr lang="en-US" altLang="zh-CN" b="1" dirty="0">
                <a:latin typeface="-apple-system"/>
              </a:rPr>
              <a:t>; </a:t>
            </a:r>
            <a:endParaRPr lang="en-US" altLang="zh-CN" b="1" dirty="0"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Rust</a:t>
            </a:r>
            <a:r>
              <a:rPr lang="zh-CN" altLang="en-US" dirty="0"/>
              <a:t>写</a:t>
            </a:r>
            <a:r>
              <a:rPr lang="en-US" altLang="zh-CN" dirty="0"/>
              <a:t>OS: </a:t>
            </a:r>
            <a:r>
              <a:rPr lang="en-US" altLang="zh-CN" dirty="0">
                <a:hlinkClick r:id="rId11"/>
              </a:rPr>
              <a:t>https://12101111.github.io/write-os-in-rust/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OS-tutorial: </a:t>
            </a:r>
            <a:r>
              <a:rPr lang="en-US" altLang="zh-CN" dirty="0">
                <a:hlinkClick r:id="rId12"/>
              </a:rPr>
              <a:t>https://github.com/cfenollosa/os-tutorial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Xv6 code: </a:t>
            </a:r>
            <a:r>
              <a:rPr lang="en-US" altLang="zh-CN" dirty="0">
                <a:hlinkClick r:id="rId13"/>
              </a:rPr>
              <a:t>https://github.com/mit-pdos/xv6-public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Redox OS: 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https://github.com/redox-os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;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中山大学张钧宇：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NeXon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-tutorial-private-main, 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实验参考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89" y="1809697"/>
            <a:ext cx="4433011" cy="46302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4800" y="14125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参考文档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752600"/>
            <a:ext cx="3291840" cy="46266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299" y="6160997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http://files.dds-sysu.tech/wl/?id=rDvWcDTIeOg6IWUbTBRvWZI17r5p78rj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实验指导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1016" y="1347998"/>
            <a:ext cx="8109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https://gitee.com/wallemit/sysu-2021-spring-operating-system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717330"/>
            <a:ext cx="6791375" cy="38481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500" y="580401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软件下载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900" y="19050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编译内核利用已有内核构建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endParaRPr lang="zh-CN" altLang="en-US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900" y="2274332"/>
            <a:ext cx="8458200" cy="1535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熟悉现有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内核的编译过程和启动过程，并在自行编译内核的基础上构建简单应用并启动；利用精简的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工具集构建简单的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，熟悉现代操作系统的构建过程。此外，熟悉编译环境、相关工具集，并能够实现内核远程调试；</a:t>
            </a:r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3854654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搭建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内核开发环境包括：代码编辑环境、编译环境、运行环境、调试环境等；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下载并编译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位）内核，并利用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启动内核；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熟悉制作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的方法；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编写简单应用程序随内核启动运行；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版本的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，随内核启动，构建简单的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开启远程调试功能，进行调试跟踪代码运行；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撰写实验报告；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安装步骤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2534" y="2071315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Windows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环境中下载安装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Virtualbox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，用于启动虚拟机；如果本身是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Ubuntu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环境则不需要这个步骤；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Ubuntu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1804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桌面版，并配置清华安装源；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Vscode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以及汇编、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C/C++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插件；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nasm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qemu-system-i386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cmake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gdb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工具；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objdump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readelf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保存虚拟机镜像；</a:t>
            </a:r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0000"/>
                </a:solidFill>
              </a:rPr>
              <a:t>qemu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1894820"/>
            <a:ext cx="853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QEMU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的英文单词是：</a:t>
            </a:r>
            <a:r>
              <a:rPr lang="en-US" altLang="zh-CN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QuickEmulator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，它是一个小巧的模拟器。还有很多模拟器，比如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VMWare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Virtual Box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等。</a:t>
            </a:r>
            <a:endParaRPr lang="zh-CN" altLang="en-US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但是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VMWare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VirtualBox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只能模拟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x86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AMD64/Intel64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等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PC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系统；而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QEMU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可以模拟更多硬件：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ARM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MIPS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PPC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x86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AMD64/Intel64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QEMU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用途广泛，比如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Xen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模拟器等都是基于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QEMU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的。</a:t>
            </a:r>
            <a:endParaRPr lang="zh-CN" altLang="en-US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在嵌入式领域，很多人使用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QEMU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来深研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，比如研究文件系统、优化等等。</a:t>
            </a:r>
            <a:endParaRPr lang="zh-CN" altLang="en-US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200" y="89037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实验目标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3" name="Picture 1" descr="page1image52917040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228600" y="1321257"/>
            <a:ext cx="8229600" cy="395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43000" y="516741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  <a:endParaRPr kumimoji="1"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19082" y="51607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模仿</a:t>
            </a:r>
            <a:endParaRPr kumimoji="1"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10000" y="51607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kumimoji="1"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24718" y="516741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kumimoji="1"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08059" y="51607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展示</a:t>
            </a:r>
            <a:endParaRPr kumimoji="1"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01053" y="4664710"/>
            <a:ext cx="0" cy="496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971800" y="4664710"/>
            <a:ext cx="0" cy="496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4191000" y="4664710"/>
            <a:ext cx="0" cy="496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6741459" y="3124200"/>
            <a:ext cx="0" cy="20365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5181600" y="4865420"/>
            <a:ext cx="0" cy="3161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2534" y="2071315"/>
            <a:ext cx="77724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1"/>
              </a:rPr>
              <a:t>https://www.kernel.org/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1"/>
              </a:rPr>
              <a:t>下载内核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1"/>
              </a:rPr>
              <a:t>5.10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将内核编译成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 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位版本；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 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配置文件配置内核，该配置在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arch/x86/configs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下面；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 i386_defconfig 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 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menuconfig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libncurses5-dev)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开启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debug; (compile the kernel with debug)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保存退出；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 –j4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（时间较长）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找到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压缩镜像：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bzImage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，一般在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arch/x86/boot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下面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启动内核并开启远程调试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2534" y="2071315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Q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emu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-system-i386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-kernel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bzImage -s -S -append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"console=ttyS0"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–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nographic</a:t>
            </a:r>
            <a:endParaRPr lang="en-US" altLang="zh-CN" sz="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06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Gdb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装载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vmlinux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进行远程调试；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break 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start_kernel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制作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1979355"/>
            <a:ext cx="8915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系统启动时使用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file system),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可以在启动早期提供一个用户态环境，借助它可以完成一些内核在启动阶段不易完成的工作。当然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是可选的，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中的内核编译选项默认开启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。在下面的示例情况中你可能要考虑用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加载模块，比如第三方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driver</a:t>
            </a:r>
            <a:endParaRPr lang="en-US" altLang="zh-CN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定制化启动过程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比如打印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welcome message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制作一个非常小的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rescue shell</a:t>
            </a:r>
            <a:endParaRPr lang="en-US" altLang="zh-CN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任何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kernel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不能做的，但在用户态可以做的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比如执行某些命令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至少要包含一个文件，文件名为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。内核将这个文件执行起来的进程作为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main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进程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pid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。当内核挂载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后，文件系统的根分区还没有被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mount,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这意味着你不能访问文件系统中的任何文件。如果你需要一个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，必须把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打包到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中，如果你需要一个简单的工具，比如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ls,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你也必须把它和它依赖的库或者模块打包到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中。总之，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是一个完全独立运行的体系。</a:t>
            </a:r>
            <a:endParaRPr lang="zh-CN" altLang="en-US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另外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打包的时候，要求打包成压缩的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cpio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档案。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cpio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档案可以嵌入到内核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image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中，也可以作为一个独立的文件在启动的过程中被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GRUB 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制作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22098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编写简单的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程序如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HelloWorld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编译成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位可执行文件 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apt-get install libc6-dev-i386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cpio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打包成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echo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helloworld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|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cpio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-o --format=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newc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&gt;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hwinitramfs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4.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启动内核，并加载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# qemu-system-i386 -kernel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bzImage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-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initrd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hwinitramfs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-append "console=ttyS0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rdinit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helloworld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" -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nographic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 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编译并启动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" y="1981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1"/>
              </a:rPr>
              <a:t>https://github.com/meefik/busybox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，下载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，静态编译成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位可执行文件；</a:t>
            </a: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启动内核并加载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内容占位符 1"/>
          <p:cNvSpPr txBox="1"/>
          <p:nvPr/>
        </p:nvSpPr>
        <p:spPr>
          <a:xfrm>
            <a:off x="381000" y="32766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编译并启动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 0.11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1. </a:t>
            </a:r>
            <a:r>
              <a:rPr lang="zh-CN" altLang="en-US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下载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 0.11</a:t>
            </a:r>
            <a:r>
              <a:rPr lang="zh-CN" altLang="en-US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内核：</a:t>
            </a:r>
            <a:endParaRPr lang="en-US" altLang="zh-CN" sz="22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2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2. </a:t>
            </a:r>
            <a:r>
              <a:rPr lang="zh-CN" altLang="en-US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编译成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位版本可执行文件；</a:t>
            </a:r>
            <a:endParaRPr lang="en-US" altLang="zh-CN" sz="22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3. </a:t>
            </a:r>
            <a:r>
              <a:rPr lang="en-US" altLang="zh-CN" sz="22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启动并调试程序，观察内核入口函数，特定寄存器内容、特定地址如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0x7c00</a:t>
            </a:r>
            <a:r>
              <a:rPr lang="zh-CN" altLang="en-US" sz="22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endParaRPr lang="zh-CN" altLang="en-US" sz="22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5832" y="4114800"/>
            <a:ext cx="795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http://files.dds-sysu.tech/wl/?id=rDvWcDTIeOg6IWUbTBRvWZI17r5p78rj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grayWhite">
          <a:xfrm>
            <a:off x="2057400" y="2482057"/>
            <a:ext cx="4332288" cy="20050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>
                <a:ln w="19050">
                  <a:solidFill>
                    <a:srgbClr val="FFFFFF"/>
                  </a:solidFill>
                  <a:round/>
                </a:ln>
                <a:solidFill>
                  <a:srgbClr val="000000"/>
                </a:solidFill>
                <a:effectLst>
                  <a:outerShdw blurRad="63500" dist="53882" dir="2700000" algn="ctr" rotWithShape="0">
                    <a:schemeClr val="tx1">
                      <a:alpha val="50000"/>
                    </a:scheme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</a:rPr>
              <a:t>谢谢</a:t>
            </a:r>
            <a:endParaRPr lang="en-US" sz="3600" b="1" kern="10" dirty="0">
              <a:ln w="19050">
                <a:solidFill>
                  <a:srgbClr val="FFFFFF"/>
                </a:solidFill>
                <a:round/>
              </a:ln>
              <a:solidFill>
                <a:srgbClr val="000000"/>
              </a:solidFill>
              <a:effectLst>
                <a:outerShdw blurRad="63500" dist="53882" dir="2700000" algn="ctr" rotWithShape="0">
                  <a:schemeClr val="tx1">
                    <a:alpha val="50000"/>
                  </a:schemeClr>
                </a:outerShdw>
              </a:effectLst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课程目标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3000" y="1524000"/>
            <a:ext cx="7086600" cy="583743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独立设计并实现面向特定</a:t>
            </a:r>
            <a:r>
              <a:rPr kumimoji="1" lang="en-US" altLang="zh-CN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架构的原型操作系统！！！</a:t>
            </a:r>
            <a:endParaRPr kumimoji="1" lang="zh-CN" altLang="en-US" sz="20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43000" y="5893631"/>
            <a:ext cx="7086600" cy="583743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聚沙成塔、集腋成裘</a:t>
            </a:r>
            <a:endParaRPr kumimoji="1" lang="zh-CN" altLang="en-US" sz="20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7576" y="3048000"/>
            <a:ext cx="1797424" cy="10732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46810" y="2475817"/>
            <a:ext cx="2354779" cy="25471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08080" y="2571977"/>
            <a:ext cx="1803400" cy="23547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876511" y="2847667"/>
            <a:ext cx="2159913" cy="1524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7200" y="510307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几行</a:t>
            </a:r>
            <a:endParaRPr kumimoji="1"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43854" y="51478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几十行</a:t>
            </a:r>
            <a:endParaRPr kumimoji="1"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0" y="510307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几千行</a:t>
            </a:r>
            <a:endParaRPr kumimoji="1"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95882" y="502291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几千万行</a:t>
            </a:r>
            <a:endParaRPr kumimoji="1"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实验路线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3200400"/>
            <a:ext cx="1676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了解原理</a:t>
            </a:r>
            <a:endParaRPr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0800" y="3200400"/>
            <a:ext cx="1676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阅读源码</a:t>
            </a:r>
            <a:endParaRPr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3200400"/>
            <a:ext cx="1676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构建基础</a:t>
            </a:r>
            <a:endParaRPr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1583" y="3200400"/>
            <a:ext cx="1676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系统扩展</a:t>
            </a:r>
            <a:endParaRPr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1951383" y="34914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4434509" y="34914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>
            <a:off x="6773353" y="34914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2362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本实验课程主要根据操作系统原理课程所讲授的原理知识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进行实验，从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设计与实现面向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位）平台的原型操作系统。涉及的内容包括：</a:t>
            </a:r>
            <a:r>
              <a:rPr lang="zh-CN" altLang="en-US" sz="2400" b="1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内核、启动、</a:t>
            </a:r>
            <a:r>
              <a:rPr lang="en-US" altLang="zh-CN" sz="2400" b="1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lang="zh-CN" altLang="en-US" sz="2400" b="1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、中断、虚拟存储、</a:t>
            </a:r>
            <a:r>
              <a:rPr lang="en-US" altLang="zh-CN" sz="2400" b="1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sz="2400" b="1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调度、多线程并发、文件系统、</a:t>
            </a:r>
            <a:r>
              <a:rPr lang="en-US" altLang="zh-CN" sz="2400" b="1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sz="2400" b="1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、多租户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等多方面的内容。共包括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次实验，其中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次实验可选。</a:t>
            </a:r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67000" y="1600200"/>
            <a:ext cx="6348454" cy="4701960"/>
            <a:chOff x="2607697" y="1394040"/>
            <a:chExt cx="6348454" cy="470196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667000" y="2578763"/>
              <a:ext cx="6248400" cy="1203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607697" y="215112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</a:rPr>
                <a:t>用户空间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07697" y="257876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</a:rPr>
                <a:t>内核空间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01055" y="3239002"/>
              <a:ext cx="2438400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同步互斥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74551" y="5421917"/>
              <a:ext cx="5181600" cy="674083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文件系统</a:t>
              </a:r>
              <a:endParaRPr lang="zh-CN" altLang="en-US" sz="20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98405" y="3997970"/>
              <a:ext cx="2438400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进程管理系统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76999" y="3239002"/>
              <a:ext cx="2438400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TCP/IP</a:t>
              </a:r>
              <a:r>
                <a:rPr lang="zh-CN" altLang="en-US" dirty="0"/>
                <a:t>协议栈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84951" y="3997969"/>
              <a:ext cx="2438400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进程间通信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98404" y="4713759"/>
              <a:ext cx="5116995" cy="674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内存管理系统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798404" y="2639243"/>
              <a:ext cx="5116994" cy="53652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系统调用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826237" y="1980030"/>
              <a:ext cx="5089161" cy="5365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用户态函数库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834190" y="1394040"/>
              <a:ext cx="5089161" cy="53652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用户应用程序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8546" y="1394012"/>
            <a:ext cx="304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编译内核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利用已有内核构建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汇编语言实验；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实模式和保护模式下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中断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异常；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物理内存管理；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虚拟内存管理；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内核模式线程管理；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用户模式线程管理；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系统调用；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处理器调度；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同步与互斥；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文件系统；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（可选）；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迁移到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Risc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-V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ARM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架构（可选）；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900" y="19050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编译内核利用已有内核构建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endParaRPr lang="zh-CN" altLang="en-US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900" y="2274332"/>
            <a:ext cx="8458200" cy="1535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熟悉现有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内核的编译过程和启动过程，并在自行编译内核的基础上构建简单应用并启动；利用精简的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工具集构建简单的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，熟悉现代操作系统的构建过程。此外，熟悉编译环境、相关工具集，并能够实现内核远程调试；</a:t>
            </a:r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3854654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搭建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内核开发环境包括：代码编辑环境、编译环境、运行环境、调试环境等；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下载并编译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位）内核，并利用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启动内核；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熟悉制作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initramfs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的方法；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编写简单应用程序随内核启动运行；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i386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版本的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Busybox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，随内核启动，构建简单的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OS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开启远程调试功能，进行调试跟踪代码运行；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撰写实验报告；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27B9D-8B53-C542-B4A4-B7AE274C943D}" type="slidenum">
              <a:rPr lang="en-US" altLang="en-US" smtClean="0"/>
            </a:fld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848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实验安排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900" y="1905000"/>
            <a:ext cx="845820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-2</a:t>
            </a: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汇编语言编程实验</a:t>
            </a:r>
            <a:endParaRPr lang="zh-CN" altLang="en-US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900" y="2274332"/>
            <a:ext cx="8458200" cy="1535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NASM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）汇编语言语言的编程原理；寄存器使用；堆栈控制；中断使用；函数调用；基本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操作；文件操作；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语言和汇编语言之间的相互调用。</a:t>
            </a:r>
            <a:endParaRPr lang="zh-CN" altLang="en-US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3854654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搭建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位汇编语言开发环境；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掌握汇编语言语法和基本的寄存器操作；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掌握中断的使用方法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掌握函数调用方法；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实现基本的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操作如显示和读取磁盘等；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了解文件的读写方式；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语言和汇编语言之间的相互调用；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009tgp_computer_new_v3</Template>
  <TotalTime>0</TotalTime>
  <Words>6457</Words>
  <Application>WPS 演示</Application>
  <PresentationFormat>全屏显示(4:3)</PresentationFormat>
  <Paragraphs>443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Verdana</vt:lpstr>
      <vt:lpstr>Arial</vt:lpstr>
      <vt:lpstr>Times New Roman</vt:lpstr>
      <vt:lpstr>仿宋</vt:lpstr>
      <vt:lpstr>微软雅黑</vt:lpstr>
      <vt:lpstr>Arial Unicode MS</vt:lpstr>
      <vt:lpstr>Calibri</vt:lpstr>
      <vt:lpstr>-apple-system</vt:lpstr>
      <vt:lpstr>SWAstro</vt:lpstr>
      <vt:lpstr>Default Design</vt:lpstr>
      <vt:lpstr>Photoshop.Image.6</vt:lpstr>
      <vt:lpstr>Photoshop.Image.6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 Fei Chen</dc:creator>
  <cp:lastModifiedBy>Mr.P.C.H</cp:lastModifiedBy>
  <cp:revision>2237</cp:revision>
  <dcterms:created xsi:type="dcterms:W3CDTF">2018-01-21T04:36:00Z</dcterms:created>
  <dcterms:modified xsi:type="dcterms:W3CDTF">2022-02-22T10:12:59Z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46C4B8E2614546B68DDEECC023E21E54</vt:lpwstr>
  </property>
  <property fmtid="{D5CDD505-2E9C-101B-9397-08002B2CF9AE}" pid="3" name="KSOProductBuildVer">
    <vt:lpwstr>2052-11.1.0.11365</vt:lpwstr>
  </property>
</Properties>
</file>