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5" r:id="rId17"/>
    <p:sldId id="296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0" r:id="rId35"/>
    <p:sldId id="291" r:id="rId36"/>
    <p:sldId id="292" r:id="rId37"/>
    <p:sldId id="293" r:id="rId38"/>
    <p:sldId id="288" r:id="rId39"/>
    <p:sldId id="28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5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2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0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04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8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88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0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1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6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6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24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Post </a:t>
            </a:r>
            <a:r>
              <a:rPr lang="en-US" dirty="0" err="1" smtClean="0"/>
              <a:t>Abortal</a:t>
            </a:r>
            <a:r>
              <a:rPr lang="en-US" dirty="0" smtClean="0"/>
              <a:t> Care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76502"/>
            <a:ext cx="9144000" cy="1254035"/>
          </a:xfrm>
        </p:spPr>
        <p:txBody>
          <a:bodyPr/>
          <a:lstStyle/>
          <a:p>
            <a:pPr algn="r"/>
            <a:r>
              <a:rPr lang="en-US" dirty="0" err="1" smtClean="0"/>
              <a:t>Dr</a:t>
            </a:r>
            <a:r>
              <a:rPr lang="en-US" dirty="0" smtClean="0"/>
              <a:t>- Kay Zin </a:t>
            </a:r>
            <a:r>
              <a:rPr lang="en-US" dirty="0" err="1" smtClean="0"/>
              <a:t>Phu</a:t>
            </a:r>
            <a:r>
              <a:rPr lang="en-US" dirty="0" smtClean="0"/>
              <a:t> </a:t>
            </a:r>
            <a:r>
              <a:rPr lang="en-US" dirty="0" err="1" smtClean="0"/>
              <a:t>Wai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Advantages of VA over D&amp;C or E&amp;C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Aft>
                <a:spcPts val="1200"/>
              </a:spcAft>
            </a:pPr>
            <a:r>
              <a:rPr lang="en-US" sz="2800" dirty="0"/>
              <a:t>Lower risk of complications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Less cervical dilatation required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Can be performed as outpatient procedure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Decreased need for anesthetic drugs compared to D&amp;C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Lower cost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Higher acceptability to women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8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before a Uterine Evacuation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/>
              <a:t>Voluntary, informed consent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Procedure options (if both surgical and medical management are available)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Contraceptive counseling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66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Communicate Effectively </a:t>
            </a:r>
            <a:endParaRPr lang="en-US" sz="4000" dirty="0"/>
          </a:p>
        </p:txBody>
      </p:sp>
      <p:pic>
        <p:nvPicPr>
          <p:cNvPr id="4" name="Picture 7" descr="communicateeffectively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506" y="2057400"/>
            <a:ext cx="4343400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838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26" y="325937"/>
            <a:ext cx="10515600" cy="1325563"/>
          </a:xfrm>
        </p:spPr>
        <p:txBody>
          <a:bodyPr/>
          <a:lstStyle/>
          <a:p>
            <a:r>
              <a:rPr lang="en-US" sz="4000" dirty="0">
                <a:ea typeface="ＭＳ Ｐゴシック" pitchFamily="34" charset="-128"/>
              </a:rPr>
              <a:t>MVA Instruments</a:t>
            </a:r>
            <a:r>
              <a:rPr lang="en-US" dirty="0">
                <a:ea typeface="ＭＳ Ｐゴシック" pitchFamily="34" charset="-128"/>
              </a:rPr>
              <a:t/>
            </a:r>
            <a:br>
              <a:rPr lang="en-US" dirty="0">
                <a:ea typeface="ＭＳ Ｐゴシック" pitchFamily="34" charset="-128"/>
              </a:rPr>
            </a:br>
            <a:endParaRPr lang="en-US" dirty="0"/>
          </a:p>
        </p:txBody>
      </p:sp>
      <p:pic>
        <p:nvPicPr>
          <p:cNvPr id="4" name="Picture 5" descr="partsassembled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2549" y="1410789"/>
            <a:ext cx="3514779" cy="47393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776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partsdisassembled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9954" y="1933303"/>
            <a:ext cx="5344886" cy="35858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2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steps2lubricatio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197637" y="2011363"/>
            <a:ext cx="3795138" cy="4206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75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use and indications: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Aft>
                <a:spcPts val="1200"/>
              </a:spcAft>
            </a:pPr>
            <a:r>
              <a:rPr lang="en-US" sz="2800" dirty="0"/>
              <a:t>Uterine aspiration or evacuation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Treatment of incomplete miscarriage/ abortion less than or equal to 12 weeks uterine size since LMP</a:t>
            </a:r>
          </a:p>
          <a:p>
            <a:pPr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1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Complications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/>
              <a:t>Vagal reaction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Incomplete evacuation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Uterine/cervical injury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Pelvic infection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Acute </a:t>
            </a:r>
            <a:r>
              <a:rPr lang="en-US" sz="2800" dirty="0" err="1"/>
              <a:t>hematometra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790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MVA Procedure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913" y="2299063"/>
            <a:ext cx="9784080" cy="4206240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dirty="0" smtClean="0"/>
              <a:t>Pain management- </a:t>
            </a:r>
            <a:r>
              <a:rPr lang="en-US" sz="2800" dirty="0"/>
              <a:t>Anesthetic: </a:t>
            </a:r>
            <a:r>
              <a:rPr lang="en-US" sz="2800" dirty="0" err="1"/>
              <a:t>paracervical</a:t>
            </a:r>
            <a:r>
              <a:rPr lang="en-US" sz="2800" dirty="0"/>
              <a:t> block using lidocaine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800" dirty="0" smtClean="0"/>
              <a:t>                                     - non steroidal analgesics(ibuprofen  ,naproxen</a:t>
            </a:r>
            <a:r>
              <a:rPr lang="en-US" sz="2800" dirty="0"/>
              <a:t>)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800" dirty="0" smtClean="0"/>
              <a:t>                                    - Conscious </a:t>
            </a:r>
            <a:r>
              <a:rPr lang="en-US" sz="2800" dirty="0"/>
              <a:t>sedation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2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Steps</a:t>
            </a:r>
            <a:r>
              <a:rPr lang="en-US" sz="4000" baseline="0" dirty="0" smtClean="0"/>
              <a:t> of the MVA Procedure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31520" indent="-73152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2800" dirty="0"/>
              <a:t>Prepare instruments. </a:t>
            </a:r>
          </a:p>
          <a:p>
            <a:pPr marL="731520" indent="-73152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2800" dirty="0"/>
              <a:t>Assist the woman. </a:t>
            </a:r>
          </a:p>
          <a:p>
            <a:pPr marL="731520" indent="-73152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2800" dirty="0"/>
              <a:t>Perform cervical antiseptic prep. </a:t>
            </a:r>
          </a:p>
          <a:p>
            <a:pPr marL="731520" indent="-73152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2800" dirty="0"/>
              <a:t>Perform </a:t>
            </a:r>
            <a:r>
              <a:rPr lang="en-US" sz="2800" dirty="0" err="1"/>
              <a:t>paracervical</a:t>
            </a:r>
            <a:r>
              <a:rPr lang="en-US" sz="2800" dirty="0"/>
              <a:t> block. </a:t>
            </a:r>
          </a:p>
          <a:p>
            <a:pPr marL="731520" indent="-73152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2800" dirty="0"/>
              <a:t>Dilate cervix.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Possible Diagnoses for Woman seeking PAC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dirty="0"/>
              <a:t>Missed miscarriage/abortion</a:t>
            </a:r>
          </a:p>
          <a:p>
            <a:pPr marL="457200" indent="-457200">
              <a:spcAft>
                <a:spcPts val="1200"/>
              </a:spcAft>
            </a:pPr>
            <a:r>
              <a:rPr lang="en-US" dirty="0"/>
              <a:t>Threatened miscarriage/abortion</a:t>
            </a:r>
          </a:p>
          <a:p>
            <a:pPr marL="457200" indent="-457200">
              <a:spcAft>
                <a:spcPts val="1200"/>
              </a:spcAft>
            </a:pPr>
            <a:r>
              <a:rPr lang="en-US" dirty="0"/>
              <a:t>Inevitable miscarriage/abortion</a:t>
            </a:r>
          </a:p>
          <a:p>
            <a:pPr marL="457200" indent="-457200">
              <a:spcAft>
                <a:spcPts val="1200"/>
              </a:spcAft>
            </a:pPr>
            <a:r>
              <a:rPr lang="en-US" dirty="0"/>
              <a:t>Incomplete miscarriage/abortion</a:t>
            </a:r>
          </a:p>
          <a:p>
            <a:pPr marL="457200" indent="-457200">
              <a:spcAft>
                <a:spcPts val="1200"/>
              </a:spcAft>
            </a:pPr>
            <a:r>
              <a:rPr lang="en-US" dirty="0"/>
              <a:t>Possible complications from an unsafe abortion</a:t>
            </a:r>
          </a:p>
          <a:p>
            <a:pPr marL="457200" indent="-457200">
              <a:spcAft>
                <a:spcPts val="1200"/>
              </a:spcAft>
            </a:pPr>
            <a:r>
              <a:rPr lang="en-US" dirty="0"/>
              <a:t>Complications resulting from previous PAC</a:t>
            </a:r>
          </a:p>
          <a:p>
            <a:pPr marL="457200" indent="-457200">
              <a:spcAft>
                <a:spcPts val="1200"/>
              </a:spcAft>
            </a:pPr>
            <a:r>
              <a:rPr lang="en-US" dirty="0"/>
              <a:t>Ectopic pregnancy</a:t>
            </a:r>
          </a:p>
          <a:p>
            <a:pPr marL="457200" indent="-457200">
              <a:spcAft>
                <a:spcPts val="1200"/>
              </a:spcAft>
            </a:pPr>
            <a:r>
              <a:rPr lang="en-US" dirty="0" err="1"/>
              <a:t>Hydatidiform</a:t>
            </a:r>
            <a:r>
              <a:rPr lang="en-US" dirty="0"/>
              <a:t> mole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7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Steps of the MVA Procedure 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31520" indent="-731520">
              <a:spcAft>
                <a:spcPts val="1200"/>
              </a:spcAft>
              <a:buSzPct val="100000"/>
              <a:buFont typeface="+mj-lt"/>
              <a:buAutoNum type="arabicPeriod" startAt="6"/>
            </a:pPr>
            <a:r>
              <a:rPr lang="en-US" sz="2800" dirty="0"/>
              <a:t>Insert cannula. </a:t>
            </a:r>
          </a:p>
          <a:p>
            <a:pPr marL="731520" indent="-731520">
              <a:spcAft>
                <a:spcPts val="1200"/>
              </a:spcAft>
              <a:buSzPct val="100000"/>
              <a:buFont typeface="+mj-lt"/>
              <a:buAutoNum type="arabicPeriod" startAt="6"/>
            </a:pPr>
            <a:r>
              <a:rPr lang="en-US" sz="2800" dirty="0"/>
              <a:t>Suction uterine contents. </a:t>
            </a:r>
          </a:p>
          <a:p>
            <a:pPr marL="731520" indent="-731520">
              <a:spcAft>
                <a:spcPts val="1200"/>
              </a:spcAft>
              <a:buSzPct val="100000"/>
              <a:buFont typeface="+mj-lt"/>
              <a:buAutoNum type="arabicPeriod" startAt="6"/>
            </a:pPr>
            <a:r>
              <a:rPr lang="en-US" sz="2800" dirty="0"/>
              <a:t>Inspect tissue. </a:t>
            </a:r>
          </a:p>
          <a:p>
            <a:pPr marL="731520" indent="-731520">
              <a:spcAft>
                <a:spcPts val="1200"/>
              </a:spcAft>
              <a:buSzPct val="100000"/>
              <a:buFont typeface="+mj-lt"/>
              <a:buAutoNum type="arabicPeriod" startAt="6"/>
            </a:pPr>
            <a:r>
              <a:rPr lang="en-US" sz="2800" dirty="0"/>
              <a:t>Perform any concurrent procedures.</a:t>
            </a:r>
          </a:p>
          <a:p>
            <a:pPr marL="731520" indent="-731520">
              <a:spcAft>
                <a:spcPts val="1200"/>
              </a:spcAft>
              <a:buSzPct val="100000"/>
              <a:buFont typeface="+mj-lt"/>
              <a:buAutoNum type="arabicPeriod" startAt="6"/>
            </a:pPr>
            <a:r>
              <a:rPr lang="en-US" sz="2800" dirty="0"/>
              <a:t>Take immediate post-procedure steps, including instrument processing.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2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Step 1: Prepare Instruments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/>
              <a:t>Check that the aspirator retains a vacuum.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Have more than one aspirator available.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477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Create a Vacuum </a:t>
            </a:r>
            <a:endParaRPr lang="en-US" sz="4000" dirty="0"/>
          </a:p>
        </p:txBody>
      </p:sp>
      <p:pic>
        <p:nvPicPr>
          <p:cNvPr id="4" name="Picture 8" descr="createvacuu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946366" y="2327148"/>
            <a:ext cx="4297680" cy="35753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05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Step 2: Prepare the Woman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/>
              <a:t>Ensure pain medication is given at the appropriate time.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Administer antibiotics.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Ask the woman to empty her bladder.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Help her onto the table.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Ask for her permission to start.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Wash hands and put on appropriate barriers.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Perform a bimanual exam.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Select and insert speculum</a:t>
            </a:r>
          </a:p>
        </p:txBody>
      </p:sp>
    </p:spTree>
    <p:extLst>
      <p:ext uri="{BB962C8B-B14F-4D97-AF65-F5344CB8AC3E}">
        <p14:creationId xmlns:p14="http://schemas.microsoft.com/office/powerpoint/2010/main" val="176566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Step 3: Perform Cervical Antiseptic Prep </a:t>
            </a:r>
            <a:endParaRPr lang="en-US" sz="4000" dirty="0"/>
          </a:p>
        </p:txBody>
      </p:sp>
      <p:pic>
        <p:nvPicPr>
          <p:cNvPr id="4" name="Picture 5" descr="cervicalpreparatio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946366" y="2244852"/>
            <a:ext cx="4297680" cy="37398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670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Perform </a:t>
            </a:r>
            <a:r>
              <a:rPr lang="en-US" dirty="0" err="1" smtClean="0"/>
              <a:t>Paracervical</a:t>
            </a:r>
            <a:r>
              <a:rPr lang="en-US" dirty="0" smtClean="0"/>
              <a:t> Block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10 to 20mL of 0.5-1.0% lidocaine (always less than 200mg). </a:t>
            </a:r>
          </a:p>
          <a:p>
            <a:endParaRPr lang="en-US" dirty="0"/>
          </a:p>
        </p:txBody>
      </p:sp>
      <p:pic>
        <p:nvPicPr>
          <p:cNvPr id="4" name="Content Placeholder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26413" y="2625634"/>
            <a:ext cx="4853500" cy="423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6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Step 5: Dilate Cervix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Aft>
                <a:spcPts val="1200"/>
              </a:spcAft>
            </a:pPr>
            <a:r>
              <a:rPr lang="en-US" sz="2800" dirty="0"/>
              <a:t>Dilatation required in most but not all cases.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Women with inevitable or incomplete abortion may require minimal or no dilatation.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6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Step 6: Insert Cannula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/>
              <a:t>Gently apply traction to the cervix.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Rotate the cannula while gently applying pressure.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Insert cannula just past internal </a:t>
            </a:r>
            <a:r>
              <a:rPr lang="en-US" sz="2800" dirty="0" err="1"/>
              <a:t>os</a:t>
            </a:r>
            <a:r>
              <a:rPr lang="en-US" sz="2800" dirty="0"/>
              <a:t>.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Alternately, insert cannula slowly until it touches the fundus, then draw it back.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550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Step 7: Suction Uterine Contents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Aft>
                <a:spcPts val="1200"/>
              </a:spcAft>
            </a:pPr>
            <a:r>
              <a:rPr lang="en-US" sz="2800" dirty="0"/>
              <a:t>Attach charged aspirator to cannula.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Release buttons to start suction.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Gently rotate cannula 180 degrees in each direction.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Use a gentle “in and out” motion.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Do not withdraw cannula opening beyond external </a:t>
            </a:r>
            <a:r>
              <a:rPr lang="en-US" sz="2800" dirty="0" err="1"/>
              <a:t>os</a:t>
            </a:r>
            <a:r>
              <a:rPr lang="en-US" sz="28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Release Buttons </a:t>
            </a:r>
            <a:endParaRPr lang="en-US" sz="4000" dirty="0"/>
          </a:p>
        </p:txBody>
      </p:sp>
      <p:pic>
        <p:nvPicPr>
          <p:cNvPr id="4" name="Picture 7" descr="releasebutton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809206" y="2249424"/>
            <a:ext cx="4572000" cy="3730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18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Uterine Evacuation Methods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Aft>
                <a:spcPts val="1200"/>
              </a:spcAft>
            </a:pPr>
            <a:r>
              <a:rPr lang="en-US" sz="2800" dirty="0"/>
              <a:t>Uterine evacuation removes contents of the uterus.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Recommended  methods for uterine evacuation for incomplete abortion, uterine size under 12 weeks: </a:t>
            </a:r>
          </a:p>
          <a:p>
            <a:pPr marL="1096963" lvl="1" indent="-457200">
              <a:spcAft>
                <a:spcPts val="1200"/>
              </a:spcAft>
            </a:pPr>
            <a:r>
              <a:rPr lang="en-US" sz="2800" dirty="0" smtClean="0"/>
              <a:t>Vacuum aspiration (electric or manual)</a:t>
            </a:r>
          </a:p>
          <a:p>
            <a:pPr marL="1096963" lvl="1" indent="-457200">
              <a:spcAft>
                <a:spcPts val="1200"/>
              </a:spcAft>
            </a:pPr>
            <a:r>
              <a:rPr lang="en-US" sz="2800" dirty="0" smtClean="0"/>
              <a:t>Misoprostol for PAC (MPAC) or “medical methods”</a:t>
            </a:r>
          </a:p>
          <a:p>
            <a:pPr marL="1096963" lvl="1" indent="-457200">
              <a:spcAft>
                <a:spcPts val="1200"/>
              </a:spcAft>
            </a:pPr>
            <a:r>
              <a:rPr lang="en-US" sz="2800" dirty="0" smtClean="0"/>
              <a:t>Expectant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8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Signs that the Uterus is Empty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Aft>
                <a:spcPts val="1200"/>
              </a:spcAft>
            </a:pPr>
            <a:r>
              <a:rPr lang="en-US" sz="2800" dirty="0"/>
              <a:t>Red or pink foam without tissue passing through cannula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Gritty sensation over surface of uterus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Uterus contracting around cannula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Increased uterine cramping or pain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Step 8:</a:t>
            </a:r>
            <a:r>
              <a:rPr lang="en-US" sz="4000" baseline="0" dirty="0" smtClean="0"/>
              <a:t> Inspect Tissue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Aft>
                <a:spcPts val="1200"/>
              </a:spcAft>
            </a:pPr>
            <a:r>
              <a:rPr lang="en-US" sz="2800" dirty="0"/>
              <a:t>Empty contents of aspirator into container.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Quantity and presence of POC.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Complete evacuation.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Molar pregnancy.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6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Step 9: Perform Any Concurrent Procedures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Aft>
                <a:spcPts val="1200"/>
              </a:spcAft>
              <a:buNone/>
            </a:pPr>
            <a:r>
              <a:rPr lang="en-US" sz="2800" dirty="0"/>
              <a:t>If POC inspection results satisfactory: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Wipe the cervix with swab to assess additional bleeding.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Perform concurrent procedure.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Step 10: Immediately Post-Procedure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Aft>
                <a:spcPts val="1200"/>
              </a:spcAft>
            </a:pPr>
            <a:r>
              <a:rPr lang="en-US" sz="2800" dirty="0"/>
              <a:t>Process or discard instruments.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Remove barriers and wash hands.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Reassure the woman that the procedure is finished.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Help her into a comfortable position.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Ensure she is escorted to the recovery area.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Record information about procedure.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0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Steps for Processing Instruments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2800" dirty="0"/>
              <a:t>Decontamination soak</a:t>
            </a:r>
          </a:p>
          <a:p>
            <a:pPr marL="514350" indent="-51435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2800" dirty="0"/>
              <a:t>Cleaning</a:t>
            </a:r>
          </a:p>
          <a:p>
            <a:pPr marL="514350" indent="-51435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2800" dirty="0"/>
              <a:t>Sterilization or high-level disinfection</a:t>
            </a:r>
          </a:p>
          <a:p>
            <a:pPr marL="514350" indent="-51435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2800" dirty="0"/>
              <a:t>Storage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9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Decontamination Soak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Aft>
                <a:spcPts val="1200"/>
              </a:spcAft>
            </a:pPr>
            <a:r>
              <a:rPr lang="en-US" sz="2800" dirty="0"/>
              <a:t>Fill a plastic container with solution. </a:t>
            </a:r>
          </a:p>
          <a:p>
            <a:pPr marL="1096963" lvl="1" indent="-457200">
              <a:spcBef>
                <a:spcPts val="700"/>
              </a:spcBef>
              <a:spcAft>
                <a:spcPts val="1200"/>
              </a:spcAft>
            </a:pPr>
            <a:r>
              <a:rPr lang="en-US" sz="2800" dirty="0"/>
              <a:t> Can use 0.5% chlorine solution.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3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Instruments Thoroughly </a:t>
            </a:r>
          </a:p>
        </p:txBody>
      </p:sp>
      <p:pic>
        <p:nvPicPr>
          <p:cNvPr id="4" name="Picture 1033" descr="cleanthoroughly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0998" y="2011363"/>
            <a:ext cx="4108416" cy="4206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24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650" y="271113"/>
            <a:ext cx="9784080" cy="150876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5" descr="options4processi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8697" y="2037808"/>
            <a:ext cx="6532812" cy="45850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86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37519"/>
              </p:ext>
            </p:extLst>
          </p:nvPr>
        </p:nvGraphicFramePr>
        <p:xfrm>
          <a:off x="679271" y="1825623"/>
          <a:ext cx="10674529" cy="4583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669">
                  <a:extLst>
                    <a:ext uri="{9D8B030D-6E8A-4147-A177-3AD203B41FA5}">
                      <a16:colId xmlns:a16="http://schemas.microsoft.com/office/drawing/2014/main" val="3969862764"/>
                    </a:ext>
                  </a:extLst>
                </a:gridCol>
                <a:gridCol w="1785372">
                  <a:extLst>
                    <a:ext uri="{9D8B030D-6E8A-4147-A177-3AD203B41FA5}">
                      <a16:colId xmlns:a16="http://schemas.microsoft.com/office/drawing/2014/main" val="3719817303"/>
                    </a:ext>
                  </a:extLst>
                </a:gridCol>
                <a:gridCol w="1785372">
                  <a:extLst>
                    <a:ext uri="{9D8B030D-6E8A-4147-A177-3AD203B41FA5}">
                      <a16:colId xmlns:a16="http://schemas.microsoft.com/office/drawing/2014/main" val="3889206759"/>
                    </a:ext>
                  </a:extLst>
                </a:gridCol>
                <a:gridCol w="1785372">
                  <a:extLst>
                    <a:ext uri="{9D8B030D-6E8A-4147-A177-3AD203B41FA5}">
                      <a16:colId xmlns:a16="http://schemas.microsoft.com/office/drawing/2014/main" val="1016054301"/>
                    </a:ext>
                  </a:extLst>
                </a:gridCol>
                <a:gridCol w="1785372">
                  <a:extLst>
                    <a:ext uri="{9D8B030D-6E8A-4147-A177-3AD203B41FA5}">
                      <a16:colId xmlns:a16="http://schemas.microsoft.com/office/drawing/2014/main" val="1750109430"/>
                    </a:ext>
                  </a:extLst>
                </a:gridCol>
                <a:gridCol w="1785372">
                  <a:extLst>
                    <a:ext uri="{9D8B030D-6E8A-4147-A177-3AD203B41FA5}">
                      <a16:colId xmlns:a16="http://schemas.microsoft.com/office/drawing/2014/main" val="3313579401"/>
                    </a:ext>
                  </a:extLst>
                </a:gridCol>
              </a:tblGrid>
              <a:tr h="72769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Month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MVA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EVA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 &amp; 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Medical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Mx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Total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57645"/>
                  </a:ext>
                </a:extLst>
              </a:tr>
              <a:tr h="727695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Janurary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34459"/>
                  </a:ext>
                </a:extLst>
              </a:tr>
              <a:tr h="72769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February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14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203389"/>
                  </a:ext>
                </a:extLst>
              </a:tr>
              <a:tr h="72769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March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24173"/>
                  </a:ext>
                </a:extLst>
              </a:tr>
              <a:tr h="72769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April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845631"/>
                  </a:ext>
                </a:extLst>
              </a:tr>
              <a:tr h="72769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548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98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50" y="1149532"/>
            <a:ext cx="10515600" cy="3412944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21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Ipas MVA Plus</a:t>
            </a:r>
            <a:r>
              <a:rPr lang="en-US" sz="4000" baseline="30000" dirty="0" smtClean="0"/>
              <a:t>®</a:t>
            </a:r>
            <a:r>
              <a:rPr lang="en-US" sz="4000" dirty="0" smtClean="0"/>
              <a:t> with Ipas </a:t>
            </a:r>
            <a:r>
              <a:rPr lang="en-US" sz="4000" dirty="0" err="1" smtClean="0"/>
              <a:t>EasyGrip</a:t>
            </a:r>
            <a:r>
              <a:rPr lang="en-US" sz="4000" baseline="30000" dirty="0" smtClean="0"/>
              <a:t>® </a:t>
            </a:r>
            <a:r>
              <a:rPr lang="en-US" sz="4000" dirty="0" err="1" smtClean="0"/>
              <a:t>Cannulae</a:t>
            </a:r>
            <a:endParaRPr lang="en-US" sz="4000" dirty="0"/>
          </a:p>
        </p:txBody>
      </p:sp>
      <p:pic>
        <p:nvPicPr>
          <p:cNvPr id="4" name="Picture 1029" descr="MVAandCan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651" y="2481943"/>
            <a:ext cx="5355772" cy="30828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116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EVA Machine</a:t>
            </a:r>
            <a:endParaRPr lang="en-US" sz="4000" dirty="0"/>
          </a:p>
        </p:txBody>
      </p:sp>
      <p:pic>
        <p:nvPicPr>
          <p:cNvPr id="4" name="Picture 5" descr="EVAmachin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1905" y="2011363"/>
            <a:ext cx="3306603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37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Medical Methods</a:t>
            </a:r>
            <a:endParaRPr lang="en-US" sz="4000" dirty="0"/>
          </a:p>
        </p:txBody>
      </p:sp>
      <p:pic>
        <p:nvPicPr>
          <p:cNvPr id="4" name="Content Placeholder 5" descr="misoprostol graphi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33073" y="2904956"/>
            <a:ext cx="1724266" cy="2419688"/>
          </a:xfrm>
        </p:spPr>
      </p:pic>
    </p:spTree>
    <p:extLst>
      <p:ext uri="{BB962C8B-B14F-4D97-AF65-F5344CB8AC3E}">
        <p14:creationId xmlns:p14="http://schemas.microsoft.com/office/powerpoint/2010/main" val="33446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Vacuum Aspiration (MVA or EVA)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Aft>
                <a:spcPts val="1200"/>
              </a:spcAft>
            </a:pPr>
            <a:r>
              <a:rPr lang="en-US" sz="2800" dirty="0"/>
              <a:t>Extremely safe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Few complications, especially when performed in the first trimester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Most studies show success in 98 to 100 percent of incomplete miscarriage/ abortion cases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Less costly when performed on outpatient basis under local anesthesia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7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Clinical Safety and Effectiveness of Misoprostol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Aft>
                <a:spcPts val="1200"/>
              </a:spcAft>
            </a:pPr>
            <a:r>
              <a:rPr lang="en-US" sz="2800" dirty="0"/>
              <a:t>Misoprostol through twelve weeks uterine size is safe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Misoprostol is effective in 91-99% of cases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/>
              <a:t>For missed miscarriage/abortion, a single dose of misoprostol has 80% efficacy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7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Expectant</a:t>
            </a:r>
            <a:r>
              <a:rPr lang="en-US" dirty="0" smtClean="0"/>
              <a:t>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Aft>
                <a:spcPts val="1200"/>
              </a:spcAft>
            </a:pPr>
            <a:r>
              <a:rPr lang="en-US" sz="2800" b="1" dirty="0" smtClean="0"/>
              <a:t>Definition: </a:t>
            </a:r>
            <a:r>
              <a:rPr lang="en-US" sz="2800" dirty="0" smtClean="0"/>
              <a:t>Allowing a miscarriage process to follow a natural course, while closely monitoring to ensure that all uterine contents are fully expelled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 smtClean="0"/>
              <a:t>Only appropriate for women having an uncomplicated miscarriage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 smtClean="0"/>
              <a:t>Many women who present with a miscarriage can be successfully managed without any intervention </a:t>
            </a:r>
          </a:p>
          <a:p>
            <a:r>
              <a:rPr lang="en-US" sz="2800" dirty="0" smtClean="0"/>
              <a:t>    At 7-14 days, 75-85% of miscarriages are complete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8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176</TotalTime>
  <Words>834</Words>
  <Application>Microsoft Office PowerPoint</Application>
  <PresentationFormat>Widescreen</PresentationFormat>
  <Paragraphs>164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ＭＳ Ｐゴシック</vt:lpstr>
      <vt:lpstr>Corbel</vt:lpstr>
      <vt:lpstr>Wingdings</vt:lpstr>
      <vt:lpstr>Banded</vt:lpstr>
      <vt:lpstr>Post Abortal Care</vt:lpstr>
      <vt:lpstr>Possible Diagnoses for Woman seeking PAC</vt:lpstr>
      <vt:lpstr>Uterine Evacuation Methods</vt:lpstr>
      <vt:lpstr>Ipas MVA Plus® with Ipas EasyGrip® Cannulae</vt:lpstr>
      <vt:lpstr>EVA Machine</vt:lpstr>
      <vt:lpstr>Medical Methods</vt:lpstr>
      <vt:lpstr>Vacuum Aspiration (MVA or EVA)</vt:lpstr>
      <vt:lpstr>Clinical Safety and Effectiveness of Misoprostol</vt:lpstr>
      <vt:lpstr>Expectant Management</vt:lpstr>
      <vt:lpstr>Advantages of VA over D&amp;C or E&amp;C</vt:lpstr>
      <vt:lpstr>Discussion before a Uterine Evacuation</vt:lpstr>
      <vt:lpstr>Communicate Effectively </vt:lpstr>
      <vt:lpstr>MVA Instruments </vt:lpstr>
      <vt:lpstr>PowerPoint Presentation</vt:lpstr>
      <vt:lpstr>PowerPoint Presentation</vt:lpstr>
      <vt:lpstr>Intended use and indications: </vt:lpstr>
      <vt:lpstr>Possible Complications</vt:lpstr>
      <vt:lpstr>MVA Procedure</vt:lpstr>
      <vt:lpstr>Steps of the MVA Procedure</vt:lpstr>
      <vt:lpstr>Steps of the MVA Procedure (cont.)</vt:lpstr>
      <vt:lpstr>Step 1: Prepare Instruments</vt:lpstr>
      <vt:lpstr>Create a Vacuum </vt:lpstr>
      <vt:lpstr>Step 2: Prepare the Woman </vt:lpstr>
      <vt:lpstr>Step 3: Perform Cervical Antiseptic Prep </vt:lpstr>
      <vt:lpstr>Step 4: Perform Paracervical Block </vt:lpstr>
      <vt:lpstr>Step 5: Dilate Cervix </vt:lpstr>
      <vt:lpstr>Step 6: Insert Cannula </vt:lpstr>
      <vt:lpstr>Step 7: Suction Uterine Contents </vt:lpstr>
      <vt:lpstr>Release Buttons </vt:lpstr>
      <vt:lpstr>Signs that the Uterus is Empty </vt:lpstr>
      <vt:lpstr>Step 8: Inspect Tissue</vt:lpstr>
      <vt:lpstr>Step 9: Perform Any Concurrent Procedures </vt:lpstr>
      <vt:lpstr>Step 10: Immediately Post-Procedure</vt:lpstr>
      <vt:lpstr>Four Steps for Processing Instruments</vt:lpstr>
      <vt:lpstr>Steps in Decontamination Soak </vt:lpstr>
      <vt:lpstr>Clean Instruments Thoroughly </vt:lpstr>
      <vt:lpstr>PowerPoint Presentation</vt:lpstr>
      <vt:lpstr>Statistics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Abortal Care</dc:title>
  <dc:creator>HHA</dc:creator>
  <cp:lastModifiedBy>HHA</cp:lastModifiedBy>
  <cp:revision>20</cp:revision>
  <dcterms:created xsi:type="dcterms:W3CDTF">2017-05-24T13:07:14Z</dcterms:created>
  <dcterms:modified xsi:type="dcterms:W3CDTF">2017-05-24T16:03:39Z</dcterms:modified>
</cp:coreProperties>
</file>