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301" r:id="rId4"/>
    <p:sldId id="297" r:id="rId5"/>
    <p:sldId id="302" r:id="rId6"/>
    <p:sldId id="305" r:id="rId7"/>
    <p:sldId id="307" r:id="rId8"/>
    <p:sldId id="306" r:id="rId9"/>
    <p:sldId id="308" r:id="rId10"/>
    <p:sldId id="298" r:id="rId11"/>
    <p:sldId id="299" r:id="rId12"/>
    <p:sldId id="300" r:id="rId13"/>
    <p:sldId id="303" r:id="rId14"/>
    <p:sldId id="310" r:id="rId15"/>
    <p:sldId id="311" r:id="rId16"/>
    <p:sldId id="31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5F79D4-71C7-4DEF-951C-D62B53119BAC}">
          <p14:sldIdLst/>
        </p14:section>
        <p14:section name="Introduction" id="{1C36EF76-BC36-4C0B-8CC7-6F76450DE69B}">
          <p14:sldIdLst>
            <p14:sldId id="256"/>
            <p14:sldId id="257"/>
            <p14:sldId id="301"/>
            <p14:sldId id="297"/>
            <p14:sldId id="302"/>
          </p14:sldIdLst>
        </p14:section>
        <p14:section name="Overview: 4 Conceptions of Freedom" id="{B7D47065-A47A-4C38-81F2-1025A51A2D9A}">
          <p14:sldIdLst>
            <p14:sldId id="305"/>
            <p14:sldId id="307"/>
            <p14:sldId id="306"/>
            <p14:sldId id="308"/>
            <p14:sldId id="298"/>
            <p14:sldId id="299"/>
            <p14:sldId id="300"/>
          </p14:sldIdLst>
        </p14:section>
        <p14:section name="What does Feminism say about these conceptions?" id="{BD609D8E-92EB-416D-93AE-BE00045D73AA}">
          <p14:sldIdLst>
            <p14:sldId id="303"/>
            <p14:sldId id="310"/>
            <p14:sldId id="311"/>
            <p14:sldId id="3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3186" autoAdjust="0"/>
  </p:normalViewPr>
  <p:slideViewPr>
    <p:cSldViewPr>
      <p:cViewPr varScale="1">
        <p:scale>
          <a:sx n="68" d="100"/>
          <a:sy n="68" d="100"/>
        </p:scale>
        <p:origin x="145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910F8-C82A-42B0-9E38-5B99EA523BEB}" type="datetimeFigureOut">
              <a:rPr lang="en-GB" smtClean="0"/>
              <a:t>31/07/2019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FD941-61CD-4DAF-A937-7903B3AF6CAD}" type="slidenum">
              <a:rPr lang="en-GB" smtClean="0"/>
              <a:t>‹#›</a:t>
            </a:fld>
            <a:endParaRPr lang="en-GB"/>
          </a:p>
        </p:txBody>
      </p:sp>
    </p:spTree>
    <p:extLst>
      <p:ext uri="{BB962C8B-B14F-4D97-AF65-F5344CB8AC3E}">
        <p14:creationId xmlns:p14="http://schemas.microsoft.com/office/powerpoint/2010/main" val="2467672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5630EBD4-82F0-4D4F-AF24-0D8E297F0E25}" type="datetimeFigureOut">
              <a:rPr lang="en-ZA" smtClean="0"/>
              <a:t>2019/07/31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0B13F5E-BC55-4E01-8D24-0CAAF0E7B70C}" type="slidenum">
              <a:rPr lang="en-ZA" smtClean="0"/>
              <a:t>‹#›</a:t>
            </a:fld>
            <a:endParaRPr lang="en-ZA"/>
          </a:p>
        </p:txBody>
      </p:sp>
    </p:spTree>
    <p:extLst>
      <p:ext uri="{BB962C8B-B14F-4D97-AF65-F5344CB8AC3E}">
        <p14:creationId xmlns:p14="http://schemas.microsoft.com/office/powerpoint/2010/main" val="318557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5630EBD4-82F0-4D4F-AF24-0D8E297F0E25}" type="datetimeFigureOut">
              <a:rPr lang="en-ZA" smtClean="0"/>
              <a:t>2019/07/31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0B13F5E-BC55-4E01-8D24-0CAAF0E7B70C}" type="slidenum">
              <a:rPr lang="en-ZA" smtClean="0"/>
              <a:t>‹#›</a:t>
            </a:fld>
            <a:endParaRPr lang="en-ZA"/>
          </a:p>
        </p:txBody>
      </p:sp>
    </p:spTree>
    <p:extLst>
      <p:ext uri="{BB962C8B-B14F-4D97-AF65-F5344CB8AC3E}">
        <p14:creationId xmlns:p14="http://schemas.microsoft.com/office/powerpoint/2010/main" val="384369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5630EBD4-82F0-4D4F-AF24-0D8E297F0E25}" type="datetimeFigureOut">
              <a:rPr lang="en-ZA" smtClean="0"/>
              <a:t>2019/07/31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0B13F5E-BC55-4E01-8D24-0CAAF0E7B70C}" type="slidenum">
              <a:rPr lang="en-ZA" smtClean="0"/>
              <a:t>‹#›</a:t>
            </a:fld>
            <a:endParaRPr lang="en-ZA"/>
          </a:p>
        </p:txBody>
      </p:sp>
    </p:spTree>
    <p:extLst>
      <p:ext uri="{BB962C8B-B14F-4D97-AF65-F5344CB8AC3E}">
        <p14:creationId xmlns:p14="http://schemas.microsoft.com/office/powerpoint/2010/main" val="294469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5630EBD4-82F0-4D4F-AF24-0D8E297F0E25}" type="datetimeFigureOut">
              <a:rPr lang="en-ZA" smtClean="0"/>
              <a:t>2019/07/31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0B13F5E-BC55-4E01-8D24-0CAAF0E7B70C}" type="slidenum">
              <a:rPr lang="en-ZA" smtClean="0"/>
              <a:t>‹#›</a:t>
            </a:fld>
            <a:endParaRPr lang="en-ZA"/>
          </a:p>
        </p:txBody>
      </p:sp>
    </p:spTree>
    <p:extLst>
      <p:ext uri="{BB962C8B-B14F-4D97-AF65-F5344CB8AC3E}">
        <p14:creationId xmlns:p14="http://schemas.microsoft.com/office/powerpoint/2010/main" val="1340554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0EBD4-82F0-4D4F-AF24-0D8E297F0E25}" type="datetimeFigureOut">
              <a:rPr lang="en-ZA" smtClean="0"/>
              <a:t>2019/07/31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0B13F5E-BC55-4E01-8D24-0CAAF0E7B70C}" type="slidenum">
              <a:rPr lang="en-ZA" smtClean="0"/>
              <a:t>‹#›</a:t>
            </a:fld>
            <a:endParaRPr lang="en-ZA"/>
          </a:p>
        </p:txBody>
      </p:sp>
    </p:spTree>
    <p:extLst>
      <p:ext uri="{BB962C8B-B14F-4D97-AF65-F5344CB8AC3E}">
        <p14:creationId xmlns:p14="http://schemas.microsoft.com/office/powerpoint/2010/main" val="2077510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5630EBD4-82F0-4D4F-AF24-0D8E297F0E25}" type="datetimeFigureOut">
              <a:rPr lang="en-ZA" smtClean="0"/>
              <a:t>2019/07/31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0B13F5E-BC55-4E01-8D24-0CAAF0E7B70C}" type="slidenum">
              <a:rPr lang="en-ZA" smtClean="0"/>
              <a:t>‹#›</a:t>
            </a:fld>
            <a:endParaRPr lang="en-ZA"/>
          </a:p>
        </p:txBody>
      </p:sp>
    </p:spTree>
    <p:extLst>
      <p:ext uri="{BB962C8B-B14F-4D97-AF65-F5344CB8AC3E}">
        <p14:creationId xmlns:p14="http://schemas.microsoft.com/office/powerpoint/2010/main" val="3280314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5630EBD4-82F0-4D4F-AF24-0D8E297F0E25}" type="datetimeFigureOut">
              <a:rPr lang="en-ZA" smtClean="0"/>
              <a:t>2019/07/31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60B13F5E-BC55-4E01-8D24-0CAAF0E7B70C}" type="slidenum">
              <a:rPr lang="en-ZA" smtClean="0"/>
              <a:t>‹#›</a:t>
            </a:fld>
            <a:endParaRPr lang="en-ZA"/>
          </a:p>
        </p:txBody>
      </p:sp>
    </p:spTree>
    <p:extLst>
      <p:ext uri="{BB962C8B-B14F-4D97-AF65-F5344CB8AC3E}">
        <p14:creationId xmlns:p14="http://schemas.microsoft.com/office/powerpoint/2010/main" val="54350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5630EBD4-82F0-4D4F-AF24-0D8E297F0E25}" type="datetimeFigureOut">
              <a:rPr lang="en-ZA" smtClean="0"/>
              <a:t>2019/07/31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60B13F5E-BC55-4E01-8D24-0CAAF0E7B70C}" type="slidenum">
              <a:rPr lang="en-ZA" smtClean="0"/>
              <a:t>‹#›</a:t>
            </a:fld>
            <a:endParaRPr lang="en-ZA"/>
          </a:p>
        </p:txBody>
      </p:sp>
    </p:spTree>
    <p:extLst>
      <p:ext uri="{BB962C8B-B14F-4D97-AF65-F5344CB8AC3E}">
        <p14:creationId xmlns:p14="http://schemas.microsoft.com/office/powerpoint/2010/main" val="299835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0EBD4-82F0-4D4F-AF24-0D8E297F0E25}" type="datetimeFigureOut">
              <a:rPr lang="en-ZA" smtClean="0"/>
              <a:t>2019/07/31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60B13F5E-BC55-4E01-8D24-0CAAF0E7B70C}" type="slidenum">
              <a:rPr lang="en-ZA" smtClean="0"/>
              <a:t>‹#›</a:t>
            </a:fld>
            <a:endParaRPr lang="en-ZA"/>
          </a:p>
        </p:txBody>
      </p:sp>
    </p:spTree>
    <p:extLst>
      <p:ext uri="{BB962C8B-B14F-4D97-AF65-F5344CB8AC3E}">
        <p14:creationId xmlns:p14="http://schemas.microsoft.com/office/powerpoint/2010/main" val="182884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0EBD4-82F0-4D4F-AF24-0D8E297F0E25}" type="datetimeFigureOut">
              <a:rPr lang="en-ZA" smtClean="0"/>
              <a:t>2019/07/31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0B13F5E-BC55-4E01-8D24-0CAAF0E7B70C}" type="slidenum">
              <a:rPr lang="en-ZA" smtClean="0"/>
              <a:t>‹#›</a:t>
            </a:fld>
            <a:endParaRPr lang="en-ZA"/>
          </a:p>
        </p:txBody>
      </p:sp>
    </p:spTree>
    <p:extLst>
      <p:ext uri="{BB962C8B-B14F-4D97-AF65-F5344CB8AC3E}">
        <p14:creationId xmlns:p14="http://schemas.microsoft.com/office/powerpoint/2010/main" val="316689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0EBD4-82F0-4D4F-AF24-0D8E297F0E25}" type="datetimeFigureOut">
              <a:rPr lang="en-ZA" smtClean="0"/>
              <a:t>2019/07/31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0B13F5E-BC55-4E01-8D24-0CAAF0E7B70C}" type="slidenum">
              <a:rPr lang="en-ZA" smtClean="0"/>
              <a:t>‹#›</a:t>
            </a:fld>
            <a:endParaRPr lang="en-ZA"/>
          </a:p>
        </p:txBody>
      </p:sp>
    </p:spTree>
    <p:extLst>
      <p:ext uri="{BB962C8B-B14F-4D97-AF65-F5344CB8AC3E}">
        <p14:creationId xmlns:p14="http://schemas.microsoft.com/office/powerpoint/2010/main" val="92489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0EBD4-82F0-4D4F-AF24-0D8E297F0E25}" type="datetimeFigureOut">
              <a:rPr lang="en-ZA" smtClean="0"/>
              <a:t>2019/07/31</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13F5E-BC55-4E01-8D24-0CAAF0E7B70C}" type="slidenum">
              <a:rPr lang="en-ZA" smtClean="0"/>
              <a:t>‹#›</a:t>
            </a:fld>
            <a:endParaRPr lang="en-ZA"/>
          </a:p>
        </p:txBody>
      </p:sp>
    </p:spTree>
    <p:extLst>
      <p:ext uri="{BB962C8B-B14F-4D97-AF65-F5344CB8AC3E}">
        <p14:creationId xmlns:p14="http://schemas.microsoft.com/office/powerpoint/2010/main" val="490374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nlinelibrary.wiley.com/doi/full/10.1002/9781118474396.wbept0388#wbept0388-bib-0049" TargetMode="External"/><Relationship Id="rId2" Type="http://schemas.openxmlformats.org/officeDocument/2006/relationships/hyperlink" Target="https://onlinelibrary.wiley.com/doi/full/10.1002/9781118474396.wbept0388#wbept0388-bib-0011" TargetMode="External"/><Relationship Id="rId1" Type="http://schemas.openxmlformats.org/officeDocument/2006/relationships/slideLayout" Target="../slideLayouts/slideLayout2.xml"/><Relationship Id="rId4" Type="http://schemas.openxmlformats.org/officeDocument/2006/relationships/hyperlink" Target="https://onlinelibrary.wiley.com/doi/full/10.1002/9781118474396.wbept0388#wbept0388-bib-003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772400" cy="2952327"/>
          </a:xfrm>
        </p:spPr>
        <p:txBody>
          <a:bodyPr>
            <a:normAutofit/>
          </a:bodyPr>
          <a:lstStyle/>
          <a:p>
            <a:r>
              <a:rPr lang="en-ZA" dirty="0">
                <a:latin typeface="Arial Black" panose="020B0A04020102020204" pitchFamily="34" charset="0"/>
              </a:rPr>
              <a:t>Freedom and the Feminist Challenge </a:t>
            </a:r>
            <a:br>
              <a:rPr lang="en-ZA" dirty="0">
                <a:latin typeface="Arial Black" panose="020B0A04020102020204" pitchFamily="34" charset="0"/>
              </a:rPr>
            </a:br>
            <a:r>
              <a:rPr lang="en-ZA">
                <a:latin typeface="Arial Black" panose="020B0A04020102020204" pitchFamily="34" charset="0"/>
              </a:rPr>
              <a:t>Day 3</a:t>
            </a:r>
            <a:endParaRPr lang="en-ZA"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371600" y="3573017"/>
            <a:ext cx="6400800" cy="2065783"/>
          </a:xfrm>
        </p:spPr>
        <p:txBody>
          <a:bodyPr>
            <a:normAutofit/>
          </a:bodyPr>
          <a:lstStyle/>
          <a:p>
            <a:r>
              <a:rPr lang="en-ZA" dirty="0">
                <a:solidFill>
                  <a:schemeClr val="tx1"/>
                </a:solidFill>
                <a:cs typeface="Arial" panose="020B0604020202020204" pitchFamily="34" charset="0"/>
              </a:rPr>
              <a:t>Module 2, </a:t>
            </a:r>
            <a:r>
              <a:rPr lang="en-ZA" i="1" dirty="0">
                <a:solidFill>
                  <a:schemeClr val="tx1"/>
                </a:solidFill>
                <a:cs typeface="Arial" panose="020B0604020202020204" pitchFamily="34" charset="0"/>
              </a:rPr>
              <a:t>Feminism and Freedom</a:t>
            </a:r>
          </a:p>
          <a:p>
            <a:r>
              <a:rPr lang="en-ZA" dirty="0" err="1">
                <a:solidFill>
                  <a:schemeClr val="tx1"/>
                </a:solidFill>
                <a:cs typeface="Arial" panose="020B0604020202020204" pitchFamily="34" charset="0"/>
              </a:rPr>
              <a:t>Tshisimani</a:t>
            </a:r>
            <a:r>
              <a:rPr lang="en-ZA" dirty="0">
                <a:solidFill>
                  <a:schemeClr val="tx1"/>
                </a:solidFill>
                <a:cs typeface="Arial" panose="020B0604020202020204" pitchFamily="34" charset="0"/>
              </a:rPr>
              <a:t> Centre for Activist Education </a:t>
            </a:r>
          </a:p>
        </p:txBody>
      </p:sp>
    </p:spTree>
    <p:extLst>
      <p:ext uri="{BB962C8B-B14F-4D97-AF65-F5344CB8AC3E}">
        <p14:creationId xmlns:p14="http://schemas.microsoft.com/office/powerpoint/2010/main" val="3774637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7E4E-B64C-4C91-A6CF-2B9F2CADEEB4}"/>
              </a:ext>
            </a:extLst>
          </p:cNvPr>
          <p:cNvSpPr>
            <a:spLocks noGrp="1"/>
          </p:cNvSpPr>
          <p:nvPr>
            <p:ph type="title"/>
          </p:nvPr>
        </p:nvSpPr>
        <p:spPr/>
        <p:txBody>
          <a:bodyPr>
            <a:normAutofit fontScale="90000"/>
          </a:bodyPr>
          <a:lstStyle/>
          <a:p>
            <a:r>
              <a:rPr lang="en-US" dirty="0">
                <a:latin typeface="Arial Black" panose="020B0A04020102020204" pitchFamily="34" charset="0"/>
              </a:rPr>
              <a:t>What these conceptions of freedom tell us</a:t>
            </a:r>
          </a:p>
        </p:txBody>
      </p:sp>
      <p:sp>
        <p:nvSpPr>
          <p:cNvPr id="3" name="Content Placeholder 2">
            <a:extLst>
              <a:ext uri="{FF2B5EF4-FFF2-40B4-BE49-F238E27FC236}">
                <a16:creationId xmlns:a16="http://schemas.microsoft.com/office/drawing/2014/main" id="{75B0AE05-0CB0-4FDB-8644-4BEEAA7A41B3}"/>
              </a:ext>
            </a:extLst>
          </p:cNvPr>
          <p:cNvSpPr>
            <a:spLocks noGrp="1"/>
          </p:cNvSpPr>
          <p:nvPr>
            <p:ph idx="1"/>
          </p:nvPr>
        </p:nvSpPr>
        <p:spPr/>
        <p:txBody>
          <a:bodyPr>
            <a:normAutofit fontScale="25000" lnSpcReduction="20000"/>
          </a:bodyPr>
          <a:lstStyle/>
          <a:p>
            <a:r>
              <a:rPr lang="en-GB" sz="8000" dirty="0">
                <a:cs typeface="Arial" panose="020B0604020202020204" pitchFamily="34" charset="0"/>
              </a:rPr>
              <a:t>The major contestations in society – who is free and who is not? What is the marker of unfreedom? In what ways do people feel unfree? </a:t>
            </a:r>
            <a:endParaRPr lang="en-US" sz="8000" dirty="0">
              <a:cs typeface="Arial" panose="020B0604020202020204" pitchFamily="34" charset="0"/>
            </a:endParaRPr>
          </a:p>
          <a:p>
            <a:pPr marL="0" indent="0">
              <a:buNone/>
            </a:pPr>
            <a:endParaRPr lang="en-US" sz="8000" dirty="0">
              <a:cs typeface="Arial" panose="020B0604020202020204" pitchFamily="34" charset="0"/>
            </a:endParaRPr>
          </a:p>
          <a:p>
            <a:r>
              <a:rPr lang="en-GB" sz="8000" dirty="0">
                <a:cs typeface="Arial" panose="020B0604020202020204" pitchFamily="34" charset="0"/>
              </a:rPr>
              <a:t>Conceptions of freedom tell us about social relations and the structure of society. What is the source of wealth and how is wealth distributed? </a:t>
            </a:r>
          </a:p>
          <a:p>
            <a:pPr marL="0" indent="0">
              <a:buNone/>
            </a:pPr>
            <a:endParaRPr lang="en-US" sz="8000" dirty="0">
              <a:cs typeface="Arial" panose="020B0604020202020204" pitchFamily="34" charset="0"/>
            </a:endParaRPr>
          </a:p>
          <a:p>
            <a:r>
              <a:rPr lang="en-GB" sz="8000" dirty="0">
                <a:cs typeface="Arial" panose="020B0604020202020204" pitchFamily="34" charset="0"/>
              </a:rPr>
              <a:t>Who are the contending forces in society? Who is the oppressor? Who is the oppressed?  What is the social condition that they are struggling against? </a:t>
            </a:r>
            <a:endParaRPr lang="en-US" sz="8000" dirty="0">
              <a:cs typeface="Arial" panose="020B0604020202020204" pitchFamily="34" charset="0"/>
            </a:endParaRPr>
          </a:p>
          <a:p>
            <a:pPr marL="0" indent="0">
              <a:buNone/>
            </a:pPr>
            <a:endParaRPr lang="en-US" sz="8000" dirty="0">
              <a:cs typeface="Arial" panose="020B0604020202020204" pitchFamily="34" charset="0"/>
            </a:endParaRPr>
          </a:p>
          <a:p>
            <a:pPr lvl="2"/>
            <a:r>
              <a:rPr lang="en-GB" sz="8000" dirty="0">
                <a:cs typeface="Arial" panose="020B0604020202020204" pitchFamily="34" charset="0"/>
              </a:rPr>
              <a:t>Views on the state </a:t>
            </a:r>
            <a:endParaRPr lang="en-US" sz="8000" dirty="0">
              <a:cs typeface="Arial" panose="020B0604020202020204" pitchFamily="34" charset="0"/>
            </a:endParaRPr>
          </a:p>
          <a:p>
            <a:pPr lvl="2"/>
            <a:r>
              <a:rPr lang="en-GB" sz="8000" dirty="0">
                <a:cs typeface="Arial" panose="020B0604020202020204" pitchFamily="34" charset="0"/>
              </a:rPr>
              <a:t>Views on property</a:t>
            </a:r>
            <a:endParaRPr lang="en-US" sz="8000" dirty="0">
              <a:cs typeface="Arial" panose="020B0604020202020204" pitchFamily="34" charset="0"/>
            </a:endParaRPr>
          </a:p>
          <a:p>
            <a:pPr lvl="2"/>
            <a:r>
              <a:rPr lang="en-GB" sz="8000" dirty="0">
                <a:cs typeface="Arial" panose="020B0604020202020204" pitchFamily="34" charset="0"/>
              </a:rPr>
              <a:t>Views on social relations</a:t>
            </a:r>
            <a:endParaRPr lang="en-US" sz="8000" dirty="0">
              <a:cs typeface="Arial" panose="020B0604020202020204" pitchFamily="34" charset="0"/>
            </a:endParaRPr>
          </a:p>
          <a:p>
            <a:pPr marL="0" indent="0">
              <a:buNone/>
            </a:pPr>
            <a:endParaRPr lang="en-US" sz="8000" dirty="0">
              <a:cs typeface="Arial" panose="020B0604020202020204" pitchFamily="34" charset="0"/>
            </a:endParaRPr>
          </a:p>
          <a:p>
            <a:r>
              <a:rPr lang="en-GB" sz="8000" dirty="0">
                <a:cs typeface="Arial" panose="020B0604020202020204" pitchFamily="34" charset="0"/>
              </a:rPr>
              <a:t>Conceptions of freedom are also forms of social critique</a:t>
            </a:r>
            <a:endParaRPr lang="en-US" sz="8000" dirty="0">
              <a:cs typeface="Arial" panose="020B0604020202020204" pitchFamily="34" charset="0"/>
            </a:endParaRPr>
          </a:p>
          <a:p>
            <a:endParaRPr lang="en-US" dirty="0"/>
          </a:p>
        </p:txBody>
      </p:sp>
    </p:spTree>
    <p:extLst>
      <p:ext uri="{BB962C8B-B14F-4D97-AF65-F5344CB8AC3E}">
        <p14:creationId xmlns:p14="http://schemas.microsoft.com/office/powerpoint/2010/main" val="983113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3C6B-330B-4FE2-A0AA-5A42A7DA7627}"/>
              </a:ext>
            </a:extLst>
          </p:cNvPr>
          <p:cNvSpPr>
            <a:spLocks noGrp="1"/>
          </p:cNvSpPr>
          <p:nvPr>
            <p:ph type="title"/>
          </p:nvPr>
        </p:nvSpPr>
        <p:spPr/>
        <p:txBody>
          <a:bodyPr>
            <a:normAutofit/>
          </a:bodyPr>
          <a:lstStyle/>
          <a:p>
            <a:r>
              <a:rPr lang="en-US" sz="3200" dirty="0">
                <a:latin typeface="Arial Black" panose="020B0A04020102020204" pitchFamily="34" charset="0"/>
              </a:rPr>
              <a:t>What these conceptions of freedom tell us</a:t>
            </a:r>
            <a:endParaRPr lang="en-US" dirty="0"/>
          </a:p>
        </p:txBody>
      </p:sp>
      <p:sp>
        <p:nvSpPr>
          <p:cNvPr id="3" name="Content Placeholder 2">
            <a:extLst>
              <a:ext uri="{FF2B5EF4-FFF2-40B4-BE49-F238E27FC236}">
                <a16:creationId xmlns:a16="http://schemas.microsoft.com/office/drawing/2014/main" id="{993A994A-CBE6-4C7F-A3C3-E4D83CEB6F5E}"/>
              </a:ext>
            </a:extLst>
          </p:cNvPr>
          <p:cNvSpPr>
            <a:spLocks noGrp="1"/>
          </p:cNvSpPr>
          <p:nvPr>
            <p:ph idx="1"/>
          </p:nvPr>
        </p:nvSpPr>
        <p:spPr>
          <a:xfrm>
            <a:off x="457200" y="836712"/>
            <a:ext cx="8229600" cy="5289451"/>
          </a:xfrm>
        </p:spPr>
        <p:txBody>
          <a:bodyPr>
            <a:normAutofit lnSpcReduction="10000"/>
          </a:bodyPr>
          <a:lstStyle/>
          <a:p>
            <a:pPr marL="0" indent="0">
              <a:buNone/>
            </a:pPr>
            <a:endParaRPr lang="en-US" sz="2800" dirty="0">
              <a:cs typeface="Arial" panose="020B0604020202020204" pitchFamily="34" charset="0"/>
            </a:endParaRPr>
          </a:p>
          <a:p>
            <a:r>
              <a:rPr lang="en-GB" sz="2400" dirty="0">
                <a:cs typeface="Arial" panose="020B0604020202020204" pitchFamily="34" charset="0"/>
              </a:rPr>
              <a:t>Definitions and meanings of freedom do not develop in a vacuum</a:t>
            </a:r>
          </a:p>
          <a:p>
            <a:pPr marL="0" indent="0">
              <a:buNone/>
            </a:pPr>
            <a:endParaRPr lang="en-US" sz="2400" dirty="0">
              <a:cs typeface="Arial" panose="020B0604020202020204" pitchFamily="34" charset="0"/>
            </a:endParaRPr>
          </a:p>
          <a:p>
            <a:r>
              <a:rPr lang="en-GB" sz="2400" dirty="0">
                <a:cs typeface="Arial" panose="020B0604020202020204" pitchFamily="34" charset="0"/>
              </a:rPr>
              <a:t>They are part of the contestations that take place between different groups in society</a:t>
            </a:r>
          </a:p>
          <a:p>
            <a:pPr marL="0" indent="0">
              <a:buNone/>
            </a:pPr>
            <a:endParaRPr lang="en-US" sz="2400" dirty="0">
              <a:cs typeface="Arial" panose="020B0604020202020204" pitchFamily="34" charset="0"/>
            </a:endParaRPr>
          </a:p>
          <a:p>
            <a:r>
              <a:rPr lang="en-GB" sz="2400" dirty="0">
                <a:cs typeface="Arial" panose="020B0604020202020204" pitchFamily="34" charset="0"/>
              </a:rPr>
              <a:t>In some meanings, there is a yearning to recover a lost past, to restore what has been lost or taken away and to make claims about the future</a:t>
            </a:r>
          </a:p>
          <a:p>
            <a:pPr marL="0" indent="0">
              <a:buNone/>
            </a:pPr>
            <a:endParaRPr lang="en-US" sz="2400" dirty="0">
              <a:cs typeface="Arial" panose="020B0604020202020204" pitchFamily="34" charset="0"/>
            </a:endParaRPr>
          </a:p>
          <a:p>
            <a:r>
              <a:rPr lang="en-GB" sz="2400" dirty="0">
                <a:cs typeface="Arial" panose="020B0604020202020204" pitchFamily="34" charset="0"/>
              </a:rPr>
              <a:t>In the process of challenging their subjugation, oppressed people have played a key role in our understanding of freedom. </a:t>
            </a:r>
            <a:endParaRPr lang="en-US" sz="2400" dirty="0">
              <a:cs typeface="Arial" panose="020B0604020202020204" pitchFamily="34" charset="0"/>
            </a:endParaRPr>
          </a:p>
          <a:p>
            <a:endParaRPr lang="en-US" dirty="0"/>
          </a:p>
        </p:txBody>
      </p:sp>
    </p:spTree>
    <p:extLst>
      <p:ext uri="{BB962C8B-B14F-4D97-AF65-F5344CB8AC3E}">
        <p14:creationId xmlns:p14="http://schemas.microsoft.com/office/powerpoint/2010/main" val="1011054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C00-D2FC-4CD0-8671-6900A66E81E1}"/>
              </a:ext>
            </a:extLst>
          </p:cNvPr>
          <p:cNvSpPr>
            <a:spLocks noGrp="1"/>
          </p:cNvSpPr>
          <p:nvPr>
            <p:ph type="title"/>
          </p:nvPr>
        </p:nvSpPr>
        <p:spPr>
          <a:xfrm>
            <a:off x="457200" y="274638"/>
            <a:ext cx="8229600" cy="346050"/>
          </a:xfrm>
        </p:spPr>
        <p:txBody>
          <a:bodyPr>
            <a:normAutofit fontScale="90000"/>
          </a:bodyPr>
          <a:lstStyle/>
          <a:p>
            <a:endParaRPr lang="en-US"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4276343-B7CB-4CBA-882C-ADFA7486784D}"/>
              </a:ext>
            </a:extLst>
          </p:cNvPr>
          <p:cNvSpPr>
            <a:spLocks noGrp="1"/>
          </p:cNvSpPr>
          <p:nvPr>
            <p:ph idx="1"/>
          </p:nvPr>
        </p:nvSpPr>
        <p:spPr>
          <a:xfrm>
            <a:off x="457200" y="764704"/>
            <a:ext cx="8229600" cy="5390059"/>
          </a:xfrm>
        </p:spPr>
        <p:txBody>
          <a:bodyPr>
            <a:noAutofit/>
          </a:bodyPr>
          <a:lstStyle/>
          <a:p>
            <a:r>
              <a:rPr lang="en-GB" sz="2000" dirty="0">
                <a:cs typeface="Arial" panose="020B0604020202020204" pitchFamily="34" charset="0"/>
              </a:rPr>
              <a:t>They have borrowed what they deemed useful from different political traditions and from those who already enjoyed freedom.</a:t>
            </a:r>
          </a:p>
          <a:p>
            <a:pPr marL="0" indent="0">
              <a:buNone/>
            </a:pPr>
            <a:endParaRPr lang="en-US" sz="2000" dirty="0">
              <a:cs typeface="Arial" panose="020B0604020202020204" pitchFamily="34" charset="0"/>
            </a:endParaRPr>
          </a:p>
          <a:p>
            <a:r>
              <a:rPr lang="en-GB" sz="2000" dirty="0">
                <a:cs typeface="Arial" panose="020B0604020202020204" pitchFamily="34" charset="0"/>
              </a:rPr>
              <a:t>Ideas about freedom travel.</a:t>
            </a:r>
            <a:r>
              <a:rPr lang="en-US" sz="2000" dirty="0">
                <a:cs typeface="Arial" panose="020B0604020202020204" pitchFamily="34" charset="0"/>
              </a:rPr>
              <a:t> </a:t>
            </a:r>
            <a:r>
              <a:rPr lang="en-GB" sz="2000" dirty="0">
                <a:cs typeface="Arial" panose="020B0604020202020204" pitchFamily="34" charset="0"/>
              </a:rPr>
              <a:t>They get taken up, refined, made specific and relevant to the social condition and order that the oppressed people seek to overturn</a:t>
            </a:r>
          </a:p>
          <a:p>
            <a:pPr marL="0" indent="0">
              <a:buNone/>
            </a:pPr>
            <a:endParaRPr lang="en-US" sz="2000" dirty="0">
              <a:cs typeface="Arial" panose="020B0604020202020204" pitchFamily="34" charset="0"/>
            </a:endParaRPr>
          </a:p>
          <a:p>
            <a:r>
              <a:rPr lang="en-US" sz="2000" dirty="0">
                <a:cs typeface="Arial" panose="020B0604020202020204" pitchFamily="34" charset="0"/>
              </a:rPr>
              <a:t>I</a:t>
            </a:r>
            <a:r>
              <a:rPr lang="en-GB" sz="2000" dirty="0" err="1">
                <a:cs typeface="Arial" panose="020B0604020202020204" pitchFamily="34" charset="0"/>
              </a:rPr>
              <a:t>deas</a:t>
            </a:r>
            <a:r>
              <a:rPr lang="en-GB" sz="2000" dirty="0">
                <a:cs typeface="Arial" panose="020B0604020202020204" pitchFamily="34" charset="0"/>
              </a:rPr>
              <a:t> about freedom are indigenised and are fused with already existing ideas </a:t>
            </a:r>
          </a:p>
          <a:p>
            <a:pPr marL="0" indent="0">
              <a:buNone/>
            </a:pPr>
            <a:endParaRPr lang="en-US" sz="2000" dirty="0">
              <a:cs typeface="Arial" panose="020B0604020202020204" pitchFamily="34" charset="0"/>
            </a:endParaRPr>
          </a:p>
          <a:p>
            <a:r>
              <a:rPr lang="en-US" sz="2000" dirty="0">
                <a:cs typeface="Arial" panose="020B0604020202020204" pitchFamily="34" charset="0"/>
              </a:rPr>
              <a:t>Victory of freedom in one place can raise questions about freedoms of others</a:t>
            </a:r>
          </a:p>
          <a:p>
            <a:pPr marL="0" indent="0">
              <a:buNone/>
            </a:pPr>
            <a:endParaRPr lang="en-US" sz="2000" dirty="0">
              <a:cs typeface="Arial" panose="020B0604020202020204" pitchFamily="34" charset="0"/>
            </a:endParaRPr>
          </a:p>
          <a:p>
            <a:r>
              <a:rPr lang="en-US" sz="2000" dirty="0">
                <a:cs typeface="Arial" panose="020B0604020202020204" pitchFamily="34" charset="0"/>
              </a:rPr>
              <a:t>Freedom is a constant struggle!</a:t>
            </a:r>
          </a:p>
        </p:txBody>
      </p:sp>
    </p:spTree>
    <p:extLst>
      <p:ext uri="{BB962C8B-B14F-4D97-AF65-F5344CB8AC3E}">
        <p14:creationId xmlns:p14="http://schemas.microsoft.com/office/powerpoint/2010/main" val="4109893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44A5-3378-44C7-A0F8-FD037863766F}"/>
              </a:ext>
            </a:extLst>
          </p:cNvPr>
          <p:cNvSpPr>
            <a:spLocks noGrp="1"/>
          </p:cNvSpPr>
          <p:nvPr>
            <p:ph type="title"/>
          </p:nvPr>
        </p:nvSpPr>
        <p:spPr/>
        <p:txBody>
          <a:bodyPr>
            <a:normAutofit/>
          </a:bodyPr>
          <a:lstStyle/>
          <a:p>
            <a:r>
              <a:rPr lang="en-US" sz="3200" dirty="0">
                <a:latin typeface="Arial Black" panose="020B0A04020102020204" pitchFamily="34" charset="0"/>
              </a:rPr>
              <a:t>What does Feminism say about these conceptions of freedom?</a:t>
            </a:r>
          </a:p>
        </p:txBody>
      </p:sp>
      <p:sp>
        <p:nvSpPr>
          <p:cNvPr id="3" name="Content Placeholder 2">
            <a:extLst>
              <a:ext uri="{FF2B5EF4-FFF2-40B4-BE49-F238E27FC236}">
                <a16:creationId xmlns:a16="http://schemas.microsoft.com/office/drawing/2014/main" id="{FA22C57E-F923-4AB3-9EAB-BE31AC5B7965}"/>
              </a:ext>
            </a:extLst>
          </p:cNvPr>
          <p:cNvSpPr>
            <a:spLocks noGrp="1"/>
          </p:cNvSpPr>
          <p:nvPr>
            <p:ph idx="1"/>
          </p:nvPr>
        </p:nvSpPr>
        <p:spPr/>
        <p:txBody>
          <a:bodyPr>
            <a:normAutofit fontScale="92500" lnSpcReduction="10000"/>
          </a:bodyPr>
          <a:lstStyle/>
          <a:p>
            <a:pPr marL="0" indent="0">
              <a:buNone/>
            </a:pPr>
            <a:r>
              <a:rPr lang="en-GB" dirty="0"/>
              <a:t>Feminists look at these conceptions of freedom and make several claims which all start with the question: What about gender? What about women? </a:t>
            </a:r>
          </a:p>
          <a:p>
            <a:pPr marL="0" indent="0">
              <a:buNone/>
            </a:pPr>
            <a:endParaRPr lang="en-US" dirty="0"/>
          </a:p>
          <a:p>
            <a:pPr marL="400050" lvl="1" indent="0">
              <a:buNone/>
            </a:pPr>
            <a:r>
              <a:rPr lang="en-US" sz="2400" i="1" dirty="0"/>
              <a:t>“Feminists[…]have argued that “freedom” is defined within dominant discourses specifically for heterosexual white men of economic privilege. They seek an extension and even a refiguring of the concept [of freedom] to apply to their experiences of exclusion and oppression” </a:t>
            </a:r>
            <a:r>
              <a:rPr lang="en-US" sz="2200" dirty="0"/>
              <a:t>(Brown </a:t>
            </a:r>
            <a:r>
              <a:rPr lang="en-US" sz="2200" dirty="0">
                <a:hlinkClick r:id="rId2"/>
              </a:rPr>
              <a:t>1995</a:t>
            </a:r>
            <a:r>
              <a:rPr lang="en-US" sz="2200" dirty="0"/>
              <a:t>; Cohen 1995; Mills </a:t>
            </a:r>
            <a:r>
              <a:rPr lang="en-US" sz="2200" dirty="0">
                <a:hlinkClick r:id="rId3"/>
              </a:rPr>
              <a:t>1997</a:t>
            </a:r>
            <a:r>
              <a:rPr lang="en-US" sz="2200" dirty="0"/>
              <a:t>; </a:t>
            </a:r>
            <a:r>
              <a:rPr lang="en-US" sz="2200" dirty="0" err="1"/>
              <a:t>Hirschmann</a:t>
            </a:r>
            <a:r>
              <a:rPr lang="en-US" sz="2200" dirty="0"/>
              <a:t> </a:t>
            </a:r>
            <a:r>
              <a:rPr lang="en-US" sz="2200" dirty="0">
                <a:hlinkClick r:id="rId4"/>
              </a:rPr>
              <a:t>2003</a:t>
            </a:r>
            <a:r>
              <a:rPr lang="en-US" sz="2200" dirty="0"/>
              <a:t>)</a:t>
            </a:r>
            <a:r>
              <a:rPr lang="en-US" dirty="0"/>
              <a:t>. </a:t>
            </a:r>
          </a:p>
          <a:p>
            <a:endParaRPr lang="en-US" dirty="0"/>
          </a:p>
        </p:txBody>
      </p:sp>
    </p:spTree>
    <p:extLst>
      <p:ext uri="{BB962C8B-B14F-4D97-AF65-F5344CB8AC3E}">
        <p14:creationId xmlns:p14="http://schemas.microsoft.com/office/powerpoint/2010/main" val="2156807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5A02-2E8C-4493-97C1-6077353EA35A}"/>
              </a:ext>
            </a:extLst>
          </p:cNvPr>
          <p:cNvSpPr>
            <a:spLocks noGrp="1"/>
          </p:cNvSpPr>
          <p:nvPr>
            <p:ph type="title"/>
          </p:nvPr>
        </p:nvSpPr>
        <p:spPr/>
        <p:txBody>
          <a:bodyPr>
            <a:noAutofit/>
          </a:bodyPr>
          <a:lstStyle/>
          <a:p>
            <a:r>
              <a:rPr lang="en-GB" sz="3200" b="1" dirty="0">
                <a:latin typeface="Arial Black" panose="020B0A04020102020204" pitchFamily="34" charset="0"/>
              </a:rPr>
              <a:t>Feminist Challenge to dominant conceptions of freedom? </a:t>
            </a:r>
            <a:br>
              <a:rPr lang="en-US" sz="3200" b="1" dirty="0">
                <a:latin typeface="Arial Black" panose="020B0A04020102020204" pitchFamily="34" charset="0"/>
              </a:rPr>
            </a:br>
            <a:endParaRPr lang="en-US" sz="32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A7EE0FC-E4C4-49CF-8989-21762550AAA9}"/>
              </a:ext>
            </a:extLst>
          </p:cNvPr>
          <p:cNvSpPr>
            <a:spLocks noGrp="1"/>
          </p:cNvSpPr>
          <p:nvPr>
            <p:ph idx="1"/>
          </p:nvPr>
        </p:nvSpPr>
        <p:spPr>
          <a:xfrm>
            <a:off x="457200" y="1600200"/>
            <a:ext cx="8229600" cy="4983162"/>
          </a:xfrm>
        </p:spPr>
        <p:txBody>
          <a:bodyPr>
            <a:normAutofit fontScale="32500" lnSpcReduction="20000"/>
          </a:bodyPr>
          <a:lstStyle/>
          <a:p>
            <a:r>
              <a:rPr lang="en-GB" sz="6200" dirty="0"/>
              <a:t>How some of these conceptions of freedom ignored women’s oppression and treated this oppression as natural and as something that cannot be changed </a:t>
            </a:r>
          </a:p>
          <a:p>
            <a:pPr marL="0" indent="0">
              <a:buNone/>
            </a:pPr>
            <a:endParaRPr lang="en-US" sz="6200" dirty="0"/>
          </a:p>
          <a:p>
            <a:r>
              <a:rPr lang="en-GB" sz="6200" dirty="0"/>
              <a:t>How these visions of freedom ignored women altogether – the subject of freedom as a masculine, economically privileged, white and heterosexual figure</a:t>
            </a:r>
          </a:p>
          <a:p>
            <a:pPr marL="0" indent="0">
              <a:buNone/>
            </a:pPr>
            <a:endParaRPr lang="en-US" sz="6200" dirty="0"/>
          </a:p>
          <a:p>
            <a:r>
              <a:rPr lang="en-GB" sz="6200" dirty="0"/>
              <a:t>How those fighting for freedom from foreign (colonial) domination and freedom from the institution of slavery ignored women’s experiences of these social realities</a:t>
            </a:r>
          </a:p>
          <a:p>
            <a:pPr marL="0" indent="0">
              <a:buNone/>
            </a:pPr>
            <a:endParaRPr lang="en-US" sz="6200" dirty="0"/>
          </a:p>
          <a:p>
            <a:r>
              <a:rPr lang="en-GB" sz="6200" dirty="0"/>
              <a:t>Women’s oppression treated as less important to oppression on the basis of race and class exploitation </a:t>
            </a:r>
          </a:p>
          <a:p>
            <a:pPr marL="0" indent="0">
              <a:buNone/>
            </a:pPr>
            <a:endParaRPr lang="en-US" sz="6200" dirty="0"/>
          </a:p>
          <a:p>
            <a:r>
              <a:rPr lang="en-GB" sz="6200" dirty="0"/>
              <a:t>These dominant conceptions of freedom miss the political nature of gender relations and how gender relations are about power relations </a:t>
            </a:r>
            <a:endParaRPr lang="en-US" sz="6200" dirty="0"/>
          </a:p>
          <a:p>
            <a:endParaRPr lang="en-US" dirty="0"/>
          </a:p>
        </p:txBody>
      </p:sp>
    </p:spTree>
    <p:extLst>
      <p:ext uri="{BB962C8B-B14F-4D97-AF65-F5344CB8AC3E}">
        <p14:creationId xmlns:p14="http://schemas.microsoft.com/office/powerpoint/2010/main" val="983431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F297-8273-457F-B551-BAE402FE9700}"/>
              </a:ext>
            </a:extLst>
          </p:cNvPr>
          <p:cNvSpPr>
            <a:spLocks noGrp="1"/>
          </p:cNvSpPr>
          <p:nvPr>
            <p:ph type="title"/>
          </p:nvPr>
        </p:nvSpPr>
        <p:spPr/>
        <p:txBody>
          <a:bodyPr>
            <a:normAutofit fontScale="90000"/>
          </a:bodyPr>
          <a:lstStyle/>
          <a:p>
            <a:r>
              <a:rPr lang="en-US" b="1" dirty="0">
                <a:latin typeface="Arial Black" panose="020B0A04020102020204" pitchFamily="34" charset="0"/>
              </a:rPr>
              <a:t>Feminist visions of freedom</a:t>
            </a:r>
          </a:p>
        </p:txBody>
      </p:sp>
      <p:sp>
        <p:nvSpPr>
          <p:cNvPr id="3" name="Content Placeholder 2">
            <a:extLst>
              <a:ext uri="{FF2B5EF4-FFF2-40B4-BE49-F238E27FC236}">
                <a16:creationId xmlns:a16="http://schemas.microsoft.com/office/drawing/2014/main" id="{F8157C86-B328-4BD2-BF7F-F0E788ADF1CC}"/>
              </a:ext>
            </a:extLst>
          </p:cNvPr>
          <p:cNvSpPr>
            <a:spLocks noGrp="1"/>
          </p:cNvSpPr>
          <p:nvPr>
            <p:ph idx="1"/>
          </p:nvPr>
        </p:nvSpPr>
        <p:spPr>
          <a:xfrm>
            <a:off x="457200" y="1600200"/>
            <a:ext cx="8229600" cy="5257800"/>
          </a:xfrm>
        </p:spPr>
        <p:txBody>
          <a:bodyPr>
            <a:normAutofit fontScale="55000" lnSpcReduction="20000"/>
          </a:bodyPr>
          <a:lstStyle/>
          <a:p>
            <a:pPr marL="0" indent="0">
              <a:buNone/>
            </a:pPr>
            <a:r>
              <a:rPr lang="en-US" sz="3300" dirty="0"/>
              <a:t>Feminism is not just a response to the blind-spots in the dominant conceptions of freedom </a:t>
            </a:r>
          </a:p>
          <a:p>
            <a:pPr marL="0" indent="0">
              <a:buNone/>
            </a:pPr>
            <a:endParaRPr lang="en-US" sz="3300" dirty="0"/>
          </a:p>
          <a:p>
            <a:pPr marL="0" indent="0">
              <a:buNone/>
            </a:pPr>
            <a:r>
              <a:rPr lang="en-US" sz="3300" dirty="0"/>
              <a:t>It is also about making a case for new visions of freedom</a:t>
            </a:r>
          </a:p>
          <a:p>
            <a:pPr marL="0" indent="0">
              <a:buNone/>
            </a:pPr>
            <a:endParaRPr lang="en-US" sz="3300" dirty="0"/>
          </a:p>
          <a:p>
            <a:pPr marL="514350" indent="-514350">
              <a:buFont typeface="+mj-lt"/>
              <a:buAutoNum type="arabicPeriod"/>
            </a:pPr>
            <a:r>
              <a:rPr lang="en-US" sz="3300" dirty="0"/>
              <a:t>These new visions are about understanding the source of women’s oppression (unfreedom) and what it will take to change this </a:t>
            </a:r>
          </a:p>
          <a:p>
            <a:pPr marL="514350" indent="-514350">
              <a:buFont typeface="+mj-lt"/>
              <a:buAutoNum type="arabicPeriod"/>
            </a:pPr>
            <a:r>
              <a:rPr lang="en-US" sz="3300" dirty="0"/>
              <a:t>Looking at women’s everyday  experiences as political experiences not just personal issues </a:t>
            </a:r>
          </a:p>
          <a:p>
            <a:pPr marL="514350" indent="-514350">
              <a:buFont typeface="+mj-lt"/>
              <a:buAutoNum type="arabicPeriod"/>
            </a:pPr>
            <a:r>
              <a:rPr lang="en-US" sz="3300" dirty="0"/>
              <a:t>Challenging the separation between the private and public sphere, the personal and political </a:t>
            </a:r>
          </a:p>
          <a:p>
            <a:pPr marL="514350" indent="-514350">
              <a:buFont typeface="+mj-lt"/>
              <a:buAutoNum type="arabicPeriod"/>
            </a:pPr>
            <a:r>
              <a:rPr lang="en-US" sz="3300" dirty="0"/>
              <a:t>Understanding how reproductive </a:t>
            </a:r>
            <a:r>
              <a:rPr lang="en-US" sz="3300" dirty="0" err="1"/>
              <a:t>labour</a:t>
            </a:r>
            <a:r>
              <a:rPr lang="en-US" sz="3300" dirty="0"/>
              <a:t> is a source of women’s unfreedom </a:t>
            </a:r>
          </a:p>
          <a:p>
            <a:pPr marL="514350" indent="-514350">
              <a:buFont typeface="+mj-lt"/>
              <a:buAutoNum type="arabicPeriod"/>
            </a:pPr>
            <a:r>
              <a:rPr lang="en-US" sz="3300" dirty="0"/>
              <a:t>How women’s freedom will not fall from the sky or be won only after capitalism and colonialism have been toppled</a:t>
            </a:r>
          </a:p>
          <a:p>
            <a:pPr marL="0" indent="0">
              <a:buNone/>
            </a:pPr>
            <a:endParaRPr lang="en-US" sz="3300" dirty="0"/>
          </a:p>
          <a:p>
            <a:pPr marL="0" indent="0">
              <a:buNone/>
            </a:pPr>
            <a:r>
              <a:rPr lang="en-US" sz="3300" dirty="0"/>
              <a:t>Feminist conceptions of freedom have covered issues as varied as sexual freedom and pleasure, bodily integrity, autonomy and reproductive freedom, freedom from fear and harassment, economic freedom, social freedom. </a:t>
            </a:r>
          </a:p>
          <a:p>
            <a:pPr marL="0" indent="0">
              <a:buNone/>
            </a:pPr>
            <a:endParaRPr lang="en-US" dirty="0"/>
          </a:p>
        </p:txBody>
      </p:sp>
    </p:spTree>
    <p:extLst>
      <p:ext uri="{BB962C8B-B14F-4D97-AF65-F5344CB8AC3E}">
        <p14:creationId xmlns:p14="http://schemas.microsoft.com/office/powerpoint/2010/main" val="1687597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E0FEA1-E658-4359-95DA-1732B6B06271}"/>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1440D2BE-C13B-44A6-A94F-40C38D22F0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9338" y="1888900"/>
            <a:ext cx="3827462" cy="2621412"/>
          </a:xfrm>
        </p:spPr>
      </p:pic>
      <p:sp>
        <p:nvSpPr>
          <p:cNvPr id="5" name="Text Placeholder 4">
            <a:extLst>
              <a:ext uri="{FF2B5EF4-FFF2-40B4-BE49-F238E27FC236}">
                <a16:creationId xmlns:a16="http://schemas.microsoft.com/office/drawing/2014/main" id="{F9F75DE8-A824-48E4-ABD1-AE4E8072FDEC}"/>
              </a:ext>
            </a:extLst>
          </p:cNvPr>
          <p:cNvSpPr>
            <a:spLocks noGrp="1"/>
          </p:cNvSpPr>
          <p:nvPr>
            <p:ph type="body" sz="half" idx="2"/>
          </p:nvPr>
        </p:nvSpPr>
        <p:spPr>
          <a:xfrm>
            <a:off x="457200" y="836712"/>
            <a:ext cx="4402138" cy="5289451"/>
          </a:xfrm>
        </p:spPr>
        <p:txBody>
          <a:bodyPr>
            <a:normAutofit fontScale="92500" lnSpcReduction="20000"/>
          </a:bodyPr>
          <a:lstStyle/>
          <a:p>
            <a:r>
              <a:rPr lang="en-US" sz="2000" dirty="0"/>
              <a:t>“Visionary feminism is a wise and loving politics. It is rooted in the love of male and female being, refusing to privilege one over the other. The soul of feminist politics is the commitment to ending patriarchal domination of women and men, girls and boys. Love cannot exist in any relationship that is based on domination and coercion. Males cannot love themselves in patriarchal culture if their very self-definition relies on submission to patriarchal rules. When men embrace feminist thinking and practice, which </a:t>
            </a:r>
            <a:r>
              <a:rPr lang="en-US" sz="2000" dirty="0" err="1"/>
              <a:t>emphasises</a:t>
            </a:r>
            <a:r>
              <a:rPr lang="en-US" sz="2000" dirty="0"/>
              <a:t> the value of mutual growth and self-</a:t>
            </a:r>
            <a:r>
              <a:rPr lang="en-US" sz="2000" dirty="0" err="1"/>
              <a:t>actualisation</a:t>
            </a:r>
            <a:r>
              <a:rPr lang="en-US" sz="2000" dirty="0"/>
              <a:t> in all relationships, their emotional well-being will be enhanced. A genuine feminist politics always brings us from bondage to freedom, from </a:t>
            </a:r>
            <a:r>
              <a:rPr lang="en-US" sz="2000" dirty="0" err="1"/>
              <a:t>lovelessness</a:t>
            </a:r>
            <a:r>
              <a:rPr lang="en-US" sz="2000" dirty="0"/>
              <a:t> to loving”. </a:t>
            </a:r>
          </a:p>
          <a:p>
            <a:endParaRPr lang="en-US" sz="2000" dirty="0"/>
          </a:p>
          <a:p>
            <a:r>
              <a:rPr lang="en-US" sz="2000" dirty="0"/>
              <a:t>– bell hooks</a:t>
            </a:r>
          </a:p>
          <a:p>
            <a:endParaRPr lang="en-US" dirty="0"/>
          </a:p>
        </p:txBody>
      </p:sp>
    </p:spTree>
    <p:extLst>
      <p:ext uri="{BB962C8B-B14F-4D97-AF65-F5344CB8AC3E}">
        <p14:creationId xmlns:p14="http://schemas.microsoft.com/office/powerpoint/2010/main" val="3878776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D1F2-0A29-42D1-B0EF-9CF46FBE5645}"/>
              </a:ext>
            </a:extLst>
          </p:cNvPr>
          <p:cNvSpPr>
            <a:spLocks noGrp="1"/>
          </p:cNvSpPr>
          <p:nvPr>
            <p:ph type="title"/>
          </p:nvPr>
        </p:nvSpPr>
        <p:spPr/>
        <p:txBody>
          <a:bodyPr>
            <a:normAutofit fontScale="90000"/>
          </a:bodyPr>
          <a:lstStyle/>
          <a:p>
            <a:r>
              <a:rPr lang="en-US" dirty="0"/>
              <a:t> </a:t>
            </a:r>
            <a:r>
              <a:rPr lang="en-GB" b="1" dirty="0">
                <a:latin typeface="Arial Black" panose="020B0A04020102020204" pitchFamily="34" charset="0"/>
              </a:rPr>
              <a:t>Freedom – the power of an idea </a:t>
            </a:r>
            <a:br>
              <a:rPr lang="en-US" dirty="0">
                <a:latin typeface="Arial Black" panose="020B0A04020102020204" pitchFamily="34" charset="0"/>
              </a:rPr>
            </a:b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0FDA372-26C3-40F6-A9EC-15D763DC1ABC}"/>
              </a:ext>
            </a:extLst>
          </p:cNvPr>
          <p:cNvSpPr>
            <a:spLocks noGrp="1"/>
          </p:cNvSpPr>
          <p:nvPr>
            <p:ph idx="1"/>
          </p:nvPr>
        </p:nvSpPr>
        <p:spPr/>
        <p:txBody>
          <a:bodyPr>
            <a:normAutofit/>
          </a:bodyPr>
          <a:lstStyle/>
          <a:p>
            <a:r>
              <a:rPr lang="en-GB" dirty="0">
                <a:cs typeface="Arial" panose="020B0604020202020204" pitchFamily="34" charset="0"/>
              </a:rPr>
              <a:t>The idea of freedom has played a big role in the history of political thought and struggle. </a:t>
            </a:r>
            <a:endParaRPr lang="en-US" dirty="0">
              <a:cs typeface="Arial" panose="020B0604020202020204" pitchFamily="34" charset="0"/>
            </a:endParaRPr>
          </a:p>
          <a:p>
            <a:r>
              <a:rPr lang="en-GB" dirty="0">
                <a:cs typeface="Arial" panose="020B0604020202020204" pitchFamily="34" charset="0"/>
              </a:rPr>
              <a:t>In the name of ‘freedom’ struggles for social change have been waged </a:t>
            </a:r>
            <a:endParaRPr lang="en-US" dirty="0">
              <a:cs typeface="Arial" panose="020B0604020202020204" pitchFamily="34" charset="0"/>
            </a:endParaRPr>
          </a:p>
          <a:p>
            <a:r>
              <a:rPr lang="en-GB" dirty="0">
                <a:cs typeface="Arial" panose="020B0604020202020204" pitchFamily="34" charset="0"/>
              </a:rPr>
              <a:t>Across different political traditions, there is no agreement on what freedom means.</a:t>
            </a:r>
            <a:r>
              <a:rPr lang="en-GB"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7599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8472CB2-1BA1-43B0-BF7D-613EF467807B}"/>
              </a:ext>
            </a:extLst>
          </p:cNvPr>
          <p:cNvSpPr>
            <a:spLocks noGrp="1"/>
          </p:cNvSpPr>
          <p:nvPr>
            <p:ph type="title"/>
          </p:nvPr>
        </p:nvSpPr>
        <p:spPr/>
        <p:txBody>
          <a:bodyPr/>
          <a:lstStyle/>
          <a:p>
            <a:endParaRPr lang="en-US"/>
          </a:p>
        </p:txBody>
      </p:sp>
      <p:pic>
        <p:nvPicPr>
          <p:cNvPr id="11" name="Content Placeholder 10">
            <a:extLst>
              <a:ext uri="{FF2B5EF4-FFF2-40B4-BE49-F238E27FC236}">
                <a16:creationId xmlns:a16="http://schemas.microsoft.com/office/drawing/2014/main" id="{4D529831-C8A1-45BC-80AC-C96AE1A3DF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6016" y="1196752"/>
            <a:ext cx="2886138" cy="4464496"/>
          </a:xfrm>
        </p:spPr>
      </p:pic>
      <p:sp>
        <p:nvSpPr>
          <p:cNvPr id="3" name="Content Placeholder 2">
            <a:extLst>
              <a:ext uri="{FF2B5EF4-FFF2-40B4-BE49-F238E27FC236}">
                <a16:creationId xmlns:a16="http://schemas.microsoft.com/office/drawing/2014/main" id="{CEFB60AD-071A-42B7-B4D1-4F06F600C550}"/>
              </a:ext>
            </a:extLst>
          </p:cNvPr>
          <p:cNvSpPr>
            <a:spLocks noGrp="1"/>
          </p:cNvSpPr>
          <p:nvPr>
            <p:ph type="body" sz="half" idx="2"/>
          </p:nvPr>
        </p:nvSpPr>
        <p:spPr>
          <a:xfrm>
            <a:off x="457200" y="1435100"/>
            <a:ext cx="3826768" cy="4691063"/>
          </a:xfrm>
        </p:spPr>
        <p:txBody>
          <a:bodyPr/>
          <a:lstStyle/>
          <a:p>
            <a:r>
              <a:rPr lang="en-GB" sz="3200" dirty="0">
                <a:cs typeface="Arial" panose="020B0604020202020204" pitchFamily="34" charset="0"/>
              </a:rPr>
              <a:t>“The history of freedom is really a history of contests over its constructions and exclusions” </a:t>
            </a:r>
          </a:p>
          <a:p>
            <a:endParaRPr lang="en-GB" sz="3200" dirty="0">
              <a:cs typeface="Arial" panose="020B0604020202020204" pitchFamily="34" charset="0"/>
            </a:endParaRPr>
          </a:p>
          <a:p>
            <a:r>
              <a:rPr lang="en-GB" sz="3200" dirty="0">
                <a:cs typeface="Arial" panose="020B0604020202020204" pitchFamily="34" charset="0"/>
              </a:rPr>
              <a:t>AK Thakur </a:t>
            </a:r>
            <a:endParaRPr lang="en-US" sz="3200" dirty="0">
              <a:cs typeface="Arial" panose="020B0604020202020204" pitchFamily="34" charset="0"/>
            </a:endParaRPr>
          </a:p>
          <a:p>
            <a:endParaRPr lang="en-US" dirty="0"/>
          </a:p>
        </p:txBody>
      </p:sp>
    </p:spTree>
    <p:extLst>
      <p:ext uri="{BB962C8B-B14F-4D97-AF65-F5344CB8AC3E}">
        <p14:creationId xmlns:p14="http://schemas.microsoft.com/office/powerpoint/2010/main" val="299116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2DEB-0C77-4745-A1BC-39B31EF75F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A1FFAB-819E-4F71-8683-4C58E89D1958}"/>
              </a:ext>
            </a:extLst>
          </p:cNvPr>
          <p:cNvSpPr>
            <a:spLocks noGrp="1"/>
          </p:cNvSpPr>
          <p:nvPr>
            <p:ph idx="1"/>
          </p:nvPr>
        </p:nvSpPr>
        <p:spPr>
          <a:xfrm>
            <a:off x="457200" y="1600200"/>
            <a:ext cx="8229600" cy="4853136"/>
          </a:xfrm>
        </p:spPr>
        <p:txBody>
          <a:bodyPr>
            <a:normAutofit fontScale="92500"/>
          </a:bodyPr>
          <a:lstStyle/>
          <a:p>
            <a:r>
              <a:rPr lang="en-GB" dirty="0">
                <a:cs typeface="Arial" panose="020B0604020202020204" pitchFamily="34" charset="0"/>
              </a:rPr>
              <a:t>There is also fierce contestation on ‘who’ should be free and how freedom comes about. </a:t>
            </a:r>
            <a:endParaRPr lang="en-US" dirty="0">
              <a:cs typeface="Arial" panose="020B0604020202020204" pitchFamily="34" charset="0"/>
            </a:endParaRPr>
          </a:p>
          <a:p>
            <a:r>
              <a:rPr lang="en-GB" dirty="0">
                <a:cs typeface="Arial" panose="020B0604020202020204" pitchFamily="34" charset="0"/>
              </a:rPr>
              <a:t>The boundaries of freedom are always shifting. </a:t>
            </a:r>
            <a:endParaRPr lang="en-US" dirty="0">
              <a:cs typeface="Arial" panose="020B0604020202020204" pitchFamily="34" charset="0"/>
            </a:endParaRPr>
          </a:p>
          <a:p>
            <a:r>
              <a:rPr lang="en-GB" dirty="0">
                <a:cs typeface="Arial" panose="020B0604020202020204" pitchFamily="34" charset="0"/>
              </a:rPr>
              <a:t>Bernard </a:t>
            </a:r>
            <a:r>
              <a:rPr lang="en-GB" dirty="0" err="1">
                <a:cs typeface="Arial" panose="020B0604020202020204" pitchFamily="34" charset="0"/>
              </a:rPr>
              <a:t>Gallie’s</a:t>
            </a:r>
            <a:r>
              <a:rPr lang="en-GB" dirty="0">
                <a:cs typeface="Arial" panose="020B0604020202020204" pitchFamily="34" charset="0"/>
              </a:rPr>
              <a:t> (1955) speaks about “essentially contested concepts”. Freedom qualifies as one. </a:t>
            </a:r>
            <a:endParaRPr lang="en-US" dirty="0">
              <a:cs typeface="Arial" panose="020B0604020202020204" pitchFamily="34" charset="0"/>
            </a:endParaRPr>
          </a:p>
          <a:p>
            <a:r>
              <a:rPr lang="en-GB" dirty="0">
                <a:cs typeface="Arial" panose="020B0604020202020204" pitchFamily="34" charset="0"/>
              </a:rPr>
              <a:t>There have been times when freedom was synonymous with calls for formal legal and political equality, while at other times freedom had economic, social and personal dimensions. </a:t>
            </a:r>
            <a:endParaRPr lang="en-US" dirty="0">
              <a:cs typeface="Arial" panose="020B0604020202020204" pitchFamily="34" charset="0"/>
            </a:endParaRPr>
          </a:p>
          <a:p>
            <a:endParaRPr lang="en-US" dirty="0"/>
          </a:p>
        </p:txBody>
      </p:sp>
    </p:spTree>
    <p:extLst>
      <p:ext uri="{BB962C8B-B14F-4D97-AF65-F5344CB8AC3E}">
        <p14:creationId xmlns:p14="http://schemas.microsoft.com/office/powerpoint/2010/main" val="1652658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DFD4-BB28-4E7A-98B9-38A7BA32A662}"/>
              </a:ext>
            </a:extLst>
          </p:cNvPr>
          <p:cNvSpPr>
            <a:spLocks noGrp="1"/>
          </p:cNvSpPr>
          <p:nvPr>
            <p:ph type="title"/>
          </p:nvPr>
        </p:nvSpPr>
        <p:spPr/>
        <p:txBody>
          <a:bodyPr>
            <a:normAutofit/>
          </a:bodyPr>
          <a:lstStyle/>
          <a:p>
            <a:r>
              <a:rPr lang="en-US" sz="3200" dirty="0">
                <a:latin typeface="Arial Black" panose="020B0A04020102020204" pitchFamily="34" charset="0"/>
              </a:rPr>
              <a:t>What exactly is freedom? What does it mean to be free?</a:t>
            </a:r>
          </a:p>
        </p:txBody>
      </p:sp>
      <p:sp>
        <p:nvSpPr>
          <p:cNvPr id="3" name="Content Placeholder 2">
            <a:extLst>
              <a:ext uri="{FF2B5EF4-FFF2-40B4-BE49-F238E27FC236}">
                <a16:creationId xmlns:a16="http://schemas.microsoft.com/office/drawing/2014/main" id="{CAFB155C-1DBE-4613-A4EE-81282CAE8BD0}"/>
              </a:ext>
            </a:extLst>
          </p:cNvPr>
          <p:cNvSpPr>
            <a:spLocks noGrp="1"/>
          </p:cNvSpPr>
          <p:nvPr>
            <p:ph idx="1"/>
          </p:nvPr>
        </p:nvSpPr>
        <p:spPr>
          <a:xfrm>
            <a:off x="457200" y="1916832"/>
            <a:ext cx="8229600" cy="4209331"/>
          </a:xfrm>
        </p:spPr>
        <p:txBody>
          <a:bodyPr/>
          <a:lstStyle/>
          <a:p>
            <a:r>
              <a:rPr lang="en-US" dirty="0"/>
              <a:t>Throughout history, there are big contestations about what freedom means</a:t>
            </a:r>
          </a:p>
          <a:p>
            <a:r>
              <a:rPr lang="en-US" dirty="0"/>
              <a:t>Our starting point is to look at </a:t>
            </a:r>
            <a:r>
              <a:rPr lang="en-US" b="1" u="sng" dirty="0"/>
              <a:t>4 conceptions of freedom</a:t>
            </a:r>
            <a:r>
              <a:rPr lang="en-US" dirty="0"/>
              <a:t> that are tied to 4 moments and struggles in history AND the big questions that each conception brings to the fore </a:t>
            </a:r>
          </a:p>
        </p:txBody>
      </p:sp>
    </p:spTree>
    <p:extLst>
      <p:ext uri="{BB962C8B-B14F-4D97-AF65-F5344CB8AC3E}">
        <p14:creationId xmlns:p14="http://schemas.microsoft.com/office/powerpoint/2010/main" val="182632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B5A19-70E3-4435-8FD4-46F027926AEF}"/>
              </a:ext>
            </a:extLst>
          </p:cNvPr>
          <p:cNvSpPr>
            <a:spLocks noGrp="1"/>
          </p:cNvSpPr>
          <p:nvPr>
            <p:ph type="title"/>
          </p:nvPr>
        </p:nvSpPr>
        <p:spPr/>
        <p:txBody>
          <a:bodyPr>
            <a:normAutofit fontScale="90000"/>
          </a:bodyPr>
          <a:lstStyle/>
          <a:p>
            <a:pPr algn="l"/>
            <a:br>
              <a:rPr lang="en-US" sz="3600" b="1" dirty="0">
                <a:latin typeface="Arial Black" panose="020B0A04020102020204" pitchFamily="34" charset="0"/>
              </a:rPr>
            </a:br>
            <a:r>
              <a:rPr lang="en-US" sz="3600" b="1" dirty="0">
                <a:latin typeface="Arial Black" panose="020B0A04020102020204" pitchFamily="34" charset="0"/>
              </a:rPr>
              <a:t>Conception 1: Political Rights and Equality </a:t>
            </a:r>
            <a:br>
              <a:rPr lang="en-US" b="1" dirty="0"/>
            </a:b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CAE4B65-6C93-4DDB-BB8D-73FFF7A4857E}"/>
              </a:ext>
            </a:extLst>
          </p:cNvPr>
          <p:cNvSpPr>
            <a:spLocks noGrp="1"/>
          </p:cNvSpPr>
          <p:nvPr>
            <p:ph idx="1"/>
          </p:nvPr>
        </p:nvSpPr>
        <p:spPr/>
        <p:txBody>
          <a:bodyPr>
            <a:normAutofit fontScale="62500" lnSpcReduction="20000"/>
          </a:bodyPr>
          <a:lstStyle/>
          <a:p>
            <a:pPr marL="0" indent="0">
              <a:buNone/>
            </a:pPr>
            <a:endParaRPr lang="en-US" b="1" dirty="0"/>
          </a:p>
          <a:p>
            <a:pPr marL="0" indent="0">
              <a:buNone/>
            </a:pPr>
            <a:endParaRPr lang="en-US" sz="2900" b="1" dirty="0"/>
          </a:p>
          <a:p>
            <a:pPr marL="0" indent="0">
              <a:buNone/>
            </a:pPr>
            <a:r>
              <a:rPr lang="en-US" sz="2900" dirty="0">
                <a:cs typeface="Arial" panose="020B0604020202020204" pitchFamily="34" charset="0"/>
              </a:rPr>
              <a:t>Freedom as the end of the absolute rule of the monarchy and the rise of individualism</a:t>
            </a:r>
          </a:p>
          <a:p>
            <a:pPr marL="0" indent="0">
              <a:buNone/>
            </a:pPr>
            <a:endParaRPr lang="en-US" sz="2900" dirty="0">
              <a:cs typeface="Arial" panose="020B0604020202020204" pitchFamily="34" charset="0"/>
            </a:endParaRPr>
          </a:p>
          <a:p>
            <a:pPr marL="0" indent="0">
              <a:buNone/>
            </a:pPr>
            <a:r>
              <a:rPr lang="en-US" sz="2900" dirty="0">
                <a:cs typeface="Arial" panose="020B0604020202020204" pitchFamily="34" charset="0"/>
              </a:rPr>
              <a:t>Freedom from overbearing and arbitrary power of the state/church/king </a:t>
            </a:r>
          </a:p>
          <a:p>
            <a:pPr marL="0" indent="0">
              <a:buNone/>
            </a:pPr>
            <a:endParaRPr lang="en-US" sz="2900" dirty="0">
              <a:cs typeface="Arial" panose="020B0604020202020204" pitchFamily="34" charset="0"/>
            </a:endParaRPr>
          </a:p>
          <a:p>
            <a:pPr marL="0" indent="0">
              <a:buNone/>
            </a:pPr>
            <a:r>
              <a:rPr lang="en-US" sz="2900" dirty="0">
                <a:cs typeface="Arial" panose="020B0604020202020204" pitchFamily="34" charset="0"/>
              </a:rPr>
              <a:t>Freedom for individuals to own property and to enter into contracts with other individuals in society</a:t>
            </a:r>
          </a:p>
          <a:p>
            <a:pPr marL="0" indent="0">
              <a:buNone/>
            </a:pPr>
            <a:endParaRPr lang="en-US" sz="2900" dirty="0">
              <a:cs typeface="Arial" panose="020B0604020202020204" pitchFamily="34" charset="0"/>
            </a:endParaRPr>
          </a:p>
          <a:p>
            <a:pPr marL="0" indent="0">
              <a:buNone/>
            </a:pPr>
            <a:r>
              <a:rPr lang="en-US" sz="2900" dirty="0">
                <a:cs typeface="Arial" panose="020B0604020202020204" pitchFamily="34" charset="0"/>
              </a:rPr>
              <a:t>Freedom to choose a government through regulations elections </a:t>
            </a:r>
          </a:p>
          <a:p>
            <a:pPr marL="0" indent="0">
              <a:buNone/>
            </a:pPr>
            <a:endParaRPr lang="en-US" sz="2900" dirty="0">
              <a:cs typeface="Arial" panose="020B0604020202020204" pitchFamily="34" charset="0"/>
            </a:endParaRPr>
          </a:p>
          <a:p>
            <a:pPr marL="0" indent="0">
              <a:buNone/>
            </a:pPr>
            <a:r>
              <a:rPr lang="en-US" sz="2900" dirty="0">
                <a:cs typeface="Arial" panose="020B0604020202020204" pitchFamily="34" charset="0"/>
              </a:rPr>
              <a:t>Equal rights and an end of privileges linked to the “accident of birth” </a:t>
            </a:r>
          </a:p>
          <a:p>
            <a:pPr marL="0" indent="0">
              <a:buNone/>
            </a:pPr>
            <a:endParaRPr lang="en-US" sz="2900" dirty="0">
              <a:cs typeface="Arial" panose="020B0604020202020204" pitchFamily="34" charset="0"/>
            </a:endParaRPr>
          </a:p>
          <a:p>
            <a:pPr marL="0" indent="0">
              <a:buNone/>
            </a:pPr>
            <a:r>
              <a:rPr lang="en-US" sz="2900" dirty="0">
                <a:cs typeface="Arial" panose="020B0604020202020204" pitchFamily="34" charset="0"/>
              </a:rPr>
              <a:t>An end to absolute arbitrary power</a:t>
            </a:r>
          </a:p>
          <a:p>
            <a:pPr marL="0" indent="0">
              <a:buNone/>
            </a:pPr>
            <a:endParaRPr lang="en-GB" sz="2900" dirty="0">
              <a:cs typeface="Arial" panose="020B0604020202020204" pitchFamily="34" charset="0"/>
            </a:endParaRPr>
          </a:p>
          <a:p>
            <a:pPr marL="0" indent="0">
              <a:buNone/>
            </a:pPr>
            <a:r>
              <a:rPr lang="en-GB" sz="2900" dirty="0">
                <a:cs typeface="Arial" panose="020B0604020202020204" pitchFamily="34" charset="0"/>
              </a:rPr>
              <a:t>Freedom as synonymous with calls for formal legal and political equality</a:t>
            </a:r>
            <a:endParaRPr lang="en-US" sz="2900" dirty="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2769297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7B23-5B87-4B54-AF10-53ABEE3C59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8F7304-C13E-48E7-987F-B21DE90A60D5}"/>
              </a:ext>
            </a:extLst>
          </p:cNvPr>
          <p:cNvSpPr>
            <a:spLocks noGrp="1"/>
          </p:cNvSpPr>
          <p:nvPr>
            <p:ph idx="1"/>
          </p:nvPr>
        </p:nvSpPr>
        <p:spPr>
          <a:xfrm>
            <a:off x="457200" y="274638"/>
            <a:ext cx="8229600" cy="6308724"/>
          </a:xfrm>
        </p:spPr>
        <p:txBody>
          <a:bodyPr>
            <a:normAutofit fontScale="92500" lnSpcReduction="20000"/>
          </a:bodyPr>
          <a:lstStyle/>
          <a:p>
            <a:pPr marL="0" indent="0">
              <a:buNone/>
            </a:pPr>
            <a:r>
              <a:rPr lang="en-US" sz="3500" b="1" dirty="0">
                <a:latin typeface="Arial Black" panose="020B0A04020102020204" pitchFamily="34" charset="0"/>
              </a:rPr>
              <a:t>Conception 2: Freedom as emancipation from slavery (the case of Saint Domingue Haiti)   </a:t>
            </a:r>
          </a:p>
          <a:p>
            <a:pPr marL="0" indent="0">
              <a:buNone/>
            </a:pPr>
            <a:endParaRPr lang="en-US" sz="2800" b="1" dirty="0"/>
          </a:p>
          <a:p>
            <a:pPr marL="0" indent="0">
              <a:buNone/>
            </a:pPr>
            <a:r>
              <a:rPr lang="en-US" sz="2000" dirty="0"/>
              <a:t>The campaign to abolish slavery led to fierce debates about what freedom would look like for those who were forced into chattel slavery </a:t>
            </a:r>
          </a:p>
          <a:p>
            <a:pPr marL="0" indent="0">
              <a:buNone/>
            </a:pPr>
            <a:endParaRPr lang="en-US" sz="2000" dirty="0"/>
          </a:p>
          <a:p>
            <a:pPr marL="0" indent="0">
              <a:buNone/>
            </a:pPr>
            <a:r>
              <a:rPr lang="en-US" sz="2000" dirty="0"/>
              <a:t>Was freedom about a formal end to slavery and allowing the former slaves to be free to enter into employment contracts as waged workers?</a:t>
            </a:r>
          </a:p>
          <a:p>
            <a:pPr marL="0" indent="0">
              <a:buNone/>
            </a:pPr>
            <a:r>
              <a:rPr lang="en-US" sz="2000" dirty="0"/>
              <a:t> </a:t>
            </a:r>
          </a:p>
          <a:p>
            <a:pPr marL="0" indent="0">
              <a:buNone/>
            </a:pPr>
            <a:r>
              <a:rPr lang="en-US" sz="2000" dirty="0"/>
              <a:t>Was freedom about a complete separation between the slaves and </a:t>
            </a:r>
            <a:r>
              <a:rPr lang="en-US" sz="2000" dirty="0" err="1"/>
              <a:t>labour</a:t>
            </a:r>
            <a:r>
              <a:rPr lang="en-US" sz="2000" dirty="0"/>
              <a:t> regime of the plantation? </a:t>
            </a:r>
          </a:p>
          <a:p>
            <a:pPr marL="0" indent="0">
              <a:buNone/>
            </a:pPr>
            <a:endParaRPr lang="en-US" sz="2000" dirty="0"/>
          </a:p>
          <a:p>
            <a:pPr marL="0" indent="0">
              <a:buNone/>
            </a:pPr>
            <a:r>
              <a:rPr lang="en-US" sz="2000" dirty="0"/>
              <a:t>What would freedom mean in the absence of land (property) ownership? Could the slaves be free when they were still suffered economic dependence on the former slave masters/ planter class? </a:t>
            </a:r>
          </a:p>
          <a:p>
            <a:pPr marL="0" indent="0">
              <a:buNone/>
            </a:pPr>
            <a:endParaRPr lang="en-US" sz="2000" dirty="0"/>
          </a:p>
          <a:p>
            <a:pPr marL="0" indent="0">
              <a:buNone/>
            </a:pPr>
            <a:r>
              <a:rPr lang="en-US" sz="2000" dirty="0"/>
              <a:t>What about self-ownership or “property in one’s self” and self-sufficiency?</a:t>
            </a:r>
          </a:p>
          <a:p>
            <a:pPr marL="0" indent="0">
              <a:buNone/>
            </a:pPr>
            <a:endParaRPr lang="en-US" sz="2000" dirty="0"/>
          </a:p>
          <a:p>
            <a:pPr marL="0" indent="0">
              <a:buNone/>
            </a:pPr>
            <a:r>
              <a:rPr lang="en-US" sz="2000" dirty="0"/>
              <a:t>What about other rights of citizenship like voting and equality before the law regardless of race? </a:t>
            </a:r>
          </a:p>
          <a:p>
            <a:pPr marL="0" indent="0">
              <a:buNone/>
            </a:pPr>
            <a:endParaRPr lang="en-US" sz="24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dirty="0"/>
          </a:p>
        </p:txBody>
      </p:sp>
    </p:spTree>
    <p:extLst>
      <p:ext uri="{BB962C8B-B14F-4D97-AF65-F5344CB8AC3E}">
        <p14:creationId xmlns:p14="http://schemas.microsoft.com/office/powerpoint/2010/main" val="162701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3505-33C3-4A63-8217-7D7DF6F231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A1C8A4-7136-4593-B8AE-135B4C14A8C0}"/>
              </a:ext>
            </a:extLst>
          </p:cNvPr>
          <p:cNvSpPr>
            <a:spLocks noGrp="1"/>
          </p:cNvSpPr>
          <p:nvPr>
            <p:ph idx="1"/>
          </p:nvPr>
        </p:nvSpPr>
        <p:spPr>
          <a:xfrm>
            <a:off x="457200" y="274638"/>
            <a:ext cx="8229600" cy="5851525"/>
          </a:xfrm>
        </p:spPr>
        <p:txBody>
          <a:bodyPr>
            <a:normAutofit fontScale="70000" lnSpcReduction="20000"/>
          </a:bodyPr>
          <a:lstStyle/>
          <a:p>
            <a:pPr marL="0" indent="0">
              <a:buNone/>
            </a:pPr>
            <a:r>
              <a:rPr lang="en-US" sz="4600" b="1" dirty="0">
                <a:latin typeface="Arial Black" panose="020B0A04020102020204" pitchFamily="34" charset="0"/>
              </a:rPr>
              <a:t>Conception 3: Social and economic Freedom </a:t>
            </a:r>
          </a:p>
          <a:p>
            <a:pPr marL="0" indent="0">
              <a:buNone/>
            </a:pPr>
            <a:endParaRPr lang="en-US" b="1" dirty="0"/>
          </a:p>
          <a:p>
            <a:pPr marL="0" indent="0">
              <a:buNone/>
            </a:pPr>
            <a:r>
              <a:rPr lang="en-US" dirty="0"/>
              <a:t>Freedom is not possible for so long as society is organized around private property ownership, which allows for the exercise of excessive and unaccountable power by capitalist. </a:t>
            </a:r>
          </a:p>
          <a:p>
            <a:pPr marL="0" indent="0">
              <a:buNone/>
            </a:pPr>
            <a:endParaRPr lang="en-US" dirty="0"/>
          </a:p>
          <a:p>
            <a:pPr marL="0" indent="0">
              <a:buNone/>
            </a:pPr>
            <a:r>
              <a:rPr lang="en-US" dirty="0"/>
              <a:t>In a society organized around the market and around the idea of competition, our ability to fulfil  our needs and desires is tempered with.  </a:t>
            </a:r>
          </a:p>
          <a:p>
            <a:pPr marL="0" indent="0">
              <a:buNone/>
            </a:pPr>
            <a:endParaRPr lang="en-US" dirty="0"/>
          </a:p>
          <a:p>
            <a:pPr marL="0" indent="0">
              <a:buNone/>
            </a:pPr>
            <a:r>
              <a:rPr lang="en-US" dirty="0"/>
              <a:t>The majority’s ability to </a:t>
            </a:r>
            <a:r>
              <a:rPr lang="en-US" dirty="0" err="1"/>
              <a:t>realise</a:t>
            </a:r>
            <a:r>
              <a:rPr lang="en-US" dirty="0"/>
              <a:t> their dreams and desires is severely constrained by the coercive power of capital.</a:t>
            </a:r>
          </a:p>
          <a:p>
            <a:pPr marL="0" indent="0">
              <a:buNone/>
            </a:pPr>
            <a:endParaRPr lang="en-US" dirty="0"/>
          </a:p>
          <a:p>
            <a:pPr marL="0" indent="0">
              <a:buNone/>
            </a:pPr>
            <a:r>
              <a:rPr lang="en-US" dirty="0"/>
              <a:t>‘Social freedom’ can only be won with the total abolishment of private ownership of property and the establishment of a system of interdependent cooperation, cooperative production, and communal ownership and deliberation.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4482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7DF9F-9529-4D35-B4AB-A0CDFE2E40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12341C-53BE-45C8-A030-3EDEFE7DDE85}"/>
              </a:ext>
            </a:extLst>
          </p:cNvPr>
          <p:cNvSpPr>
            <a:spLocks noGrp="1"/>
          </p:cNvSpPr>
          <p:nvPr>
            <p:ph idx="1"/>
          </p:nvPr>
        </p:nvSpPr>
        <p:spPr>
          <a:xfrm>
            <a:off x="457200" y="476672"/>
            <a:ext cx="8229600" cy="5649491"/>
          </a:xfrm>
        </p:spPr>
        <p:txBody>
          <a:bodyPr>
            <a:normAutofit fontScale="85000" lnSpcReduction="20000"/>
          </a:bodyPr>
          <a:lstStyle/>
          <a:p>
            <a:pPr marL="0" indent="0">
              <a:buNone/>
            </a:pPr>
            <a:r>
              <a:rPr lang="en-US" sz="3800" b="1" dirty="0">
                <a:latin typeface="Arial Black" panose="020B0A04020102020204" pitchFamily="34" charset="0"/>
              </a:rPr>
              <a:t>Conception 4: Freedom as Independence (post WWII)</a:t>
            </a:r>
          </a:p>
          <a:p>
            <a:pPr marL="0" indent="0">
              <a:buNone/>
            </a:pPr>
            <a:endParaRPr lang="en-US" sz="3800" b="1" dirty="0">
              <a:latin typeface="Arial Black" panose="020B0A04020102020204" pitchFamily="34" charset="0"/>
            </a:endParaRPr>
          </a:p>
          <a:p>
            <a:pPr marL="0" indent="0">
              <a:buNone/>
            </a:pPr>
            <a:r>
              <a:rPr lang="en-US" dirty="0"/>
              <a:t>Freedom became closely associated with the idea of forming sovereign nation states. </a:t>
            </a:r>
          </a:p>
          <a:p>
            <a:pPr marL="0" indent="0">
              <a:buNone/>
            </a:pPr>
            <a:r>
              <a:rPr lang="en-US" dirty="0"/>
              <a:t>In this framework, </a:t>
            </a:r>
            <a:r>
              <a:rPr lang="en-US" dirty="0" err="1"/>
              <a:t>decolonisation</a:t>
            </a:r>
            <a:r>
              <a:rPr lang="en-US" dirty="0"/>
              <a:t> had the following dimensions: </a:t>
            </a:r>
          </a:p>
          <a:p>
            <a:pPr lvl="0"/>
            <a:r>
              <a:rPr lang="en-US" dirty="0"/>
              <a:t>It would provide freedom from foreign rule and domination</a:t>
            </a:r>
          </a:p>
          <a:p>
            <a:pPr lvl="0"/>
            <a:r>
              <a:rPr lang="en-US" dirty="0"/>
              <a:t>It would create space for </a:t>
            </a:r>
            <a:r>
              <a:rPr lang="en-US" dirty="0" err="1"/>
              <a:t>colonised</a:t>
            </a:r>
            <a:r>
              <a:rPr lang="en-US" dirty="0"/>
              <a:t> people to chart their futures – self determination</a:t>
            </a:r>
          </a:p>
          <a:p>
            <a:pPr lvl="0"/>
            <a:r>
              <a:rPr lang="en-US" dirty="0"/>
              <a:t>Independence would provide space to advance radical social and economic </a:t>
            </a:r>
            <a:r>
              <a:rPr lang="en-US" dirty="0" err="1"/>
              <a:t>programmes</a:t>
            </a:r>
            <a:r>
              <a:rPr lang="en-US" dirty="0"/>
              <a:t> which in some cases included socialism.</a:t>
            </a:r>
          </a:p>
          <a:p>
            <a:pPr marL="0" indent="0">
              <a:buNone/>
            </a:pPr>
            <a:endParaRPr lang="en-US" b="1" dirty="0"/>
          </a:p>
        </p:txBody>
      </p:sp>
    </p:spTree>
    <p:extLst>
      <p:ext uri="{BB962C8B-B14F-4D97-AF65-F5344CB8AC3E}">
        <p14:creationId xmlns:p14="http://schemas.microsoft.com/office/powerpoint/2010/main" val="738594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4206</TotalTime>
  <Words>1391</Words>
  <Application>Microsoft Office PowerPoint</Application>
  <PresentationFormat>On-screen Show (4:3)</PresentationFormat>
  <Paragraphs>124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 Black</vt:lpstr>
      <vt:lpstr>Calibri</vt:lpstr>
      <vt:lpstr>Office Theme</vt:lpstr>
      <vt:lpstr>Freedom and the Feminist Challenge  Day 3</vt:lpstr>
      <vt:lpstr> Freedom – the power of an idea  </vt:lpstr>
      <vt:lpstr>PowerPoint Presentation</vt:lpstr>
      <vt:lpstr>PowerPoint Presentation</vt:lpstr>
      <vt:lpstr>What exactly is freedom? What does it mean to be free?</vt:lpstr>
      <vt:lpstr> Conception 1: Political Rights and Equality  </vt:lpstr>
      <vt:lpstr>PowerPoint Presentation</vt:lpstr>
      <vt:lpstr>PowerPoint Presentation</vt:lpstr>
      <vt:lpstr>PowerPoint Presentation</vt:lpstr>
      <vt:lpstr>What these conceptions of freedom tell us</vt:lpstr>
      <vt:lpstr>What these conceptions of freedom tell us</vt:lpstr>
      <vt:lpstr>PowerPoint Presentation</vt:lpstr>
      <vt:lpstr>What does Feminism say about these conceptions of freedom?</vt:lpstr>
      <vt:lpstr>Feminist Challenge to dominant conceptions of freedom?  </vt:lpstr>
      <vt:lpstr>Feminist visions of freedom</vt:lpstr>
      <vt:lpstr>PowerPoint Presentation</vt:lpstr>
    </vt:vector>
  </TitlesOfParts>
  <Company>NUMSA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albatross of Lenin’s What is to be done: Debates on the role of unions in South Africa</dc:title>
  <dc:creator>Dinga Sikwebu</dc:creator>
  <cp:lastModifiedBy>user</cp:lastModifiedBy>
  <cp:revision>100</cp:revision>
  <dcterms:created xsi:type="dcterms:W3CDTF">2018-05-05T02:18:18Z</dcterms:created>
  <dcterms:modified xsi:type="dcterms:W3CDTF">2019-07-31T16:12:59Z</dcterms:modified>
</cp:coreProperties>
</file>