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77" r:id="rId3"/>
    <p:sldId id="271" r:id="rId4"/>
    <p:sldId id="272" r:id="rId5"/>
    <p:sldId id="281" r:id="rId6"/>
    <p:sldId id="267" r:id="rId7"/>
    <p:sldId id="257" r:id="rId8"/>
    <p:sldId id="274" r:id="rId9"/>
    <p:sldId id="269" r:id="rId10"/>
    <p:sldId id="259" r:id="rId11"/>
    <p:sldId id="275" r:id="rId12"/>
    <p:sldId id="268" r:id="rId13"/>
    <p:sldId id="276" r:id="rId14"/>
    <p:sldId id="273" r:id="rId15"/>
    <p:sldId id="280" r:id="rId16"/>
    <p:sldId id="270" r:id="rId17"/>
    <p:sldId id="264" r:id="rId18"/>
    <p:sldId id="258" r:id="rId19"/>
    <p:sldId id="266" r:id="rId20"/>
    <p:sldId id="283" r:id="rId21"/>
    <p:sldId id="262" r:id="rId22"/>
    <p:sldId id="265" r:id="rId23"/>
    <p:sldId id="284" r:id="rId24"/>
    <p:sldId id="286" r:id="rId25"/>
    <p:sldId id="263" r:id="rId26"/>
    <p:sldId id="278" r:id="rId27"/>
    <p:sldId id="279" r:id="rId28"/>
    <p:sldId id="28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0" autoAdjust="0"/>
    <p:restoredTop sz="94660"/>
  </p:normalViewPr>
  <p:slideViewPr>
    <p:cSldViewPr snapToGrid="0">
      <p:cViewPr varScale="1">
        <p:scale>
          <a:sx n="72" d="100"/>
          <a:sy n="72" d="100"/>
        </p:scale>
        <p:origin x="4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C0E2B-61DC-4DB1-ADAC-5B51CAC27E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13B41516-C515-478C-9373-9E126535A7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F2085091-A50D-4625-B0FB-7F29A73524D8}"/>
              </a:ext>
            </a:extLst>
          </p:cNvPr>
          <p:cNvSpPr>
            <a:spLocks noGrp="1"/>
          </p:cNvSpPr>
          <p:nvPr>
            <p:ph type="dt" sz="half" idx="10"/>
          </p:nvPr>
        </p:nvSpPr>
        <p:spPr/>
        <p:txBody>
          <a:bodyPr/>
          <a:lstStyle/>
          <a:p>
            <a:fld id="{08B9EBBA-996F-894A-B54A-D6246ED52CEA}" type="datetimeFigureOut">
              <a:rPr lang="en-US" smtClean="0"/>
              <a:pPr/>
              <a:t>7/13/2019</a:t>
            </a:fld>
            <a:endParaRPr lang="en-US" dirty="0"/>
          </a:p>
        </p:txBody>
      </p:sp>
      <p:sp>
        <p:nvSpPr>
          <p:cNvPr id="5" name="Footer Placeholder 4">
            <a:extLst>
              <a:ext uri="{FF2B5EF4-FFF2-40B4-BE49-F238E27FC236}">
                <a16:creationId xmlns:a16="http://schemas.microsoft.com/office/drawing/2014/main" id="{068DCB29-6691-49AA-BEC2-612BDEE49BC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6D92F56-0743-460F-8511-C7FE1DAEEC7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8066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2164A-5FB3-457D-9786-462C5749ACEC}"/>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8072B424-B8FA-4A17-ACD4-161E4EAC79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979381B2-E44E-49F5-AD17-DB41AED88F59}"/>
              </a:ext>
            </a:extLst>
          </p:cNvPr>
          <p:cNvSpPr>
            <a:spLocks noGrp="1"/>
          </p:cNvSpPr>
          <p:nvPr>
            <p:ph type="dt" sz="half" idx="10"/>
          </p:nvPr>
        </p:nvSpPr>
        <p:spPr/>
        <p:txBody>
          <a:bodyPr/>
          <a:lstStyle/>
          <a:p>
            <a:fld id="{C6C52C72-DE31-F449-A4ED-4C594FD91407}" type="datetimeFigureOut">
              <a:rPr lang="en-US" smtClean="0"/>
              <a:pPr/>
              <a:t>7/13/2019</a:t>
            </a:fld>
            <a:endParaRPr lang="en-US" dirty="0"/>
          </a:p>
        </p:txBody>
      </p:sp>
      <p:sp>
        <p:nvSpPr>
          <p:cNvPr id="5" name="Footer Placeholder 4">
            <a:extLst>
              <a:ext uri="{FF2B5EF4-FFF2-40B4-BE49-F238E27FC236}">
                <a16:creationId xmlns:a16="http://schemas.microsoft.com/office/drawing/2014/main" id="{F4AA0221-0F54-4B20-81B1-5A6015D348B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7CA5FB1-665F-4B97-A749-AEB96219AF6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3393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599F15-D827-4C7C-8522-D0D72164C4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75910D06-9F23-4368-895B-4F51E510DD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50FE9BFA-53A7-43AA-8ADE-B1FD577D241E}"/>
              </a:ext>
            </a:extLst>
          </p:cNvPr>
          <p:cNvSpPr>
            <a:spLocks noGrp="1"/>
          </p:cNvSpPr>
          <p:nvPr>
            <p:ph type="dt" sz="half" idx="10"/>
          </p:nvPr>
        </p:nvSpPr>
        <p:spPr/>
        <p:txBody>
          <a:bodyPr/>
          <a:lstStyle/>
          <a:p>
            <a:fld id="{ED62726E-379B-B349-9EED-81ED093FA806}" type="datetimeFigureOut">
              <a:rPr lang="en-US" smtClean="0"/>
              <a:pPr/>
              <a:t>7/13/2019</a:t>
            </a:fld>
            <a:endParaRPr lang="en-US" dirty="0"/>
          </a:p>
        </p:txBody>
      </p:sp>
      <p:sp>
        <p:nvSpPr>
          <p:cNvPr id="5" name="Footer Placeholder 4">
            <a:extLst>
              <a:ext uri="{FF2B5EF4-FFF2-40B4-BE49-F238E27FC236}">
                <a16:creationId xmlns:a16="http://schemas.microsoft.com/office/drawing/2014/main" id="{14096471-F002-4C93-ABDD-EA6FCA3B8CC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CAF0B45-A907-48AE-9392-544A359A7F6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85668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3F51E-312E-4A59-9EA3-AFCC91C9356F}"/>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435E5C50-6919-4A6C-A237-8141A5C43A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52EEFD18-66CF-4164-901D-62F1E218AC88}"/>
              </a:ext>
            </a:extLst>
          </p:cNvPr>
          <p:cNvSpPr>
            <a:spLocks noGrp="1"/>
          </p:cNvSpPr>
          <p:nvPr>
            <p:ph type="dt" sz="half" idx="10"/>
          </p:nvPr>
        </p:nvSpPr>
        <p:spPr/>
        <p:txBody>
          <a:bodyPr/>
          <a:lstStyle/>
          <a:p>
            <a:fld id="{9B3A1323-8D79-1946-B0D7-40001CF92E9D}" type="datetimeFigureOut">
              <a:rPr lang="en-US" smtClean="0"/>
              <a:pPr/>
              <a:t>7/13/2019</a:t>
            </a:fld>
            <a:endParaRPr lang="en-US" dirty="0"/>
          </a:p>
        </p:txBody>
      </p:sp>
      <p:sp>
        <p:nvSpPr>
          <p:cNvPr id="5" name="Footer Placeholder 4">
            <a:extLst>
              <a:ext uri="{FF2B5EF4-FFF2-40B4-BE49-F238E27FC236}">
                <a16:creationId xmlns:a16="http://schemas.microsoft.com/office/drawing/2014/main" id="{7CFEEFC7-C40E-41C4-9DCD-8EDB1184514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EA148EE-2518-483E-ACAB-5313CDF5451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45169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692E9-8DE9-4B9B-9A71-4512298A5A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66CD7BBA-21E9-4CA6-9A17-4BB91C52C2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140262-FE4D-4C36-8860-71714F15EFD2}"/>
              </a:ext>
            </a:extLst>
          </p:cNvPr>
          <p:cNvSpPr>
            <a:spLocks noGrp="1"/>
          </p:cNvSpPr>
          <p:nvPr>
            <p:ph type="dt" sz="half" idx="10"/>
          </p:nvPr>
        </p:nvSpPr>
        <p:spPr/>
        <p:txBody>
          <a:bodyPr/>
          <a:lstStyle/>
          <a:p>
            <a:fld id="{8DFA1846-DA80-1C48-A609-854EA85C59AD}" type="datetimeFigureOut">
              <a:rPr lang="en-US" smtClean="0"/>
              <a:pPr/>
              <a:t>7/13/2019</a:t>
            </a:fld>
            <a:endParaRPr lang="en-US" dirty="0"/>
          </a:p>
        </p:txBody>
      </p:sp>
      <p:sp>
        <p:nvSpPr>
          <p:cNvPr id="5" name="Footer Placeholder 4">
            <a:extLst>
              <a:ext uri="{FF2B5EF4-FFF2-40B4-BE49-F238E27FC236}">
                <a16:creationId xmlns:a16="http://schemas.microsoft.com/office/drawing/2014/main" id="{469282AD-A4D3-43E7-84B2-2E6927B3569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4B51AFE-E41F-4CA4-B2A6-B77C9E5DB9C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12692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1B0AD-A85D-4D5B-A5B2-9DBB3EA071DA}"/>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4D950AA8-4EF3-4057-9600-3E2D1B24AA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6116298F-D662-4F45-B9A7-C8B8A0DEB0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27C6B3F0-02C4-493D-8521-F2D9268BD434}"/>
              </a:ext>
            </a:extLst>
          </p:cNvPr>
          <p:cNvSpPr>
            <a:spLocks noGrp="1"/>
          </p:cNvSpPr>
          <p:nvPr>
            <p:ph type="dt" sz="half" idx="10"/>
          </p:nvPr>
        </p:nvSpPr>
        <p:spPr/>
        <p:txBody>
          <a:bodyPr/>
          <a:lstStyle/>
          <a:p>
            <a:fld id="{57302355-E14B-8545-A8F8-0FE83CC9D524}" type="datetimeFigureOut">
              <a:rPr lang="en-US" smtClean="0"/>
              <a:pPr/>
              <a:t>7/13/2019</a:t>
            </a:fld>
            <a:endParaRPr lang="en-US" dirty="0"/>
          </a:p>
        </p:txBody>
      </p:sp>
      <p:sp>
        <p:nvSpPr>
          <p:cNvPr id="6" name="Footer Placeholder 5">
            <a:extLst>
              <a:ext uri="{FF2B5EF4-FFF2-40B4-BE49-F238E27FC236}">
                <a16:creationId xmlns:a16="http://schemas.microsoft.com/office/drawing/2014/main" id="{92FCC54E-802A-4AB5-8B06-0D446D2F76F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53C7431-FA37-4611-85F2-C43AE5B95C91}"/>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06795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F44D9-46E8-418E-B010-DF3B756D8387}"/>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957D27F9-7276-42DE-AFDA-6FD22C0892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B514D6-FFC5-40EA-B666-8526FC908C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B19846D5-55EC-494B-9C71-C5DEE5B4CC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038189-8AA9-44EC-B79D-DD3F146C65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597F7272-6F5D-496F-A63A-3675B64E7600}"/>
              </a:ext>
            </a:extLst>
          </p:cNvPr>
          <p:cNvSpPr>
            <a:spLocks noGrp="1"/>
          </p:cNvSpPr>
          <p:nvPr>
            <p:ph type="dt" sz="half" idx="10"/>
          </p:nvPr>
        </p:nvSpPr>
        <p:spPr/>
        <p:txBody>
          <a:bodyPr/>
          <a:lstStyle/>
          <a:p>
            <a:fld id="{02640F58-564D-2B4F-AE67-E407BA4FCF45}" type="datetimeFigureOut">
              <a:rPr lang="en-US" smtClean="0"/>
              <a:pPr/>
              <a:t>7/13/2019</a:t>
            </a:fld>
            <a:endParaRPr lang="en-US" dirty="0"/>
          </a:p>
        </p:txBody>
      </p:sp>
      <p:sp>
        <p:nvSpPr>
          <p:cNvPr id="8" name="Footer Placeholder 7">
            <a:extLst>
              <a:ext uri="{FF2B5EF4-FFF2-40B4-BE49-F238E27FC236}">
                <a16:creationId xmlns:a16="http://schemas.microsoft.com/office/drawing/2014/main" id="{B7D5F934-9B2C-4B91-87F1-CB5EECE6ABA0}"/>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B986EC5-4FAD-4243-8056-9C89EF279081}"/>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2087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3B930-F186-4284-A18F-32234A5DCECE}"/>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EF5C3DF5-C52C-4CB0-9663-2FEB17BEE477}"/>
              </a:ext>
            </a:extLst>
          </p:cNvPr>
          <p:cNvSpPr>
            <a:spLocks noGrp="1"/>
          </p:cNvSpPr>
          <p:nvPr>
            <p:ph type="dt" sz="half" idx="10"/>
          </p:nvPr>
        </p:nvSpPr>
        <p:spPr/>
        <p:txBody>
          <a:bodyPr/>
          <a:lstStyle/>
          <a:p>
            <a:fld id="{F13A34C8-038E-2045-AF43-DF7DBB8E0E9E}" type="datetimeFigureOut">
              <a:rPr lang="en-US" smtClean="0"/>
              <a:pPr/>
              <a:t>7/13/2019</a:t>
            </a:fld>
            <a:endParaRPr lang="en-US" dirty="0"/>
          </a:p>
        </p:txBody>
      </p:sp>
      <p:sp>
        <p:nvSpPr>
          <p:cNvPr id="4" name="Footer Placeholder 3">
            <a:extLst>
              <a:ext uri="{FF2B5EF4-FFF2-40B4-BE49-F238E27FC236}">
                <a16:creationId xmlns:a16="http://schemas.microsoft.com/office/drawing/2014/main" id="{6E559C7C-A0EF-46D3-B8D8-D8AAD2707A4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FFEC25F-1247-4D76-94A1-72017CD278D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8936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65121D-5165-40FB-96FF-D282A2D58E47}"/>
              </a:ext>
            </a:extLst>
          </p:cNvPr>
          <p:cNvSpPr>
            <a:spLocks noGrp="1"/>
          </p:cNvSpPr>
          <p:nvPr>
            <p:ph type="dt" sz="half" idx="10"/>
          </p:nvPr>
        </p:nvSpPr>
        <p:spPr/>
        <p:txBody>
          <a:bodyPr/>
          <a:lstStyle/>
          <a:p>
            <a:fld id="{8818C68F-D26B-8F47-958C-23B49CF8A634}" type="datetimeFigureOut">
              <a:rPr lang="en-US" smtClean="0"/>
              <a:pPr/>
              <a:t>7/13/2019</a:t>
            </a:fld>
            <a:endParaRPr lang="en-US" dirty="0"/>
          </a:p>
        </p:txBody>
      </p:sp>
      <p:sp>
        <p:nvSpPr>
          <p:cNvPr id="3" name="Footer Placeholder 2">
            <a:extLst>
              <a:ext uri="{FF2B5EF4-FFF2-40B4-BE49-F238E27FC236}">
                <a16:creationId xmlns:a16="http://schemas.microsoft.com/office/drawing/2014/main" id="{01BBD290-D209-44D1-9188-745A1F881713}"/>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475ADCC-2FF5-4C27-BBFF-AE9EAB01637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4482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D1F6D-D3D7-4C10-805C-609033A691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764C0D3C-3258-44F0-A1F5-F33957AC62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A77DAA6D-510F-4220-99B9-2434E10A6B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4D6C64-C3AB-410C-A847-DB20A0DD3EC9}"/>
              </a:ext>
            </a:extLst>
          </p:cNvPr>
          <p:cNvSpPr>
            <a:spLocks noGrp="1"/>
          </p:cNvSpPr>
          <p:nvPr>
            <p:ph type="dt" sz="half" idx="10"/>
          </p:nvPr>
        </p:nvSpPr>
        <p:spPr/>
        <p:txBody>
          <a:bodyPr/>
          <a:lstStyle/>
          <a:p>
            <a:fld id="{D0DF5E60-9974-AC48-9591-99C2BB44B7CF}" type="datetimeFigureOut">
              <a:rPr lang="en-US" smtClean="0"/>
              <a:pPr/>
              <a:t>7/13/2019</a:t>
            </a:fld>
            <a:endParaRPr lang="en-US" dirty="0"/>
          </a:p>
        </p:txBody>
      </p:sp>
      <p:sp>
        <p:nvSpPr>
          <p:cNvPr id="6" name="Footer Placeholder 5">
            <a:extLst>
              <a:ext uri="{FF2B5EF4-FFF2-40B4-BE49-F238E27FC236}">
                <a16:creationId xmlns:a16="http://schemas.microsoft.com/office/drawing/2014/main" id="{3C2E5E4F-9C3B-4538-88B8-6524E813EE1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CF33722-761F-47B8-90CF-0102E2CF4C8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4657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B7737-88B2-4A16-94A0-048B9B3A0A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D4A917CD-2ABF-42AD-AD16-0CD7A10B02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8CB3DFA2-28B7-46EC-B651-6A64ADFF8F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AD708D-9583-4157-8546-B420D3340D7F}"/>
              </a:ext>
            </a:extLst>
          </p:cNvPr>
          <p:cNvSpPr>
            <a:spLocks noGrp="1"/>
          </p:cNvSpPr>
          <p:nvPr>
            <p:ph type="dt" sz="half" idx="10"/>
          </p:nvPr>
        </p:nvSpPr>
        <p:spPr/>
        <p:txBody>
          <a:bodyPr/>
          <a:lstStyle/>
          <a:p>
            <a:fld id="{09B482E8-6E0E-1B4F-B1FD-C69DB9E858D9}" type="datetimeFigureOut">
              <a:rPr lang="en-US" smtClean="0"/>
              <a:pPr/>
              <a:t>7/13/2019</a:t>
            </a:fld>
            <a:endParaRPr lang="en-US" dirty="0"/>
          </a:p>
        </p:txBody>
      </p:sp>
      <p:sp>
        <p:nvSpPr>
          <p:cNvPr id="6" name="Footer Placeholder 5">
            <a:extLst>
              <a:ext uri="{FF2B5EF4-FFF2-40B4-BE49-F238E27FC236}">
                <a16:creationId xmlns:a16="http://schemas.microsoft.com/office/drawing/2014/main" id="{4B7D7BC8-7CA0-4507-921B-F6B10B89D11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D8BF179-B3EF-456B-8B17-335EF737653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5879540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1A8437-140C-4AB7-B664-5B767E487F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86DF5437-9B6D-4201-A0B5-411F066A15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BC369B03-5356-4FEB-9E54-D1556BD8E5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B482E8-6E0E-1B4F-B1FD-C69DB9E858D9}" type="datetimeFigureOut">
              <a:rPr lang="en-US" smtClean="0"/>
              <a:pPr/>
              <a:t>7/13/2019</a:t>
            </a:fld>
            <a:endParaRPr lang="en-US" dirty="0"/>
          </a:p>
        </p:txBody>
      </p:sp>
      <p:sp>
        <p:nvSpPr>
          <p:cNvPr id="5" name="Footer Placeholder 4">
            <a:extLst>
              <a:ext uri="{FF2B5EF4-FFF2-40B4-BE49-F238E27FC236}">
                <a16:creationId xmlns:a16="http://schemas.microsoft.com/office/drawing/2014/main" id="{6E78C7BE-B29B-4DF2-90F4-83E6DFDA4A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96E82336-BB9B-4230-AF2B-91EFD3FAF7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541335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en.wikipedia.org/wiki/Recognition_of_same-sex_unions_in_Africa"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2C66-9F57-4873-A1DE-4B43756D303E}"/>
              </a:ext>
            </a:extLst>
          </p:cNvPr>
          <p:cNvSpPr>
            <a:spLocks noGrp="1"/>
          </p:cNvSpPr>
          <p:nvPr>
            <p:ph type="ctrTitle"/>
          </p:nvPr>
        </p:nvSpPr>
        <p:spPr>
          <a:xfrm>
            <a:off x="2016849" y="924338"/>
            <a:ext cx="7766936" cy="1646302"/>
          </a:xfrm>
        </p:spPr>
        <p:txBody>
          <a:bodyPr>
            <a:normAutofit/>
          </a:bodyPr>
          <a:lstStyle/>
          <a:p>
            <a:pPr algn="ctr"/>
            <a:r>
              <a:rPr lang="en-ZA" dirty="0"/>
              <a:t> WHY QUEER THEORY </a:t>
            </a:r>
          </a:p>
        </p:txBody>
      </p:sp>
      <p:sp>
        <p:nvSpPr>
          <p:cNvPr id="3" name="Subtitle 2">
            <a:extLst>
              <a:ext uri="{FF2B5EF4-FFF2-40B4-BE49-F238E27FC236}">
                <a16:creationId xmlns:a16="http://schemas.microsoft.com/office/drawing/2014/main" id="{AD728107-BE8F-42A7-B263-A8A88AE7589F}"/>
              </a:ext>
            </a:extLst>
          </p:cNvPr>
          <p:cNvSpPr>
            <a:spLocks noGrp="1"/>
          </p:cNvSpPr>
          <p:nvPr>
            <p:ph type="subTitle" idx="1"/>
          </p:nvPr>
        </p:nvSpPr>
        <p:spPr>
          <a:xfrm>
            <a:off x="2016849" y="2880550"/>
            <a:ext cx="7766936" cy="1096899"/>
          </a:xfrm>
        </p:spPr>
        <p:txBody>
          <a:bodyPr>
            <a:normAutofit/>
          </a:bodyPr>
          <a:lstStyle/>
          <a:p>
            <a:pPr algn="ctr"/>
            <a:r>
              <a:rPr lang="en-ZA" sz="2800" dirty="0"/>
              <a:t>How Queer Theory expands feminist conceptions of Freedom</a:t>
            </a:r>
          </a:p>
        </p:txBody>
      </p:sp>
    </p:spTree>
    <p:extLst>
      <p:ext uri="{BB962C8B-B14F-4D97-AF65-F5344CB8AC3E}">
        <p14:creationId xmlns:p14="http://schemas.microsoft.com/office/powerpoint/2010/main" val="132508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F3ECE-E54A-4346-9B79-C7177B72C467}"/>
              </a:ext>
            </a:extLst>
          </p:cNvPr>
          <p:cNvSpPr>
            <a:spLocks noGrp="1"/>
          </p:cNvSpPr>
          <p:nvPr>
            <p:ph type="title"/>
          </p:nvPr>
        </p:nvSpPr>
        <p:spPr>
          <a:xfrm>
            <a:off x="1167663" y="223892"/>
            <a:ext cx="9447327" cy="837675"/>
          </a:xfrm>
        </p:spPr>
        <p:txBody>
          <a:bodyPr>
            <a:normAutofit fontScale="90000"/>
          </a:bodyPr>
          <a:lstStyle/>
          <a:p>
            <a:pPr algn="ctr"/>
            <a:r>
              <a:rPr lang="en-ZA" dirty="0"/>
              <a:t>Breaking systems of cis-heteronormativity</a:t>
            </a:r>
          </a:p>
        </p:txBody>
      </p:sp>
      <p:sp>
        <p:nvSpPr>
          <p:cNvPr id="3" name="Content Placeholder 2">
            <a:extLst>
              <a:ext uri="{FF2B5EF4-FFF2-40B4-BE49-F238E27FC236}">
                <a16:creationId xmlns:a16="http://schemas.microsoft.com/office/drawing/2014/main" id="{21B5B095-8172-4CC0-BB7C-79007CF802A6}"/>
              </a:ext>
            </a:extLst>
          </p:cNvPr>
          <p:cNvSpPr>
            <a:spLocks noGrp="1"/>
          </p:cNvSpPr>
          <p:nvPr>
            <p:ph idx="1"/>
          </p:nvPr>
        </p:nvSpPr>
        <p:spPr>
          <a:xfrm>
            <a:off x="1167663" y="993913"/>
            <a:ext cx="9288301" cy="5221357"/>
          </a:xfrm>
        </p:spPr>
        <p:txBody>
          <a:bodyPr>
            <a:normAutofit/>
          </a:bodyPr>
          <a:lstStyle/>
          <a:p>
            <a:r>
              <a:rPr lang="en-ZA" sz="2800" dirty="0"/>
              <a:t>Queer theory identifies patriarchy as a system of domination but expands this understanding by identifying cis-heteronormativity as equally oppressive and systemic.</a:t>
            </a:r>
          </a:p>
          <a:p>
            <a:r>
              <a:rPr lang="en-ZA" sz="2800" dirty="0"/>
              <a:t>Queer theory believes these systems limit access to freedoms and that as long as there is a normative vision of sex and gender society will be organized in an oppressive way.</a:t>
            </a:r>
          </a:p>
          <a:p>
            <a:r>
              <a:rPr lang="en-ZA" sz="2800" dirty="0"/>
              <a:t>Queer theory challenges feminist perspectives of freedom to expand on gender roles and sexuality to create a new understanding which envisions a more inclusive world</a:t>
            </a:r>
            <a:r>
              <a:rPr lang="en-ZA" dirty="0"/>
              <a:t>. </a:t>
            </a:r>
          </a:p>
        </p:txBody>
      </p:sp>
    </p:spTree>
    <p:extLst>
      <p:ext uri="{BB962C8B-B14F-4D97-AF65-F5344CB8AC3E}">
        <p14:creationId xmlns:p14="http://schemas.microsoft.com/office/powerpoint/2010/main" val="2087941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3E0B7-B7FF-45E4-9E4A-43ECFD9B751A}"/>
              </a:ext>
            </a:extLst>
          </p:cNvPr>
          <p:cNvSpPr>
            <a:spLocks noGrp="1"/>
          </p:cNvSpPr>
          <p:nvPr>
            <p:ph type="title"/>
          </p:nvPr>
        </p:nvSpPr>
        <p:spPr>
          <a:xfrm>
            <a:off x="1989299" y="503584"/>
            <a:ext cx="8596668" cy="861391"/>
          </a:xfrm>
        </p:spPr>
        <p:txBody>
          <a:bodyPr>
            <a:normAutofit fontScale="90000"/>
          </a:bodyPr>
          <a:lstStyle/>
          <a:p>
            <a:pPr algn="ctr"/>
            <a:r>
              <a:rPr lang="en-ZA" dirty="0"/>
              <a:t>CONSTRUCTED GENDER</a:t>
            </a:r>
            <a:br>
              <a:rPr lang="en-ZA" dirty="0"/>
            </a:br>
            <a:endParaRPr lang="en-ZA" dirty="0"/>
          </a:p>
        </p:txBody>
      </p:sp>
      <p:sp>
        <p:nvSpPr>
          <p:cNvPr id="3" name="Content Placeholder 2">
            <a:extLst>
              <a:ext uri="{FF2B5EF4-FFF2-40B4-BE49-F238E27FC236}">
                <a16:creationId xmlns:a16="http://schemas.microsoft.com/office/drawing/2014/main" id="{DED01E55-3E19-4491-9B0E-05B3C2063CDF}"/>
              </a:ext>
            </a:extLst>
          </p:cNvPr>
          <p:cNvSpPr>
            <a:spLocks noGrp="1"/>
          </p:cNvSpPr>
          <p:nvPr>
            <p:ph idx="1"/>
          </p:nvPr>
        </p:nvSpPr>
        <p:spPr>
          <a:xfrm>
            <a:off x="1717416" y="1364975"/>
            <a:ext cx="8757167" cy="4782405"/>
          </a:xfrm>
        </p:spPr>
        <p:txBody>
          <a:bodyPr>
            <a:normAutofit/>
          </a:bodyPr>
          <a:lstStyle/>
          <a:p>
            <a:r>
              <a:rPr lang="en-ZA" sz="2400" dirty="0"/>
              <a:t>Gender is believed to be constructed. This is what gender theory attempts to excavate.</a:t>
            </a:r>
          </a:p>
          <a:p>
            <a:r>
              <a:rPr lang="en-ZA" sz="2400" dirty="0"/>
              <a:t>From birth society decides what gender someone is and what sexuality they might assume. </a:t>
            </a:r>
          </a:p>
          <a:p>
            <a:r>
              <a:rPr lang="en-ZA" sz="2400" dirty="0"/>
              <a:t>Society and institutions also create gender roles which decide how one performs gender and the ways in which power relates to that gender</a:t>
            </a:r>
          </a:p>
          <a:p>
            <a:r>
              <a:rPr lang="en-ZA" sz="2400" dirty="0"/>
              <a:t>Queer theory sees this normative behaviour/structures as oppressive. As oppressive as patriarchy and complicit to patriarchy.</a:t>
            </a:r>
          </a:p>
          <a:p>
            <a:r>
              <a:rPr lang="en-ZA" sz="2400" dirty="0"/>
              <a:t>In order for patriarchy to exist, normative gender structures must be created</a:t>
            </a:r>
          </a:p>
        </p:txBody>
      </p:sp>
    </p:spTree>
    <p:extLst>
      <p:ext uri="{BB962C8B-B14F-4D97-AF65-F5344CB8AC3E}">
        <p14:creationId xmlns:p14="http://schemas.microsoft.com/office/powerpoint/2010/main" val="256756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E8FAD84-AFB0-4DF5-89B8-627F0FF27487}"/>
              </a:ext>
            </a:extLst>
          </p:cNvPr>
          <p:cNvPicPr>
            <a:picLocks noGrp="1" noChangeAspect="1"/>
          </p:cNvPicPr>
          <p:nvPr>
            <p:ph idx="1"/>
          </p:nvPr>
        </p:nvPicPr>
        <p:blipFill>
          <a:blip r:embed="rId2"/>
          <a:stretch>
            <a:fillRect/>
          </a:stretch>
        </p:blipFill>
        <p:spPr>
          <a:xfrm>
            <a:off x="2305879" y="16119"/>
            <a:ext cx="7149874" cy="6841881"/>
          </a:xfrm>
          <a:prstGeom prst="rect">
            <a:avLst/>
          </a:prstGeom>
        </p:spPr>
      </p:pic>
    </p:spTree>
    <p:extLst>
      <p:ext uri="{BB962C8B-B14F-4D97-AF65-F5344CB8AC3E}">
        <p14:creationId xmlns:p14="http://schemas.microsoft.com/office/powerpoint/2010/main" val="3378053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9A76C-BEE5-4754-B5CE-8CF55E5075C3}"/>
              </a:ext>
            </a:extLst>
          </p:cNvPr>
          <p:cNvSpPr>
            <a:spLocks noGrp="1"/>
          </p:cNvSpPr>
          <p:nvPr>
            <p:ph type="title"/>
          </p:nvPr>
        </p:nvSpPr>
        <p:spPr/>
        <p:txBody>
          <a:bodyPr/>
          <a:lstStyle/>
          <a:p>
            <a:pPr algn="ctr"/>
            <a:r>
              <a:rPr lang="en-ZA" dirty="0"/>
              <a:t>Normative sexualities </a:t>
            </a:r>
          </a:p>
        </p:txBody>
      </p:sp>
      <p:sp>
        <p:nvSpPr>
          <p:cNvPr id="3" name="Content Placeholder 2">
            <a:extLst>
              <a:ext uri="{FF2B5EF4-FFF2-40B4-BE49-F238E27FC236}">
                <a16:creationId xmlns:a16="http://schemas.microsoft.com/office/drawing/2014/main" id="{002A7097-2B2F-4758-8655-AC5CE17DFCD5}"/>
              </a:ext>
            </a:extLst>
          </p:cNvPr>
          <p:cNvSpPr>
            <a:spLocks noGrp="1"/>
          </p:cNvSpPr>
          <p:nvPr>
            <p:ph idx="1"/>
          </p:nvPr>
        </p:nvSpPr>
        <p:spPr>
          <a:xfrm>
            <a:off x="1671034" y="1690688"/>
            <a:ext cx="8849932" cy="4782405"/>
          </a:xfrm>
        </p:spPr>
        <p:txBody>
          <a:bodyPr/>
          <a:lstStyle/>
          <a:p>
            <a:r>
              <a:rPr lang="en-ZA" sz="2400" dirty="0"/>
              <a:t>The basis of homophobia is that persons to not practice ‘normative’ sexuality. </a:t>
            </a:r>
          </a:p>
          <a:p>
            <a:r>
              <a:rPr lang="en-ZA" sz="2400" dirty="0"/>
              <a:t>Gayle Rubin believes that this is due to society not being sex positive.</a:t>
            </a:r>
          </a:p>
          <a:p>
            <a:r>
              <a:rPr lang="en-ZA" sz="2400" dirty="0"/>
              <a:t>This is a belief that people are not free to perform sexuality in their own way.</a:t>
            </a:r>
          </a:p>
          <a:p>
            <a:pPr marL="0" indent="0">
              <a:buNone/>
            </a:pPr>
            <a:endParaRPr lang="en-ZA" dirty="0"/>
          </a:p>
        </p:txBody>
      </p:sp>
    </p:spTree>
    <p:extLst>
      <p:ext uri="{BB962C8B-B14F-4D97-AF65-F5344CB8AC3E}">
        <p14:creationId xmlns:p14="http://schemas.microsoft.com/office/powerpoint/2010/main" val="2191007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F2028CD-72AF-4A1E-BDB1-0DB70F7D5020}"/>
              </a:ext>
            </a:extLst>
          </p:cNvPr>
          <p:cNvPicPr>
            <a:picLocks noGrp="1" noChangeAspect="1"/>
          </p:cNvPicPr>
          <p:nvPr>
            <p:ph idx="1"/>
          </p:nvPr>
        </p:nvPicPr>
        <p:blipFill>
          <a:blip r:embed="rId2"/>
          <a:stretch>
            <a:fillRect/>
          </a:stretch>
        </p:blipFill>
        <p:spPr>
          <a:xfrm>
            <a:off x="2994991" y="206928"/>
            <a:ext cx="6446117" cy="6651072"/>
          </a:xfrm>
          <a:prstGeom prst="rect">
            <a:avLst/>
          </a:prstGeom>
        </p:spPr>
      </p:pic>
    </p:spTree>
    <p:extLst>
      <p:ext uri="{BB962C8B-B14F-4D97-AF65-F5344CB8AC3E}">
        <p14:creationId xmlns:p14="http://schemas.microsoft.com/office/powerpoint/2010/main" val="1922103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643D-D799-4169-9372-5FC3F71C976E}"/>
              </a:ext>
            </a:extLst>
          </p:cNvPr>
          <p:cNvSpPr>
            <a:spLocks noGrp="1"/>
          </p:cNvSpPr>
          <p:nvPr>
            <p:ph type="title"/>
          </p:nvPr>
        </p:nvSpPr>
        <p:spPr>
          <a:xfrm>
            <a:off x="601318" y="709681"/>
            <a:ext cx="11353800" cy="1325563"/>
          </a:xfrm>
        </p:spPr>
        <p:txBody>
          <a:bodyPr/>
          <a:lstStyle/>
          <a:p>
            <a:pPr algn="ctr"/>
            <a:r>
              <a:rPr lang="en-ZA" dirty="0"/>
              <a:t>Post-structural /ridding of the boxes/static categories</a:t>
            </a:r>
          </a:p>
        </p:txBody>
      </p:sp>
      <p:sp>
        <p:nvSpPr>
          <p:cNvPr id="3" name="Content Placeholder 2">
            <a:extLst>
              <a:ext uri="{FF2B5EF4-FFF2-40B4-BE49-F238E27FC236}">
                <a16:creationId xmlns:a16="http://schemas.microsoft.com/office/drawing/2014/main" id="{5F5FD1F6-DE14-4CE3-BE8E-B5457C37F849}"/>
              </a:ext>
            </a:extLst>
          </p:cNvPr>
          <p:cNvSpPr>
            <a:spLocks noGrp="1"/>
          </p:cNvSpPr>
          <p:nvPr>
            <p:ph idx="1"/>
          </p:nvPr>
        </p:nvSpPr>
        <p:spPr>
          <a:xfrm>
            <a:off x="1020418" y="2798210"/>
            <a:ext cx="10515600" cy="1492181"/>
          </a:xfrm>
        </p:spPr>
        <p:txBody>
          <a:bodyPr>
            <a:normAutofit lnSpcReduction="10000"/>
          </a:bodyPr>
          <a:lstStyle/>
          <a:p>
            <a:pPr algn="ctr"/>
            <a:r>
              <a:rPr lang="en-ZA" sz="3200" b="1" dirty="0"/>
              <a:t>Existential freedom </a:t>
            </a:r>
            <a:r>
              <a:rPr lang="en-ZA" sz="3200" dirty="0"/>
              <a:t>– a freedom to exist outside of the categories build by society and not understood by society. </a:t>
            </a:r>
          </a:p>
          <a:p>
            <a:pPr marL="0" indent="0" algn="ctr">
              <a:buNone/>
            </a:pPr>
            <a:r>
              <a:rPr lang="en-ZA" sz="3200" dirty="0" err="1"/>
              <a:t>eg.Outside</a:t>
            </a:r>
            <a:r>
              <a:rPr lang="en-ZA" sz="3200" dirty="0"/>
              <a:t> of a binary or identity.</a:t>
            </a:r>
          </a:p>
        </p:txBody>
      </p:sp>
    </p:spTree>
    <p:extLst>
      <p:ext uri="{BB962C8B-B14F-4D97-AF65-F5344CB8AC3E}">
        <p14:creationId xmlns:p14="http://schemas.microsoft.com/office/powerpoint/2010/main" val="668963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CEE92C6-B6FC-4EC8-9302-AE413B061E00}"/>
              </a:ext>
            </a:extLst>
          </p:cNvPr>
          <p:cNvPicPr>
            <a:picLocks noGrp="1" noChangeAspect="1"/>
          </p:cNvPicPr>
          <p:nvPr>
            <p:ph idx="1"/>
          </p:nvPr>
        </p:nvPicPr>
        <p:blipFill>
          <a:blip r:embed="rId2"/>
          <a:stretch>
            <a:fillRect/>
          </a:stretch>
        </p:blipFill>
        <p:spPr>
          <a:xfrm>
            <a:off x="2424074" y="395570"/>
            <a:ext cx="7343852" cy="5792229"/>
          </a:xfrm>
          <a:prstGeom prst="rect">
            <a:avLst/>
          </a:prstGeom>
        </p:spPr>
      </p:pic>
    </p:spTree>
    <p:extLst>
      <p:ext uri="{BB962C8B-B14F-4D97-AF65-F5344CB8AC3E}">
        <p14:creationId xmlns:p14="http://schemas.microsoft.com/office/powerpoint/2010/main" val="38357079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EABD19E-4F7B-4CF6-AFD0-F8E802FDD27C}"/>
              </a:ext>
            </a:extLst>
          </p:cNvPr>
          <p:cNvPicPr>
            <a:picLocks noGrp="1" noChangeAspect="1"/>
          </p:cNvPicPr>
          <p:nvPr>
            <p:ph idx="1"/>
          </p:nvPr>
        </p:nvPicPr>
        <p:blipFill>
          <a:blip r:embed="rId2"/>
          <a:stretch>
            <a:fillRect/>
          </a:stretch>
        </p:blipFill>
        <p:spPr>
          <a:xfrm>
            <a:off x="503582" y="1195526"/>
            <a:ext cx="8881567" cy="4062748"/>
          </a:xfrm>
          <a:prstGeom prst="rect">
            <a:avLst/>
          </a:prstGeom>
        </p:spPr>
      </p:pic>
    </p:spTree>
    <p:extLst>
      <p:ext uri="{BB962C8B-B14F-4D97-AF65-F5344CB8AC3E}">
        <p14:creationId xmlns:p14="http://schemas.microsoft.com/office/powerpoint/2010/main" val="483102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4E96A-76B1-4120-B7A0-7D2BE28ED0C0}"/>
              </a:ext>
            </a:extLst>
          </p:cNvPr>
          <p:cNvSpPr>
            <a:spLocks noGrp="1"/>
          </p:cNvSpPr>
          <p:nvPr>
            <p:ph type="title"/>
          </p:nvPr>
        </p:nvSpPr>
        <p:spPr>
          <a:xfrm>
            <a:off x="1445960" y="338620"/>
            <a:ext cx="10515600" cy="1325563"/>
          </a:xfrm>
        </p:spPr>
        <p:txBody>
          <a:bodyPr/>
          <a:lstStyle/>
          <a:p>
            <a:r>
              <a:rPr lang="en-ZA" dirty="0"/>
              <a:t>‘Women’ as an organizing category </a:t>
            </a:r>
          </a:p>
        </p:txBody>
      </p:sp>
      <p:sp>
        <p:nvSpPr>
          <p:cNvPr id="3" name="Content Placeholder 2">
            <a:extLst>
              <a:ext uri="{FF2B5EF4-FFF2-40B4-BE49-F238E27FC236}">
                <a16:creationId xmlns:a16="http://schemas.microsoft.com/office/drawing/2014/main" id="{E7D92145-2E42-4515-BF51-DC7DCB8E46D4}"/>
              </a:ext>
            </a:extLst>
          </p:cNvPr>
          <p:cNvSpPr>
            <a:spLocks noGrp="1"/>
          </p:cNvSpPr>
          <p:nvPr>
            <p:ph idx="1"/>
          </p:nvPr>
        </p:nvSpPr>
        <p:spPr>
          <a:xfrm>
            <a:off x="1445960" y="1378227"/>
            <a:ext cx="8596668" cy="4663136"/>
          </a:xfrm>
        </p:spPr>
        <p:txBody>
          <a:bodyPr>
            <a:normAutofit/>
          </a:bodyPr>
          <a:lstStyle/>
          <a:p>
            <a:r>
              <a:rPr lang="en-ZA" sz="2400" dirty="0"/>
              <a:t>Perhaps the biggest contestation of feminist conceptions of freedom is the idea that it excludes queer identities and exclusively organizes around ‘women’ as understood in the gender binary identity.</a:t>
            </a:r>
          </a:p>
          <a:p>
            <a:r>
              <a:rPr lang="en-ZA" sz="2400" dirty="0"/>
              <a:t>Queer theory expands on feminist conceptions of organizing by imploring it to be more inclusive of not only those who identify as queer but also those whose bodies are outside of what is considered normative.</a:t>
            </a:r>
          </a:p>
          <a:p>
            <a:r>
              <a:rPr lang="en-ZA" sz="2400" dirty="0"/>
              <a:t>This is not unlike the lens offered to us by intersectionality – an inclusive way of organizing which considers that some experience intersections of oppression</a:t>
            </a:r>
          </a:p>
          <a:p>
            <a:r>
              <a:rPr lang="en-ZA" sz="2400" i="1" dirty="0"/>
              <a:t>This is a contested viewpoint however.</a:t>
            </a:r>
          </a:p>
        </p:txBody>
      </p:sp>
    </p:spTree>
    <p:extLst>
      <p:ext uri="{BB962C8B-B14F-4D97-AF65-F5344CB8AC3E}">
        <p14:creationId xmlns:p14="http://schemas.microsoft.com/office/powerpoint/2010/main" val="5025263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00159.jpeg" descr="image">
            <a:extLst>
              <a:ext uri="{FF2B5EF4-FFF2-40B4-BE49-F238E27FC236}">
                <a16:creationId xmlns:a16="http://schemas.microsoft.com/office/drawing/2014/main" id="{4B5B01D8-F73A-40DB-A10B-98272C8F3F61}"/>
              </a:ext>
            </a:extLst>
          </p:cNvPr>
          <p:cNvPicPr>
            <a:picLocks noGrp="1"/>
          </p:cNvPicPr>
          <p:nvPr>
            <p:ph idx="1"/>
          </p:nvPr>
        </p:nvPicPr>
        <p:blipFill>
          <a:blip r:embed="rId2"/>
          <a:stretch>
            <a:fillRect/>
          </a:stretch>
        </p:blipFill>
        <p:spPr>
          <a:xfrm>
            <a:off x="2809460" y="469513"/>
            <a:ext cx="6239349" cy="5918974"/>
          </a:xfrm>
          <a:prstGeom prst="rect">
            <a:avLst/>
          </a:prstGeom>
        </p:spPr>
      </p:pic>
    </p:spTree>
    <p:extLst>
      <p:ext uri="{BB962C8B-B14F-4D97-AF65-F5344CB8AC3E}">
        <p14:creationId xmlns:p14="http://schemas.microsoft.com/office/powerpoint/2010/main" val="1366187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C2DA3-C49E-4E79-AF3E-886FA02B6029}"/>
              </a:ext>
            </a:extLst>
          </p:cNvPr>
          <p:cNvSpPr>
            <a:spLocks noGrp="1"/>
          </p:cNvSpPr>
          <p:nvPr>
            <p:ph type="title"/>
          </p:nvPr>
        </p:nvSpPr>
        <p:spPr/>
        <p:txBody>
          <a:bodyPr/>
          <a:lstStyle/>
          <a:p>
            <a:pPr algn="ctr"/>
            <a:r>
              <a:rPr lang="en-ZA" dirty="0"/>
              <a:t>THE PHOBIAS!!</a:t>
            </a:r>
          </a:p>
        </p:txBody>
      </p:sp>
      <p:sp>
        <p:nvSpPr>
          <p:cNvPr id="3" name="Content Placeholder 2">
            <a:extLst>
              <a:ext uri="{FF2B5EF4-FFF2-40B4-BE49-F238E27FC236}">
                <a16:creationId xmlns:a16="http://schemas.microsoft.com/office/drawing/2014/main" id="{F4C6E16C-73BA-4C61-B783-54D5B2316878}"/>
              </a:ext>
            </a:extLst>
          </p:cNvPr>
          <p:cNvSpPr>
            <a:spLocks noGrp="1"/>
          </p:cNvSpPr>
          <p:nvPr>
            <p:ph idx="1"/>
          </p:nvPr>
        </p:nvSpPr>
        <p:spPr>
          <a:xfrm>
            <a:off x="1797666" y="1550503"/>
            <a:ext cx="8596668" cy="4638261"/>
          </a:xfrm>
        </p:spPr>
        <p:txBody>
          <a:bodyPr>
            <a:normAutofit fontScale="92500" lnSpcReduction="20000"/>
          </a:bodyPr>
          <a:lstStyle/>
          <a:p>
            <a:pPr algn="ctr"/>
            <a:r>
              <a:rPr lang="en-ZA" sz="2800" dirty="0"/>
              <a:t>Homophobia:</a:t>
            </a:r>
          </a:p>
          <a:p>
            <a:pPr marL="0" indent="0" algn="ctr">
              <a:buNone/>
            </a:pPr>
            <a:r>
              <a:rPr lang="en-ZA" dirty="0"/>
              <a:t>An intolerance and discrimination against persons who are homosexual</a:t>
            </a:r>
          </a:p>
          <a:p>
            <a:pPr algn="ctr"/>
            <a:r>
              <a:rPr lang="en-ZA" sz="2800" dirty="0"/>
              <a:t>Transphobia </a:t>
            </a:r>
          </a:p>
          <a:p>
            <a:pPr marL="0" indent="0" algn="ctr">
              <a:buNone/>
            </a:pPr>
            <a:r>
              <a:rPr lang="en-ZA" dirty="0"/>
              <a:t>An intolerance and discrimination against persons who do not relate to gender in a way society and power structure dictates</a:t>
            </a:r>
          </a:p>
          <a:p>
            <a:pPr marL="0" indent="0" algn="ctr">
              <a:buNone/>
            </a:pPr>
            <a:endParaRPr lang="en-ZA" u="sng" dirty="0"/>
          </a:p>
          <a:p>
            <a:pPr marL="0" indent="0" algn="ctr">
              <a:buNone/>
            </a:pPr>
            <a:r>
              <a:rPr lang="en-ZA" u="sng" dirty="0"/>
              <a:t>Bonus section:</a:t>
            </a:r>
          </a:p>
          <a:p>
            <a:pPr algn="ctr"/>
            <a:r>
              <a:rPr lang="en-ZA" sz="2800" dirty="0" err="1"/>
              <a:t>Heterosexism</a:t>
            </a:r>
            <a:r>
              <a:rPr lang="en-ZA" sz="2800" dirty="0"/>
              <a:t> </a:t>
            </a:r>
          </a:p>
          <a:p>
            <a:pPr marL="0" indent="0" algn="ctr">
              <a:buNone/>
            </a:pPr>
            <a:r>
              <a:rPr lang="en-ZA" dirty="0"/>
              <a:t>A way of navigating the world to the exclusion of queer individuals which assumes being straight is the norm and everything else is not the norm. It also operates on boxes of identity – assuming queer looks a particular way </a:t>
            </a:r>
          </a:p>
          <a:p>
            <a:endParaRPr lang="en-ZA" sz="3600" dirty="0"/>
          </a:p>
          <a:p>
            <a:pPr marL="0" indent="0">
              <a:buNone/>
            </a:pPr>
            <a:endParaRPr lang="en-ZA" dirty="0"/>
          </a:p>
        </p:txBody>
      </p:sp>
    </p:spTree>
    <p:extLst>
      <p:ext uri="{BB962C8B-B14F-4D97-AF65-F5344CB8AC3E}">
        <p14:creationId xmlns:p14="http://schemas.microsoft.com/office/powerpoint/2010/main" val="23336703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4997629-06B2-40C2-9D0A-806757BD9616}"/>
              </a:ext>
            </a:extLst>
          </p:cNvPr>
          <p:cNvPicPr>
            <a:picLocks noGrp="1" noChangeAspect="1"/>
          </p:cNvPicPr>
          <p:nvPr>
            <p:ph idx="1"/>
          </p:nvPr>
        </p:nvPicPr>
        <p:blipFill>
          <a:blip r:embed="rId2"/>
          <a:stretch>
            <a:fillRect/>
          </a:stretch>
        </p:blipFill>
        <p:spPr>
          <a:xfrm>
            <a:off x="591654" y="427703"/>
            <a:ext cx="8476404" cy="5503142"/>
          </a:xfrm>
          <a:prstGeom prst="rect">
            <a:avLst/>
          </a:prstGeom>
        </p:spPr>
      </p:pic>
    </p:spTree>
    <p:extLst>
      <p:ext uri="{BB962C8B-B14F-4D97-AF65-F5344CB8AC3E}">
        <p14:creationId xmlns:p14="http://schemas.microsoft.com/office/powerpoint/2010/main" val="3961961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A9CDC-DBC7-43AC-8D8A-EE492CCBCEE8}"/>
              </a:ext>
            </a:extLst>
          </p:cNvPr>
          <p:cNvSpPr>
            <a:spLocks noGrp="1"/>
          </p:cNvSpPr>
          <p:nvPr>
            <p:ph type="title"/>
          </p:nvPr>
        </p:nvSpPr>
        <p:spPr/>
        <p:txBody>
          <a:bodyPr/>
          <a:lstStyle/>
          <a:p>
            <a:r>
              <a:rPr lang="en-ZA" dirty="0"/>
              <a:t>Feminism as exclusionary </a:t>
            </a:r>
          </a:p>
        </p:txBody>
      </p:sp>
      <p:sp>
        <p:nvSpPr>
          <p:cNvPr id="3" name="Content Placeholder 2">
            <a:extLst>
              <a:ext uri="{FF2B5EF4-FFF2-40B4-BE49-F238E27FC236}">
                <a16:creationId xmlns:a16="http://schemas.microsoft.com/office/drawing/2014/main" id="{53716E43-309E-4BD0-BD8C-4C6AFA1F7620}"/>
              </a:ext>
            </a:extLst>
          </p:cNvPr>
          <p:cNvSpPr>
            <a:spLocks noGrp="1"/>
          </p:cNvSpPr>
          <p:nvPr>
            <p:ph idx="1"/>
          </p:nvPr>
        </p:nvSpPr>
        <p:spPr>
          <a:xfrm>
            <a:off x="818712" y="2222287"/>
            <a:ext cx="5396558" cy="3636511"/>
          </a:xfrm>
        </p:spPr>
        <p:txBody>
          <a:bodyPr>
            <a:normAutofit fontScale="92500" lnSpcReduction="20000"/>
          </a:bodyPr>
          <a:lstStyle/>
          <a:p>
            <a:r>
              <a:rPr lang="en-ZA" dirty="0"/>
              <a:t>Sara Ahmed notes, “The idealization of movement, or transformation of movement into a fetish, depends on the exclusion of other who are already positioned as not free in the same way.”</a:t>
            </a:r>
          </a:p>
          <a:p>
            <a:r>
              <a:rPr lang="en-ZA" dirty="0"/>
              <a:t>This reflects on how the women’s movement through the centring and fetishizing of women excludes oppressions of gender/race and ability </a:t>
            </a:r>
          </a:p>
        </p:txBody>
      </p:sp>
      <p:pic>
        <p:nvPicPr>
          <p:cNvPr id="4" name="Picture 3">
            <a:extLst>
              <a:ext uri="{FF2B5EF4-FFF2-40B4-BE49-F238E27FC236}">
                <a16:creationId xmlns:a16="http://schemas.microsoft.com/office/drawing/2014/main" id="{44CE77B2-88F2-4E4D-8707-5AAF82AB8AC8}"/>
              </a:ext>
            </a:extLst>
          </p:cNvPr>
          <p:cNvPicPr>
            <a:picLocks noChangeAspect="1"/>
          </p:cNvPicPr>
          <p:nvPr/>
        </p:nvPicPr>
        <p:blipFill>
          <a:blip r:embed="rId2"/>
          <a:stretch>
            <a:fillRect/>
          </a:stretch>
        </p:blipFill>
        <p:spPr>
          <a:xfrm>
            <a:off x="6827766" y="250704"/>
            <a:ext cx="5208131" cy="6356591"/>
          </a:xfrm>
          <a:prstGeom prst="rect">
            <a:avLst/>
          </a:prstGeom>
        </p:spPr>
      </p:pic>
    </p:spTree>
    <p:extLst>
      <p:ext uri="{BB962C8B-B14F-4D97-AF65-F5344CB8AC3E}">
        <p14:creationId xmlns:p14="http://schemas.microsoft.com/office/powerpoint/2010/main" val="4657547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4246F35-69CC-4A16-B74A-328F81F10378}"/>
              </a:ext>
            </a:extLst>
          </p:cNvPr>
          <p:cNvPicPr>
            <a:picLocks noGrp="1" noChangeAspect="1"/>
          </p:cNvPicPr>
          <p:nvPr>
            <p:ph idx="1"/>
          </p:nvPr>
        </p:nvPicPr>
        <p:blipFill>
          <a:blip r:embed="rId2"/>
          <a:stretch>
            <a:fillRect/>
          </a:stretch>
        </p:blipFill>
        <p:spPr>
          <a:xfrm>
            <a:off x="3167270" y="0"/>
            <a:ext cx="6561589" cy="6689458"/>
          </a:xfrm>
          <a:prstGeom prst="rect">
            <a:avLst/>
          </a:prstGeom>
        </p:spPr>
      </p:pic>
    </p:spTree>
    <p:extLst>
      <p:ext uri="{BB962C8B-B14F-4D97-AF65-F5344CB8AC3E}">
        <p14:creationId xmlns:p14="http://schemas.microsoft.com/office/powerpoint/2010/main" val="23936059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AC2CB6C-2EC0-4D9D-AC06-9A68A37298F8}"/>
              </a:ext>
            </a:extLst>
          </p:cNvPr>
          <p:cNvPicPr>
            <a:picLocks noGrp="1" noChangeAspect="1"/>
          </p:cNvPicPr>
          <p:nvPr>
            <p:ph idx="1"/>
          </p:nvPr>
        </p:nvPicPr>
        <p:blipFill>
          <a:blip r:embed="rId2"/>
          <a:stretch>
            <a:fillRect/>
          </a:stretch>
        </p:blipFill>
        <p:spPr>
          <a:xfrm>
            <a:off x="2968487" y="246754"/>
            <a:ext cx="5321251" cy="6128991"/>
          </a:xfrm>
          <a:prstGeom prst="rect">
            <a:avLst/>
          </a:prstGeom>
        </p:spPr>
      </p:pic>
    </p:spTree>
    <p:extLst>
      <p:ext uri="{BB962C8B-B14F-4D97-AF65-F5344CB8AC3E}">
        <p14:creationId xmlns:p14="http://schemas.microsoft.com/office/powerpoint/2010/main" val="33884697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6F271-A182-4C26-959E-42EE082A5DB7}"/>
              </a:ext>
            </a:extLst>
          </p:cNvPr>
          <p:cNvSpPr>
            <a:spLocks noGrp="1"/>
          </p:cNvSpPr>
          <p:nvPr>
            <p:ph type="title"/>
          </p:nvPr>
        </p:nvSpPr>
        <p:spPr/>
        <p:txBody>
          <a:bodyPr/>
          <a:lstStyle/>
          <a:p>
            <a:pPr algn="ctr"/>
            <a:r>
              <a:rPr lang="en-ZA" dirty="0"/>
              <a:t>3 ways queer theory expands feminist conceptions of freedom </a:t>
            </a:r>
          </a:p>
        </p:txBody>
      </p:sp>
      <p:sp>
        <p:nvSpPr>
          <p:cNvPr id="3" name="Content Placeholder 2">
            <a:extLst>
              <a:ext uri="{FF2B5EF4-FFF2-40B4-BE49-F238E27FC236}">
                <a16:creationId xmlns:a16="http://schemas.microsoft.com/office/drawing/2014/main" id="{B68D4B28-6251-4556-9EC5-80AEBB2630EF}"/>
              </a:ext>
            </a:extLst>
          </p:cNvPr>
          <p:cNvSpPr>
            <a:spLocks noGrp="1"/>
          </p:cNvSpPr>
          <p:nvPr>
            <p:ph idx="1"/>
          </p:nvPr>
        </p:nvSpPr>
        <p:spPr/>
        <p:txBody>
          <a:bodyPr>
            <a:normAutofit/>
          </a:bodyPr>
          <a:lstStyle/>
          <a:p>
            <a:pPr algn="ctr"/>
            <a:r>
              <a:rPr lang="en-ZA" sz="4400" dirty="0"/>
              <a:t>It asks to break the gender binary </a:t>
            </a:r>
          </a:p>
          <a:p>
            <a:pPr algn="ctr"/>
            <a:r>
              <a:rPr lang="en-ZA" sz="4400" dirty="0"/>
              <a:t>It seeks to disrupt systems of heteronormativity</a:t>
            </a:r>
          </a:p>
          <a:p>
            <a:pPr algn="ctr"/>
            <a:r>
              <a:rPr lang="en-ZA" sz="4400" dirty="0"/>
              <a:t>It questions woman as an organizing strategy </a:t>
            </a:r>
          </a:p>
        </p:txBody>
      </p:sp>
    </p:spTree>
    <p:extLst>
      <p:ext uri="{BB962C8B-B14F-4D97-AF65-F5344CB8AC3E}">
        <p14:creationId xmlns:p14="http://schemas.microsoft.com/office/powerpoint/2010/main" val="17762995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00046.jpeg" descr="image">
            <a:extLst>
              <a:ext uri="{FF2B5EF4-FFF2-40B4-BE49-F238E27FC236}">
                <a16:creationId xmlns:a16="http://schemas.microsoft.com/office/drawing/2014/main" id="{5C777ABF-4737-471B-A8B1-9D122AEF8539}"/>
              </a:ext>
            </a:extLst>
          </p:cNvPr>
          <p:cNvPicPr>
            <a:picLocks noGrp="1"/>
          </p:cNvPicPr>
          <p:nvPr>
            <p:ph idx="1"/>
          </p:nvPr>
        </p:nvPicPr>
        <p:blipFill>
          <a:blip r:embed="rId2"/>
          <a:stretch>
            <a:fillRect/>
          </a:stretch>
        </p:blipFill>
        <p:spPr>
          <a:xfrm>
            <a:off x="2252871" y="757350"/>
            <a:ext cx="8256104" cy="5343299"/>
          </a:xfrm>
          <a:prstGeom prst="rect">
            <a:avLst/>
          </a:prstGeom>
        </p:spPr>
      </p:pic>
    </p:spTree>
    <p:extLst>
      <p:ext uri="{BB962C8B-B14F-4D97-AF65-F5344CB8AC3E}">
        <p14:creationId xmlns:p14="http://schemas.microsoft.com/office/powerpoint/2010/main" val="2215678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14E187-5E38-45B6-A55D-8C88B89128D4}"/>
              </a:ext>
            </a:extLst>
          </p:cNvPr>
          <p:cNvSpPr>
            <a:spLocks noGrp="1"/>
          </p:cNvSpPr>
          <p:nvPr>
            <p:ph idx="1"/>
          </p:nvPr>
        </p:nvSpPr>
        <p:spPr>
          <a:xfrm>
            <a:off x="357809" y="1102617"/>
            <a:ext cx="6347792" cy="6003235"/>
          </a:xfrm>
        </p:spPr>
        <p:txBody>
          <a:bodyPr>
            <a:normAutofit/>
          </a:bodyPr>
          <a:lstStyle/>
          <a:p>
            <a:r>
              <a:rPr lang="en-ZA" sz="2400" dirty="0"/>
              <a:t>Today in some African countries – but also globally – anti-LGBT laws are being repealed. </a:t>
            </a:r>
          </a:p>
          <a:p>
            <a:r>
              <a:rPr lang="en-ZA" sz="2400" dirty="0"/>
              <a:t>These laws are seen as remnants of the colonial era. As colonial governments worked to exclude LGBT persons and criminalize LGBT lifestyles.</a:t>
            </a:r>
          </a:p>
          <a:p>
            <a:r>
              <a:rPr lang="en-ZA" sz="2400" dirty="0"/>
              <a:t>This is evident in contexts such as Botswana, Namibia and Uganda.</a:t>
            </a:r>
          </a:p>
          <a:p>
            <a:r>
              <a:rPr lang="en-ZA" sz="2400" dirty="0"/>
              <a:t>In historical studies – it has been revealed that in the native African past many genders existed and gender was dictated by a binary.</a:t>
            </a:r>
          </a:p>
          <a:p>
            <a:r>
              <a:rPr lang="en-ZA" sz="2400" dirty="0"/>
              <a:t>It is beneficial to the colonial, imperial and capitalist society to exclude queer persons and limit gender identity</a:t>
            </a:r>
          </a:p>
        </p:txBody>
      </p:sp>
      <p:pic>
        <p:nvPicPr>
          <p:cNvPr id="5" name="Picture 4">
            <a:extLst>
              <a:ext uri="{FF2B5EF4-FFF2-40B4-BE49-F238E27FC236}">
                <a16:creationId xmlns:a16="http://schemas.microsoft.com/office/drawing/2014/main" id="{1F297E93-460A-4B78-ABCF-DFD9C75B4DC3}"/>
              </a:ext>
            </a:extLst>
          </p:cNvPr>
          <p:cNvPicPr>
            <a:picLocks noChangeAspect="1"/>
          </p:cNvPicPr>
          <p:nvPr/>
        </p:nvPicPr>
        <p:blipFill>
          <a:blip r:embed="rId2"/>
          <a:stretch>
            <a:fillRect/>
          </a:stretch>
        </p:blipFill>
        <p:spPr>
          <a:xfrm>
            <a:off x="6997148" y="939161"/>
            <a:ext cx="5345744" cy="5345744"/>
          </a:xfrm>
          <a:prstGeom prst="rect">
            <a:avLst/>
          </a:prstGeom>
        </p:spPr>
      </p:pic>
    </p:spTree>
    <p:extLst>
      <p:ext uri="{BB962C8B-B14F-4D97-AF65-F5344CB8AC3E}">
        <p14:creationId xmlns:p14="http://schemas.microsoft.com/office/powerpoint/2010/main" val="2926346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30051-57F8-4301-B524-8CD5D3D594D9}"/>
              </a:ext>
            </a:extLst>
          </p:cNvPr>
          <p:cNvSpPr>
            <a:spLocks noGrp="1"/>
          </p:cNvSpPr>
          <p:nvPr>
            <p:ph type="title"/>
          </p:nvPr>
        </p:nvSpPr>
        <p:spPr/>
        <p:txBody>
          <a:bodyPr/>
          <a:lstStyle/>
          <a:p>
            <a:r>
              <a:rPr lang="en-ZA" dirty="0"/>
              <a:t>But what is the legal framework today?</a:t>
            </a:r>
            <a:br>
              <a:rPr lang="en-ZA" dirty="0"/>
            </a:br>
            <a:endParaRPr lang="en-ZA" dirty="0"/>
          </a:p>
        </p:txBody>
      </p:sp>
      <p:sp>
        <p:nvSpPr>
          <p:cNvPr id="3" name="Content Placeholder 2">
            <a:extLst>
              <a:ext uri="{FF2B5EF4-FFF2-40B4-BE49-F238E27FC236}">
                <a16:creationId xmlns:a16="http://schemas.microsoft.com/office/drawing/2014/main" id="{24E7DFA5-9C7E-400E-BB90-25D0298A4714}"/>
              </a:ext>
            </a:extLst>
          </p:cNvPr>
          <p:cNvSpPr>
            <a:spLocks noGrp="1"/>
          </p:cNvSpPr>
          <p:nvPr>
            <p:ph idx="1"/>
          </p:nvPr>
        </p:nvSpPr>
        <p:spPr/>
        <p:txBody>
          <a:bodyPr/>
          <a:lstStyle/>
          <a:p>
            <a:r>
              <a:rPr lang="en-ZA" dirty="0">
                <a:hlinkClick r:id="rId2"/>
              </a:rPr>
              <a:t>https://en.wikipedia.org/wiki/Recognition_of_same-sex_unions_in_Africa</a:t>
            </a:r>
            <a:endParaRPr lang="en-ZA" dirty="0"/>
          </a:p>
          <a:p>
            <a:endParaRPr lang="en-ZA" dirty="0"/>
          </a:p>
          <a:p>
            <a:endParaRPr lang="en-ZA" dirty="0"/>
          </a:p>
        </p:txBody>
      </p:sp>
    </p:spTree>
    <p:extLst>
      <p:ext uri="{BB962C8B-B14F-4D97-AF65-F5344CB8AC3E}">
        <p14:creationId xmlns:p14="http://schemas.microsoft.com/office/powerpoint/2010/main" val="19833575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A1781C0-EFD8-4EE2-AB8F-A5A594E2EE3D}"/>
              </a:ext>
            </a:extLst>
          </p:cNvPr>
          <p:cNvPicPr>
            <a:picLocks noGrp="1" noChangeAspect="1"/>
          </p:cNvPicPr>
          <p:nvPr>
            <p:ph idx="1"/>
          </p:nvPr>
        </p:nvPicPr>
        <p:blipFill>
          <a:blip r:embed="rId2"/>
          <a:stretch>
            <a:fillRect/>
          </a:stretch>
        </p:blipFill>
        <p:spPr>
          <a:xfrm>
            <a:off x="2543076" y="291547"/>
            <a:ext cx="7105848" cy="6070946"/>
          </a:xfrm>
          <a:prstGeom prst="rect">
            <a:avLst/>
          </a:prstGeom>
        </p:spPr>
      </p:pic>
    </p:spTree>
    <p:extLst>
      <p:ext uri="{BB962C8B-B14F-4D97-AF65-F5344CB8AC3E}">
        <p14:creationId xmlns:p14="http://schemas.microsoft.com/office/powerpoint/2010/main" val="3197034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EEC5220-9AAA-4C82-A1E3-F14EE46B2011}"/>
              </a:ext>
            </a:extLst>
          </p:cNvPr>
          <p:cNvPicPr>
            <a:picLocks noGrp="1" noChangeAspect="1"/>
          </p:cNvPicPr>
          <p:nvPr>
            <p:ph idx="1"/>
          </p:nvPr>
        </p:nvPicPr>
        <p:blipFill>
          <a:blip r:embed="rId2"/>
          <a:stretch>
            <a:fillRect/>
          </a:stretch>
        </p:blipFill>
        <p:spPr>
          <a:xfrm>
            <a:off x="1948069" y="269277"/>
            <a:ext cx="6790701" cy="6588723"/>
          </a:xfrm>
          <a:prstGeom prst="rect">
            <a:avLst/>
          </a:prstGeom>
        </p:spPr>
      </p:pic>
    </p:spTree>
    <p:extLst>
      <p:ext uri="{BB962C8B-B14F-4D97-AF65-F5344CB8AC3E}">
        <p14:creationId xmlns:p14="http://schemas.microsoft.com/office/powerpoint/2010/main" val="2214972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9AAA1-E31B-4919-B817-23E917F3D46A}"/>
              </a:ext>
            </a:extLst>
          </p:cNvPr>
          <p:cNvSpPr>
            <a:spLocks noGrp="1"/>
          </p:cNvSpPr>
          <p:nvPr>
            <p:ph type="title"/>
          </p:nvPr>
        </p:nvSpPr>
        <p:spPr>
          <a:xfrm>
            <a:off x="3301265" y="106016"/>
            <a:ext cx="7234214" cy="543339"/>
          </a:xfrm>
        </p:spPr>
        <p:txBody>
          <a:bodyPr>
            <a:normAutofit fontScale="90000"/>
          </a:bodyPr>
          <a:lstStyle/>
          <a:p>
            <a:r>
              <a:rPr lang="en-ZA" dirty="0"/>
              <a:t>What is the LGBTQIA+?</a:t>
            </a:r>
          </a:p>
        </p:txBody>
      </p:sp>
      <p:sp>
        <p:nvSpPr>
          <p:cNvPr id="3" name="Content Placeholder 2">
            <a:extLst>
              <a:ext uri="{FF2B5EF4-FFF2-40B4-BE49-F238E27FC236}">
                <a16:creationId xmlns:a16="http://schemas.microsoft.com/office/drawing/2014/main" id="{BB363A30-70A4-4D24-A403-4139DC52AA70}"/>
              </a:ext>
            </a:extLst>
          </p:cNvPr>
          <p:cNvSpPr>
            <a:spLocks noGrp="1"/>
          </p:cNvSpPr>
          <p:nvPr>
            <p:ph idx="1"/>
          </p:nvPr>
        </p:nvSpPr>
        <p:spPr>
          <a:xfrm>
            <a:off x="1292086" y="649355"/>
            <a:ext cx="9607827" cy="5903845"/>
          </a:xfrm>
        </p:spPr>
        <p:txBody>
          <a:bodyPr>
            <a:normAutofit/>
          </a:bodyPr>
          <a:lstStyle/>
          <a:p>
            <a:r>
              <a:rPr lang="en-ZA" sz="3200" b="1" dirty="0"/>
              <a:t>L</a:t>
            </a:r>
            <a:r>
              <a:rPr lang="en-ZA" sz="2400" dirty="0"/>
              <a:t> -  Lesbian, a cis-woman attracted to other women</a:t>
            </a:r>
          </a:p>
          <a:p>
            <a:r>
              <a:rPr lang="en-ZA" sz="3200" b="1" dirty="0"/>
              <a:t>G</a:t>
            </a:r>
            <a:r>
              <a:rPr lang="en-ZA" sz="2400" dirty="0"/>
              <a:t> – Gay, a cis-man attracted to other men </a:t>
            </a:r>
          </a:p>
          <a:p>
            <a:r>
              <a:rPr lang="en-ZA" sz="3200" b="1" dirty="0"/>
              <a:t>B</a:t>
            </a:r>
            <a:r>
              <a:rPr lang="en-ZA" sz="2400" dirty="0"/>
              <a:t> – Bisexual, someone who is attracted to both men and women (contested)</a:t>
            </a:r>
          </a:p>
          <a:p>
            <a:r>
              <a:rPr lang="en-ZA" sz="3200" b="1" dirty="0"/>
              <a:t>T</a:t>
            </a:r>
            <a:r>
              <a:rPr lang="en-ZA" sz="2800" b="1" dirty="0"/>
              <a:t> </a:t>
            </a:r>
            <a:r>
              <a:rPr lang="en-ZA" sz="2400" dirty="0"/>
              <a:t>– Transgender, someone who identifies with a different gender to their biological sex </a:t>
            </a:r>
          </a:p>
          <a:p>
            <a:r>
              <a:rPr lang="en-ZA" sz="3200" b="1" dirty="0"/>
              <a:t>Q</a:t>
            </a:r>
            <a:r>
              <a:rPr lang="en-ZA" sz="2400" dirty="0"/>
              <a:t> – Queer, an umbrella term for those who practice sex and gender differently to the performative norm.</a:t>
            </a:r>
          </a:p>
          <a:p>
            <a:r>
              <a:rPr lang="en-ZA" sz="3200" b="1" dirty="0"/>
              <a:t>I</a:t>
            </a:r>
            <a:r>
              <a:rPr lang="en-ZA" sz="2800" b="1" dirty="0"/>
              <a:t> </a:t>
            </a:r>
            <a:r>
              <a:rPr lang="en-ZA" sz="2400" dirty="0"/>
              <a:t>– Intersex, someone born with two or more biological sexes (around 3% of the human population is born intersex, as many as there are red headed persons) </a:t>
            </a:r>
          </a:p>
          <a:p>
            <a:r>
              <a:rPr lang="en-ZA" sz="3600" b="1" dirty="0"/>
              <a:t>A </a:t>
            </a:r>
            <a:r>
              <a:rPr lang="en-ZA" sz="3600" dirty="0"/>
              <a:t>– </a:t>
            </a:r>
            <a:r>
              <a:rPr lang="en-ZA" sz="2400" dirty="0"/>
              <a:t>Asexual, someone who has no sexual attraction to any persons </a:t>
            </a:r>
            <a:endParaRPr lang="en-ZA" sz="3600" b="1" dirty="0"/>
          </a:p>
          <a:p>
            <a:endParaRPr lang="en-ZA" dirty="0"/>
          </a:p>
        </p:txBody>
      </p:sp>
    </p:spTree>
    <p:extLst>
      <p:ext uri="{BB962C8B-B14F-4D97-AF65-F5344CB8AC3E}">
        <p14:creationId xmlns:p14="http://schemas.microsoft.com/office/powerpoint/2010/main" val="3755154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A8DE7DB-51C4-4A92-8EC8-BC45FB89EB84}"/>
              </a:ext>
            </a:extLst>
          </p:cNvPr>
          <p:cNvPicPr>
            <a:picLocks noGrp="1" noChangeAspect="1"/>
          </p:cNvPicPr>
          <p:nvPr>
            <p:ph idx="1"/>
          </p:nvPr>
        </p:nvPicPr>
        <p:blipFill>
          <a:blip r:embed="rId2"/>
          <a:stretch>
            <a:fillRect/>
          </a:stretch>
        </p:blipFill>
        <p:spPr>
          <a:xfrm>
            <a:off x="1922973" y="455785"/>
            <a:ext cx="7999250" cy="5946430"/>
          </a:xfrm>
        </p:spPr>
      </p:pic>
    </p:spTree>
    <p:extLst>
      <p:ext uri="{BB962C8B-B14F-4D97-AF65-F5344CB8AC3E}">
        <p14:creationId xmlns:p14="http://schemas.microsoft.com/office/powerpoint/2010/main" val="3682567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7F7C761-468B-47CC-A686-8A40CA7B007C}"/>
              </a:ext>
            </a:extLst>
          </p:cNvPr>
          <p:cNvPicPr>
            <a:picLocks noGrp="1" noChangeAspect="1"/>
          </p:cNvPicPr>
          <p:nvPr>
            <p:ph idx="1"/>
          </p:nvPr>
        </p:nvPicPr>
        <p:blipFill>
          <a:blip r:embed="rId2"/>
          <a:stretch>
            <a:fillRect/>
          </a:stretch>
        </p:blipFill>
        <p:spPr>
          <a:xfrm>
            <a:off x="2451652" y="210160"/>
            <a:ext cx="7288695" cy="6944820"/>
          </a:xfrm>
          <a:prstGeom prst="rect">
            <a:avLst/>
          </a:prstGeom>
        </p:spPr>
      </p:pic>
    </p:spTree>
    <p:extLst>
      <p:ext uri="{BB962C8B-B14F-4D97-AF65-F5344CB8AC3E}">
        <p14:creationId xmlns:p14="http://schemas.microsoft.com/office/powerpoint/2010/main" val="1854471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DAA19-6F73-43FD-8C79-D8856C553DDC}"/>
              </a:ext>
            </a:extLst>
          </p:cNvPr>
          <p:cNvSpPr>
            <a:spLocks noGrp="1"/>
          </p:cNvSpPr>
          <p:nvPr>
            <p:ph type="title"/>
          </p:nvPr>
        </p:nvSpPr>
        <p:spPr>
          <a:xfrm>
            <a:off x="2763815" y="217470"/>
            <a:ext cx="6664370" cy="1320800"/>
          </a:xfrm>
        </p:spPr>
        <p:txBody>
          <a:bodyPr/>
          <a:lstStyle/>
          <a:p>
            <a:pPr algn="ctr"/>
            <a:r>
              <a:rPr lang="en-ZA" dirty="0"/>
              <a:t>Gender as a spectrum </a:t>
            </a:r>
          </a:p>
        </p:txBody>
      </p:sp>
      <p:pic>
        <p:nvPicPr>
          <p:cNvPr id="5" name="Content Placeholder 4">
            <a:extLst>
              <a:ext uri="{FF2B5EF4-FFF2-40B4-BE49-F238E27FC236}">
                <a16:creationId xmlns:a16="http://schemas.microsoft.com/office/drawing/2014/main" id="{F3E29EAB-5530-45DF-9AA9-D09E9E6232DC}"/>
              </a:ext>
            </a:extLst>
          </p:cNvPr>
          <p:cNvPicPr>
            <a:picLocks noGrp="1" noChangeAspect="1"/>
          </p:cNvPicPr>
          <p:nvPr>
            <p:ph idx="1"/>
          </p:nvPr>
        </p:nvPicPr>
        <p:blipFill>
          <a:blip r:embed="rId2"/>
          <a:stretch>
            <a:fillRect/>
          </a:stretch>
        </p:blipFill>
        <p:spPr>
          <a:xfrm>
            <a:off x="3755317" y="4882356"/>
            <a:ext cx="5314950" cy="1762125"/>
          </a:xfrm>
        </p:spPr>
      </p:pic>
      <p:sp>
        <p:nvSpPr>
          <p:cNvPr id="6" name="TextBox 5">
            <a:extLst>
              <a:ext uri="{FF2B5EF4-FFF2-40B4-BE49-F238E27FC236}">
                <a16:creationId xmlns:a16="http://schemas.microsoft.com/office/drawing/2014/main" id="{42E350C7-2D09-43EA-A487-DCB4B8A9165E}"/>
              </a:ext>
            </a:extLst>
          </p:cNvPr>
          <p:cNvSpPr txBox="1"/>
          <p:nvPr/>
        </p:nvSpPr>
        <p:spPr>
          <a:xfrm>
            <a:off x="2040834" y="1635573"/>
            <a:ext cx="8743915" cy="4832092"/>
          </a:xfrm>
          <a:prstGeom prst="rect">
            <a:avLst/>
          </a:prstGeom>
          <a:noFill/>
        </p:spPr>
        <p:txBody>
          <a:bodyPr wrap="square" rtlCol="0">
            <a:spAutoFit/>
          </a:bodyPr>
          <a:lstStyle/>
          <a:p>
            <a:pPr marL="457200" indent="-457200">
              <a:buFont typeface="Arial" panose="020B0604020202020204" pitchFamily="34" charset="0"/>
              <a:buChar char="•"/>
            </a:pPr>
            <a:r>
              <a:rPr lang="en-ZA" sz="2800" dirty="0"/>
              <a:t>Queer theory is able to expand on feminist conceptions of freedom by complicating and deepening conceptions around gender and freedom.</a:t>
            </a:r>
          </a:p>
          <a:p>
            <a:pPr marL="457200" indent="-457200">
              <a:buFont typeface="Arial" panose="020B0604020202020204" pitchFamily="34" charset="0"/>
              <a:buChar char="•"/>
            </a:pPr>
            <a:r>
              <a:rPr lang="en-ZA" sz="2800" dirty="0"/>
              <a:t>By understanding the complexities of gender we are able to develop theories of freedom which are more inclusive and breaks the gender binary.</a:t>
            </a:r>
          </a:p>
          <a:p>
            <a:pPr marL="457200" indent="-457200">
              <a:buFont typeface="Arial" panose="020B0604020202020204" pitchFamily="34" charset="0"/>
              <a:buChar char="•"/>
            </a:pPr>
            <a:endParaRPr lang="en-ZA" sz="2800" dirty="0"/>
          </a:p>
          <a:p>
            <a:pPr marL="457200" indent="-457200">
              <a:buFont typeface="Arial" panose="020B0604020202020204" pitchFamily="34" charset="0"/>
              <a:buChar char="•"/>
            </a:pPr>
            <a:endParaRPr lang="en-ZA" sz="2800" dirty="0"/>
          </a:p>
          <a:p>
            <a:pPr marL="457200" indent="-457200">
              <a:buFont typeface="Arial" panose="020B0604020202020204" pitchFamily="34" charset="0"/>
              <a:buChar char="•"/>
            </a:pPr>
            <a:endParaRPr lang="en-ZA" sz="2800" dirty="0"/>
          </a:p>
          <a:p>
            <a:pPr marL="457200" indent="-457200">
              <a:buFont typeface="Arial" panose="020B0604020202020204" pitchFamily="34" charset="0"/>
              <a:buChar char="•"/>
            </a:pPr>
            <a:endParaRPr lang="en-ZA" sz="2800" dirty="0"/>
          </a:p>
        </p:txBody>
      </p:sp>
    </p:spTree>
    <p:extLst>
      <p:ext uri="{BB962C8B-B14F-4D97-AF65-F5344CB8AC3E}">
        <p14:creationId xmlns:p14="http://schemas.microsoft.com/office/powerpoint/2010/main" val="4257203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5F8FD-2ECD-4C92-A0D0-54E3E123E2E6}"/>
              </a:ext>
            </a:extLst>
          </p:cNvPr>
          <p:cNvSpPr>
            <a:spLocks noGrp="1"/>
          </p:cNvSpPr>
          <p:nvPr>
            <p:ph type="title"/>
          </p:nvPr>
        </p:nvSpPr>
        <p:spPr>
          <a:xfrm>
            <a:off x="3963872" y="212035"/>
            <a:ext cx="3523606" cy="728870"/>
          </a:xfrm>
        </p:spPr>
        <p:txBody>
          <a:bodyPr>
            <a:normAutofit fontScale="90000"/>
          </a:bodyPr>
          <a:lstStyle/>
          <a:p>
            <a:r>
              <a:rPr lang="en-ZA" dirty="0"/>
              <a:t>Gender Trouble  </a:t>
            </a:r>
          </a:p>
        </p:txBody>
      </p:sp>
      <p:sp>
        <p:nvSpPr>
          <p:cNvPr id="3" name="Content Placeholder 2">
            <a:extLst>
              <a:ext uri="{FF2B5EF4-FFF2-40B4-BE49-F238E27FC236}">
                <a16:creationId xmlns:a16="http://schemas.microsoft.com/office/drawing/2014/main" id="{9DF10296-D247-4D7F-B09A-3541C7A83778}"/>
              </a:ext>
            </a:extLst>
          </p:cNvPr>
          <p:cNvSpPr>
            <a:spLocks noGrp="1"/>
          </p:cNvSpPr>
          <p:nvPr>
            <p:ph idx="1"/>
          </p:nvPr>
        </p:nvSpPr>
        <p:spPr>
          <a:xfrm>
            <a:off x="1478353" y="1040780"/>
            <a:ext cx="9235293" cy="5240750"/>
          </a:xfrm>
        </p:spPr>
        <p:txBody>
          <a:bodyPr>
            <a:normAutofit lnSpcReduction="10000"/>
          </a:bodyPr>
          <a:lstStyle/>
          <a:p>
            <a:r>
              <a:rPr lang="en-ZA" sz="2000" dirty="0"/>
              <a:t>What is a cis-person?</a:t>
            </a:r>
          </a:p>
          <a:p>
            <a:pPr marL="0" indent="0">
              <a:buNone/>
            </a:pPr>
            <a:r>
              <a:rPr lang="en-ZA" sz="2000" dirty="0"/>
              <a:t>Person who identifies with the same gender as their biological sex assigned by medical professionals and institutions from birth.</a:t>
            </a:r>
          </a:p>
          <a:p>
            <a:r>
              <a:rPr lang="en-ZA" sz="2000" dirty="0"/>
              <a:t>‘Cis’ means same.  ‘Trans’ means across.</a:t>
            </a:r>
          </a:p>
          <a:p>
            <a:r>
              <a:rPr lang="en-ZA" sz="2000" dirty="0"/>
              <a:t>Where as cis refers to people whose gender is the same as their assigned biological sex, trans refers to people whose gender is different (or across) from their assigned biological sex.</a:t>
            </a:r>
          </a:p>
          <a:p>
            <a:r>
              <a:rPr lang="en-ZA" sz="2000" dirty="0"/>
              <a:t>BUT THEN WHAT IS GNC/GENDER NON-CONFORMING</a:t>
            </a:r>
          </a:p>
          <a:p>
            <a:r>
              <a:rPr lang="en-ZA" sz="2000" dirty="0"/>
              <a:t>Those whose gender expression does not conform to traditional gender identities or to the gender binary </a:t>
            </a:r>
          </a:p>
          <a:p>
            <a:r>
              <a:rPr lang="en-ZA" sz="2000" dirty="0"/>
              <a:t>WHAT ARE GENDER NON-BINARY PERSONS!</a:t>
            </a:r>
          </a:p>
          <a:p>
            <a:r>
              <a:rPr lang="en-ZA" sz="2000" dirty="0"/>
              <a:t>are persons who find no identity within binary gender boxes who exist outside the binary of traditional genders – not identifying as a man or woman. </a:t>
            </a:r>
          </a:p>
          <a:p>
            <a:r>
              <a:rPr lang="en-ZA" sz="2000" dirty="0"/>
              <a:t>There are also other gender expressions such as agender – who are without gender BUT this is why queer theory asserts that gender is a spectrum and should never be assumed!</a:t>
            </a:r>
          </a:p>
        </p:txBody>
      </p:sp>
    </p:spTree>
    <p:extLst>
      <p:ext uri="{BB962C8B-B14F-4D97-AF65-F5344CB8AC3E}">
        <p14:creationId xmlns:p14="http://schemas.microsoft.com/office/powerpoint/2010/main" val="353683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00128.jpeg" descr="image">
            <a:extLst>
              <a:ext uri="{FF2B5EF4-FFF2-40B4-BE49-F238E27FC236}">
                <a16:creationId xmlns:a16="http://schemas.microsoft.com/office/drawing/2014/main" id="{5584135D-473E-47D3-8FE5-E897F751DC14}"/>
              </a:ext>
            </a:extLst>
          </p:cNvPr>
          <p:cNvPicPr>
            <a:picLocks noGrp="1"/>
          </p:cNvPicPr>
          <p:nvPr>
            <p:ph idx="1"/>
          </p:nvPr>
        </p:nvPicPr>
        <p:blipFill>
          <a:blip r:embed="rId2"/>
          <a:stretch>
            <a:fillRect/>
          </a:stretch>
        </p:blipFill>
        <p:spPr>
          <a:xfrm>
            <a:off x="2748620" y="171538"/>
            <a:ext cx="6694760" cy="6514924"/>
          </a:xfrm>
          <a:prstGeom prst="rect">
            <a:avLst/>
          </a:prstGeom>
        </p:spPr>
      </p:pic>
    </p:spTree>
    <p:extLst>
      <p:ext uri="{BB962C8B-B14F-4D97-AF65-F5344CB8AC3E}">
        <p14:creationId xmlns:p14="http://schemas.microsoft.com/office/powerpoint/2010/main" val="5318863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13578</TotalTime>
  <Words>1009</Words>
  <Application>Microsoft Office PowerPoint</Application>
  <PresentationFormat>Widescreen</PresentationFormat>
  <Paragraphs>70</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 WHY QUEER THEORY </vt:lpstr>
      <vt:lpstr>THE PHOBIAS!!</vt:lpstr>
      <vt:lpstr>PowerPoint Presentation</vt:lpstr>
      <vt:lpstr>What is the LGBTQIA+?</vt:lpstr>
      <vt:lpstr>PowerPoint Presentation</vt:lpstr>
      <vt:lpstr>PowerPoint Presentation</vt:lpstr>
      <vt:lpstr>Gender as a spectrum </vt:lpstr>
      <vt:lpstr>Gender Trouble  </vt:lpstr>
      <vt:lpstr>PowerPoint Presentation</vt:lpstr>
      <vt:lpstr>Breaking systems of cis-heteronormativity</vt:lpstr>
      <vt:lpstr>CONSTRUCTED GENDER </vt:lpstr>
      <vt:lpstr>PowerPoint Presentation</vt:lpstr>
      <vt:lpstr>Normative sexualities </vt:lpstr>
      <vt:lpstr>PowerPoint Presentation</vt:lpstr>
      <vt:lpstr>Post-structural /ridding of the boxes/static categories</vt:lpstr>
      <vt:lpstr>PowerPoint Presentation</vt:lpstr>
      <vt:lpstr>PowerPoint Presentation</vt:lpstr>
      <vt:lpstr>‘Women’ as an organizing category </vt:lpstr>
      <vt:lpstr>PowerPoint Presentation</vt:lpstr>
      <vt:lpstr>PowerPoint Presentation</vt:lpstr>
      <vt:lpstr>Feminism as exclusionary </vt:lpstr>
      <vt:lpstr>PowerPoint Presentation</vt:lpstr>
      <vt:lpstr>PowerPoint Presentation</vt:lpstr>
      <vt:lpstr>3 ways queer theory expands feminist conceptions of freedom </vt:lpstr>
      <vt:lpstr>PowerPoint Presentation</vt:lpstr>
      <vt:lpstr>PowerPoint Presentation</vt:lpstr>
      <vt:lpstr>But what is the legal framework today?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QUEER THEORY</dc:title>
  <dc:creator>user</dc:creator>
  <cp:lastModifiedBy>user</cp:lastModifiedBy>
  <cp:revision>40</cp:revision>
  <dcterms:created xsi:type="dcterms:W3CDTF">2019-07-04T10:15:21Z</dcterms:created>
  <dcterms:modified xsi:type="dcterms:W3CDTF">2019-07-14T12:11:10Z</dcterms:modified>
</cp:coreProperties>
</file>