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5" r:id="rId4"/>
    <p:sldId id="292" r:id="rId5"/>
    <p:sldId id="274" r:id="rId6"/>
    <p:sldId id="293" r:id="rId7"/>
    <p:sldId id="271" r:id="rId8"/>
    <p:sldId id="291" r:id="rId9"/>
    <p:sldId id="294" r:id="rId10"/>
    <p:sldId id="295" r:id="rId11"/>
    <p:sldId id="296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5F79D4-71C7-4DEF-951C-D62B53119BAC}">
          <p14:sldIdLst>
            <p14:sldId id="256"/>
            <p14:sldId id="257"/>
            <p14:sldId id="275"/>
            <p14:sldId id="292"/>
            <p14:sldId id="274"/>
            <p14:sldId id="293"/>
            <p14:sldId id="271"/>
            <p14:sldId id="291"/>
            <p14:sldId id="294"/>
            <p14:sldId id="295"/>
            <p14:sldId id="296"/>
            <p14:sldId id="286"/>
          </p14:sldIdLst>
        </p14:section>
        <p14:section name="Untitled Section" id="{0FC9633A-D44B-4AB8-BDC6-607FB9CDD86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3186" autoAdjust="0"/>
  </p:normalViewPr>
  <p:slideViewPr>
    <p:cSldViewPr>
      <p:cViewPr varScale="1">
        <p:scale>
          <a:sx n="68" d="100"/>
          <a:sy n="68" d="100"/>
        </p:scale>
        <p:origin x="150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910F8-C82A-42B0-9E38-5B99EA523BEB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FD941-61CD-4DAF-A937-7903B3AF6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7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BD4-82F0-4D4F-AF24-0D8E297F0E25}" type="datetimeFigureOut">
              <a:rPr lang="en-ZA" smtClean="0"/>
              <a:t>2019/07/31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3F5E-BC55-4E01-8D24-0CAAF0E7B7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57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BD4-82F0-4D4F-AF24-0D8E297F0E25}" type="datetimeFigureOut">
              <a:rPr lang="en-ZA" smtClean="0"/>
              <a:t>2019/07/31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3F5E-BC55-4E01-8D24-0CAAF0E7B7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369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BD4-82F0-4D4F-AF24-0D8E297F0E25}" type="datetimeFigureOut">
              <a:rPr lang="en-ZA" smtClean="0"/>
              <a:t>2019/07/31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3F5E-BC55-4E01-8D24-0CAAF0E7B7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469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BD4-82F0-4D4F-AF24-0D8E297F0E25}" type="datetimeFigureOut">
              <a:rPr lang="en-ZA" smtClean="0"/>
              <a:t>2019/07/31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3F5E-BC55-4E01-8D24-0CAAF0E7B7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055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BD4-82F0-4D4F-AF24-0D8E297F0E25}" type="datetimeFigureOut">
              <a:rPr lang="en-ZA" smtClean="0"/>
              <a:t>2019/07/31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3F5E-BC55-4E01-8D24-0CAAF0E7B7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51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BD4-82F0-4D4F-AF24-0D8E297F0E25}" type="datetimeFigureOut">
              <a:rPr lang="en-ZA" smtClean="0"/>
              <a:t>2019/07/31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3F5E-BC55-4E01-8D24-0CAAF0E7B7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031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BD4-82F0-4D4F-AF24-0D8E297F0E25}" type="datetimeFigureOut">
              <a:rPr lang="en-ZA" smtClean="0"/>
              <a:t>2019/07/31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3F5E-BC55-4E01-8D24-0CAAF0E7B7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350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BD4-82F0-4D4F-AF24-0D8E297F0E25}" type="datetimeFigureOut">
              <a:rPr lang="en-ZA" smtClean="0"/>
              <a:t>2019/07/31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3F5E-BC55-4E01-8D24-0CAAF0E7B7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835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BD4-82F0-4D4F-AF24-0D8E297F0E25}" type="datetimeFigureOut">
              <a:rPr lang="en-ZA" smtClean="0"/>
              <a:t>2019/07/31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3F5E-BC55-4E01-8D24-0CAAF0E7B7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884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BD4-82F0-4D4F-AF24-0D8E297F0E25}" type="datetimeFigureOut">
              <a:rPr lang="en-ZA" smtClean="0"/>
              <a:t>2019/07/31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3F5E-BC55-4E01-8D24-0CAAF0E7B7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8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BD4-82F0-4D4F-AF24-0D8E297F0E25}" type="datetimeFigureOut">
              <a:rPr lang="en-ZA" smtClean="0"/>
              <a:t>2019/07/31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3F5E-BC55-4E01-8D24-0CAAF0E7B7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489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EBD4-82F0-4D4F-AF24-0D8E297F0E25}" type="datetimeFigureOut">
              <a:rPr lang="en-ZA" smtClean="0"/>
              <a:t>2019/07/31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13F5E-BC55-4E01-8D24-0CAAF0E7B7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03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2952327"/>
          </a:xfrm>
        </p:spPr>
        <p:txBody>
          <a:bodyPr>
            <a:normAutofit/>
          </a:bodyPr>
          <a:lstStyle/>
          <a:p>
            <a:r>
              <a:rPr lang="en-ZA" dirty="0">
                <a:latin typeface="Arial Black" panose="020B0A04020102020204" pitchFamily="34" charset="0"/>
              </a:rPr>
              <a:t>Introduction </a:t>
            </a:r>
            <a:br>
              <a:rPr lang="en-ZA" dirty="0">
                <a:latin typeface="Arial Black" panose="020B0A04020102020204" pitchFamily="34" charset="0"/>
              </a:rPr>
            </a:br>
            <a:br>
              <a:rPr lang="en-ZA" dirty="0">
                <a:latin typeface="Arial Black" panose="020B0A04020102020204" pitchFamily="34" charset="0"/>
              </a:rPr>
            </a:br>
            <a:br>
              <a:rPr lang="en-ZA" dirty="0">
                <a:latin typeface="Arial Black" panose="020B0A04020102020204" pitchFamily="34" charset="0"/>
              </a:rPr>
            </a:br>
            <a:r>
              <a:rPr lang="en-ZA" dirty="0">
                <a:latin typeface="Arial Black" panose="020B0A04020102020204" pitchFamily="34" charset="0"/>
              </a:rPr>
              <a:t>Day 1 </a:t>
            </a: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73017"/>
            <a:ext cx="6400800" cy="2065783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2, </a:t>
            </a:r>
            <a:r>
              <a:rPr lang="en-ZA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Feminism and Freedom</a:t>
            </a:r>
          </a:p>
          <a:p>
            <a:r>
              <a:rPr lang="en-ZA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Tshisimani</a:t>
            </a:r>
            <a:r>
              <a:rPr lang="en-Z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Centre for Activist Education </a:t>
            </a:r>
          </a:p>
        </p:txBody>
      </p:sp>
    </p:spTree>
    <p:extLst>
      <p:ext uri="{BB962C8B-B14F-4D97-AF65-F5344CB8AC3E}">
        <p14:creationId xmlns:p14="http://schemas.microsoft.com/office/powerpoint/2010/main" val="377463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6F3F-972E-4909-9A46-EB761643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Areas of agreement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8110-1E52-470D-A0F4-A79EDFC9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is a big challenge to freedom in the world today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is a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need to resist erosions to freedom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Fight against the deliberate shrinking of spaces for freedom 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Strengthen the efforts of those who are struggling for a breakthrough under authoritarian regimes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3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C4D2C0-D011-426C-B53F-3BC5445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9C61237-8093-4E44-B911-DC13B551082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C00B-0A26-4991-B3B9-FD0834DA1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544" y="5367338"/>
            <a:ext cx="7776864" cy="80486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emancipatory ideas are at our disposal as we fight for freedom?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39734BED-D3C9-4E18-AD49-EE835E936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>
            <a:fillRect/>
          </a:stretch>
        </p:blipFill>
        <p:spPr>
          <a:xfrm>
            <a:off x="1792288" y="612775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DB78-7509-4435-B6AD-0737E815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 Black" panose="020B0A04020102020204" pitchFamily="34" charset="0"/>
              </a:rPr>
              <a:t>Three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4F87D-2CBF-4D81-A567-F6F3158D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does feminism help us to defend freedom?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does feminism help us to expand notions and understandings of freedom?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what ways does feminism give us insights that are neglected in other political traditions?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2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36E8BF-A849-4E00-9C3B-2B41F5B9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0812"/>
            <a:ext cx="4151312" cy="116205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Backlash – undeclared war on women</a:t>
            </a:r>
          </a:p>
        </p:txBody>
      </p:sp>
      <p:pic>
        <p:nvPicPr>
          <p:cNvPr id="1026" name="Picture 2" descr="Sephetho sa setÅ¡oantÅ¡o sa susan faludi backlash">
            <a:extLst>
              <a:ext uri="{FF2B5EF4-FFF2-40B4-BE49-F238E27FC236}">
                <a16:creationId xmlns:a16="http://schemas.microsoft.com/office/drawing/2014/main" id="{0364DAF8-4E51-4870-B519-0FDD40AB95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1117039"/>
            <a:ext cx="381000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27676-C501-43B9-B4BF-3245361BE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330824" cy="469106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“a counterassault on women’s rights…an attempt to retract the handful of small and hard-won victories that the feminist movement did manage to achieve for women”</a:t>
            </a:r>
          </a:p>
          <a:p>
            <a:endParaRPr lang="en-GB" sz="2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Susan Faludi, 1991</a:t>
            </a:r>
            <a:endParaRPr lang="en-GB" sz="2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C3B5EE5-1DDF-4658-83BE-98BF8BBF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4562476"/>
            <a:ext cx="7344816" cy="80486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Attack on Sexual and Reproductive Rights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7BFBB-CC84-45B4-876F-CA8D64B03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Georgia, US bans abortion after 6 weeks of pregnancy (“the heartbeat bill”)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FE55359-9271-467C-AB01-2A6AECE00E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1" b="21911"/>
          <a:stretch>
            <a:fillRect/>
          </a:stretch>
        </p:blipFill>
        <p:spPr>
          <a:xfrm>
            <a:off x="2699792" y="682283"/>
            <a:ext cx="4176464" cy="3322781"/>
          </a:xfrm>
        </p:spPr>
      </p:pic>
    </p:spTree>
    <p:extLst>
      <p:ext uri="{BB962C8B-B14F-4D97-AF65-F5344CB8AC3E}">
        <p14:creationId xmlns:p14="http://schemas.microsoft.com/office/powerpoint/2010/main" val="189331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2774-6144-4C06-B7B1-92B4C489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AFF41-E48C-4E81-841F-410C64531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592" y="4800600"/>
            <a:ext cx="7416824" cy="1796752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Bolsonaro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moves to delete all references to feminism, homosexuality, and violence against women from the nation’s school textbooks.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C886F069-023D-4902-B629-40BA0E402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88" y="1186820"/>
            <a:ext cx="5241776" cy="2808918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3E8D8B7-910C-45F3-8D85-75A93924327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4676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C6B7-7B75-4BA6-8456-CF234DF4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200" dirty="0">
                <a:latin typeface="Arial Black" panose="020B0A04020102020204" pitchFamily="34" charset="0"/>
              </a:rPr>
              <a:t>Signs of the backlash 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AEEB-EB3B-4D1F-8C41-89AE27422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2170"/>
            <a:ext cx="8229600" cy="5314602"/>
          </a:xfrm>
        </p:spPr>
        <p:txBody>
          <a:bodyPr numCol="1">
            <a:no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Erosion of sexual and reproductive rights</a:t>
            </a:r>
          </a:p>
          <a:p>
            <a:pPr marL="0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Re-asserting ‘family values’, natural order – with men as superior and women and inferior</a:t>
            </a:r>
          </a:p>
          <a:p>
            <a:pPr marL="0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Appeal to traditional gender roles </a:t>
            </a:r>
          </a:p>
          <a:p>
            <a:pPr marL="0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Policy pronouncements and legislation </a:t>
            </a:r>
          </a:p>
          <a:p>
            <a:pPr marL="0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Dismissing concerns about gendered violence </a:t>
            </a:r>
          </a:p>
          <a:p>
            <a:endParaRPr lang="en-GB" dirty="0">
              <a:cs typeface="Arial" panose="020B0604020202020204" pitchFamily="34" charset="0"/>
            </a:endParaRPr>
          </a:p>
          <a:p>
            <a:endParaRPr lang="en-GB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8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DDBB-DBC7-46C3-94DB-D9EC6BA8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6D4754-5CF3-4A8A-836E-A78141D9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gendered expression of authoritarianism / the  “strong men era” (Time Magazine)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Politics of fear, regressive nostalgia and exclusion (“us and them”)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 of the internet as a tool to censor, silence and surveil 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 of democratic instruments as ticket to power followed by an attack on these instruments 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Growing insecurity fueled by the years of economic policies that called for budget cuts for social services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9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EAD9-C10B-4D48-8011-D6AF35B8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4581129"/>
            <a:ext cx="9036496" cy="5760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>
                <a:latin typeface="Arial Black" panose="020B0A04020102020204" pitchFamily="34" charset="0"/>
              </a:rPr>
              <a:t>Kenya bans Marie Stopes clinics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5B11DFB-CD3C-467B-88D7-F9CDD5A1F6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>
          <a:xfrm>
            <a:off x="1792288" y="612775"/>
            <a:ext cx="4723928" cy="354294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B435-E26B-49B6-8FFD-57BD7EC3D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1490662"/>
          </a:xfrm>
        </p:spPr>
        <p:txBody>
          <a:bodyPr>
            <a:no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Kenya bans Marie Stopes clinic from offering post abortion services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Abortion is illegal in Kenya 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7 women die everyday from ‘botched’ abortions </a:t>
            </a:r>
          </a:p>
        </p:txBody>
      </p:sp>
    </p:spTree>
    <p:extLst>
      <p:ext uri="{BB962C8B-B14F-4D97-AF65-F5344CB8AC3E}">
        <p14:creationId xmlns:p14="http://schemas.microsoft.com/office/powerpoint/2010/main" val="100029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E1D3-0E87-4820-841D-F3677EBB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800600"/>
            <a:ext cx="6883152" cy="566738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latin typeface="Arial Black" panose="020B0A04020102020204" pitchFamily="34" charset="0"/>
              </a:rPr>
              <a:t>Uganda bans Pride marches  </a:t>
            </a:r>
            <a:endParaRPr lang="en-US" sz="28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24F548D-8C0D-47A2-8A1C-C1D0C3FA6D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5D9CB-AB6A-4C88-B130-A02487D91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592" y="5367338"/>
            <a:ext cx="6883152" cy="8048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Homosexuality is illegal in Uganda under colonial-era laws, punishable by a jail sentence</a:t>
            </a:r>
          </a:p>
        </p:txBody>
      </p:sp>
    </p:spTree>
    <p:extLst>
      <p:ext uri="{BB962C8B-B14F-4D97-AF65-F5344CB8AC3E}">
        <p14:creationId xmlns:p14="http://schemas.microsoft.com/office/powerpoint/2010/main" val="378397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ED1D-4AEB-4226-AE2E-C8C3EE3F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Backlash or push for a breakthrough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F683-34D2-423A-BC86-3488F14B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Caution against the reference to the ‘backlash’ in general terms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Some of the freedoms that are being eroded in places like US are still to be won elsewhere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of women &amp; LGBTIQ reflect realities of living and struggling in ‘partial democracies’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7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407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Office Theme</vt:lpstr>
      <vt:lpstr>Introduction    Day 1 </vt:lpstr>
      <vt:lpstr>Backlash – undeclared war on women</vt:lpstr>
      <vt:lpstr>Attack on Sexual and Reproductive Rights  </vt:lpstr>
      <vt:lpstr>PowerPoint Presentation</vt:lpstr>
      <vt:lpstr>Signs of the backlash </vt:lpstr>
      <vt:lpstr>PowerPoint Presentation</vt:lpstr>
      <vt:lpstr>Kenya bans Marie Stopes clinics </vt:lpstr>
      <vt:lpstr>Uganda bans Pride marches  </vt:lpstr>
      <vt:lpstr>Backlash or push for a breakthrough </vt:lpstr>
      <vt:lpstr>Areas of agreement </vt:lpstr>
      <vt:lpstr>PowerPoint Presentation</vt:lpstr>
      <vt:lpstr>Three questions</vt:lpstr>
    </vt:vector>
  </TitlesOfParts>
  <Company>NUMSA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albatross of Lenin’s What is to be done: Debates on the role of unions in South Africa</dc:title>
  <dc:creator>Dinga Sikwebu</dc:creator>
  <cp:lastModifiedBy>user</cp:lastModifiedBy>
  <cp:revision>75</cp:revision>
  <dcterms:created xsi:type="dcterms:W3CDTF">2018-05-05T02:18:18Z</dcterms:created>
  <dcterms:modified xsi:type="dcterms:W3CDTF">2019-07-31T16:13:08Z</dcterms:modified>
</cp:coreProperties>
</file>