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757FAF-5228-43FF-9B16-6D8B7CFFD72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0926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57FAF-5228-43FF-9B16-6D8B7CFFD72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38520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57FAF-5228-43FF-9B16-6D8B7CFFD72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33350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57FAF-5228-43FF-9B16-6D8B7CFFD72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53540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57FAF-5228-43FF-9B16-6D8B7CFFD72C}"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21344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757FAF-5228-43FF-9B16-6D8B7CFFD72C}"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104244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757FAF-5228-43FF-9B16-6D8B7CFFD72C}"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71039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57FAF-5228-43FF-9B16-6D8B7CFFD72C}"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240756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57FAF-5228-43FF-9B16-6D8B7CFFD72C}"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27207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7FAF-5228-43FF-9B16-6D8B7CFFD72C}"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305318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7FAF-5228-43FF-9B16-6D8B7CFFD72C}"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FD05-0616-447A-8141-20FB39ECB9C3}" type="slidenum">
              <a:rPr lang="en-US" smtClean="0"/>
              <a:t>‹#›</a:t>
            </a:fld>
            <a:endParaRPr lang="en-US"/>
          </a:p>
        </p:txBody>
      </p:sp>
    </p:spTree>
    <p:extLst>
      <p:ext uri="{BB962C8B-B14F-4D97-AF65-F5344CB8AC3E}">
        <p14:creationId xmlns:p14="http://schemas.microsoft.com/office/powerpoint/2010/main" val="6580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57FAF-5228-43FF-9B16-6D8B7CFFD72C}"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2FD05-0616-447A-8141-20FB39ECB9C3}" type="slidenum">
              <a:rPr lang="en-US" smtClean="0"/>
              <a:t>‹#›</a:t>
            </a:fld>
            <a:endParaRPr lang="en-US"/>
          </a:p>
        </p:txBody>
      </p:sp>
    </p:spTree>
    <p:extLst>
      <p:ext uri="{BB962C8B-B14F-4D97-AF65-F5344CB8AC3E}">
        <p14:creationId xmlns:p14="http://schemas.microsoft.com/office/powerpoint/2010/main" val="83141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618182" y="276897"/>
            <a:ext cx="2472743" cy="2247364"/>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Front End Application</a:t>
            </a:r>
          </a:p>
        </p:txBody>
      </p:sp>
      <p:sp>
        <p:nvSpPr>
          <p:cNvPr id="4" name="Rectangle 3"/>
          <p:cNvSpPr/>
          <p:nvPr/>
        </p:nvSpPr>
        <p:spPr>
          <a:xfrm>
            <a:off x="1017431" y="811369"/>
            <a:ext cx="16742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Administration Service</a:t>
            </a:r>
          </a:p>
          <a:p>
            <a:pPr algn="ctr"/>
            <a:r>
              <a:rPr lang="en-US" dirty="0"/>
              <a:t>(Stateless)</a:t>
            </a:r>
          </a:p>
        </p:txBody>
      </p:sp>
      <p:sp>
        <p:nvSpPr>
          <p:cNvPr id="5" name="Rectangle 4"/>
          <p:cNvSpPr/>
          <p:nvPr/>
        </p:nvSpPr>
        <p:spPr>
          <a:xfrm>
            <a:off x="1010992" y="1796611"/>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a:p>
            <a:pPr algn="ctr"/>
            <a:r>
              <a:rPr lang="en-US" dirty="0"/>
              <a:t>(Stateless)</a:t>
            </a:r>
          </a:p>
        </p:txBody>
      </p:sp>
      <p:sp>
        <p:nvSpPr>
          <p:cNvPr id="8" name="Rectangle: Rounded Corners 7"/>
          <p:cNvSpPr/>
          <p:nvPr/>
        </p:nvSpPr>
        <p:spPr>
          <a:xfrm>
            <a:off x="3490174" y="276897"/>
            <a:ext cx="4058997" cy="3767071"/>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Tenant Application</a:t>
            </a:r>
          </a:p>
        </p:txBody>
      </p:sp>
      <p:grpSp>
        <p:nvGrpSpPr>
          <p:cNvPr id="18" name="Group 17"/>
          <p:cNvGrpSpPr/>
          <p:nvPr/>
        </p:nvGrpSpPr>
        <p:grpSpPr>
          <a:xfrm>
            <a:off x="3702682" y="809895"/>
            <a:ext cx="3653308" cy="878721"/>
            <a:chOff x="5825543" y="2187932"/>
            <a:chExt cx="3653308" cy="878721"/>
          </a:xfrm>
        </p:grpSpPr>
        <p:sp>
          <p:nvSpPr>
            <p:cNvPr id="9" name="Rectangle 8"/>
            <p:cNvSpPr/>
            <p:nvPr/>
          </p:nvSpPr>
          <p:spPr>
            <a:xfrm>
              <a:off x="5825543" y="2187932"/>
              <a:ext cx="3653308" cy="8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Administration Service</a:t>
              </a:r>
            </a:p>
          </p:txBody>
        </p:sp>
        <p:sp>
          <p:nvSpPr>
            <p:cNvPr id="12" name="Cylinder 11"/>
            <p:cNvSpPr/>
            <p:nvPr/>
          </p:nvSpPr>
          <p:spPr>
            <a:xfrm>
              <a:off x="7371006" y="2471944"/>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Tenant Property Bag</a:t>
              </a:r>
            </a:p>
            <a:p>
              <a:pPr algn="ctr"/>
              <a:r>
                <a:rPr lang="en-US" sz="1200" dirty="0">
                  <a:solidFill>
                    <a:schemeClr val="tx1"/>
                  </a:solidFill>
                </a:rPr>
                <a:t>(reliable Dictionary)</a:t>
              </a:r>
            </a:p>
          </p:txBody>
        </p:sp>
      </p:grpSp>
      <p:grpSp>
        <p:nvGrpSpPr>
          <p:cNvPr id="17" name="Group 16"/>
          <p:cNvGrpSpPr/>
          <p:nvPr/>
        </p:nvGrpSpPr>
        <p:grpSpPr>
          <a:xfrm>
            <a:off x="3702682" y="1730078"/>
            <a:ext cx="3653308" cy="1122609"/>
            <a:chOff x="5825543" y="3307724"/>
            <a:chExt cx="3653308" cy="1122609"/>
          </a:xfrm>
        </p:grpSpPr>
        <p:sp>
          <p:nvSpPr>
            <p:cNvPr id="10" name="Rectangle 9"/>
            <p:cNvSpPr/>
            <p:nvPr/>
          </p:nvSpPr>
          <p:spPr>
            <a:xfrm>
              <a:off x="5825543" y="3307724"/>
              <a:ext cx="3653308" cy="11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Topic Service</a:t>
              </a:r>
            </a:p>
          </p:txBody>
        </p:sp>
        <p:sp>
          <p:nvSpPr>
            <p:cNvPr id="14" name="Cylinder 13"/>
            <p:cNvSpPr/>
            <p:nvPr/>
          </p:nvSpPr>
          <p:spPr>
            <a:xfrm>
              <a:off x="7371008" y="382019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Queue</a:t>
              </a:r>
            </a:p>
            <a:p>
              <a:pPr algn="ctr"/>
              <a:r>
                <a:rPr lang="en-US" sz="1200" dirty="0">
                  <a:solidFill>
                    <a:schemeClr val="tx1"/>
                  </a:solidFill>
                </a:rPr>
                <a:t>(reliable Queue)</a:t>
              </a:r>
            </a:p>
          </p:txBody>
        </p:sp>
        <p:sp>
          <p:nvSpPr>
            <p:cNvPr id="15" name="Cylinder 14"/>
            <p:cNvSpPr/>
            <p:nvPr/>
          </p:nvSpPr>
          <p:spPr>
            <a:xfrm>
              <a:off x="7371009" y="3351730"/>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Topic Property Bag</a:t>
              </a:r>
            </a:p>
            <a:p>
              <a:pPr algn="ctr"/>
              <a:r>
                <a:rPr lang="en-US" sz="1200" dirty="0">
                  <a:solidFill>
                    <a:schemeClr val="tx1"/>
                  </a:solidFill>
                </a:rPr>
                <a:t>(reliable Dictionary)</a:t>
              </a:r>
            </a:p>
          </p:txBody>
        </p:sp>
      </p:grpSp>
      <p:grpSp>
        <p:nvGrpSpPr>
          <p:cNvPr id="19" name="Group 18"/>
          <p:cNvGrpSpPr/>
          <p:nvPr/>
        </p:nvGrpSpPr>
        <p:grpSpPr>
          <a:xfrm>
            <a:off x="3702681" y="2889909"/>
            <a:ext cx="3653309" cy="861407"/>
            <a:chOff x="5825542" y="4325897"/>
            <a:chExt cx="3653309" cy="861407"/>
          </a:xfrm>
        </p:grpSpPr>
        <p:sp>
          <p:nvSpPr>
            <p:cNvPr id="11" name="Rectangle 10"/>
            <p:cNvSpPr/>
            <p:nvPr/>
          </p:nvSpPr>
          <p:spPr>
            <a:xfrm>
              <a:off x="5825542" y="4325897"/>
              <a:ext cx="3653309" cy="86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Subscriber Service</a:t>
              </a:r>
            </a:p>
          </p:txBody>
        </p:sp>
        <p:sp>
          <p:nvSpPr>
            <p:cNvPr id="16" name="Cylinder 15"/>
            <p:cNvSpPr/>
            <p:nvPr/>
          </p:nvSpPr>
          <p:spPr>
            <a:xfrm>
              <a:off x="7371007" y="459990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Queue</a:t>
              </a:r>
            </a:p>
            <a:p>
              <a:pPr algn="ctr"/>
              <a:r>
                <a:rPr lang="en-US" sz="1200" dirty="0">
                  <a:solidFill>
                    <a:schemeClr val="tx1"/>
                  </a:solidFill>
                </a:rPr>
                <a:t>(reliable Queue)</a:t>
              </a:r>
            </a:p>
          </p:txBody>
        </p:sp>
      </p:grpSp>
      <p:sp>
        <p:nvSpPr>
          <p:cNvPr id="20" name="TextBox 19"/>
          <p:cNvSpPr txBox="1"/>
          <p:nvPr/>
        </p:nvSpPr>
        <p:spPr>
          <a:xfrm>
            <a:off x="210349" y="2597068"/>
            <a:ext cx="3151037" cy="4185761"/>
          </a:xfrm>
          <a:prstGeom prst="rect">
            <a:avLst/>
          </a:prstGeom>
          <a:noFill/>
        </p:spPr>
        <p:txBody>
          <a:bodyPr wrap="square" rtlCol="0">
            <a:spAutoFit/>
          </a:bodyPr>
          <a:lstStyle/>
          <a:p>
            <a:r>
              <a:rPr lang="en-US" sz="1400" dirty="0"/>
              <a:t>The publicly exposed services of the solution. Its a single application with two default services. The Admin service is a REST API that allows for the creation of tenants and the resources (topics and subscribers) within each.</a:t>
            </a:r>
          </a:p>
          <a:p>
            <a:endParaRPr lang="en-US" sz="1400" dirty="0"/>
          </a:p>
          <a:p>
            <a:r>
              <a:rPr lang="en-US" sz="1400" dirty="0"/>
              <a:t>The request router service is a façade that handles </a:t>
            </a:r>
            <a:r>
              <a:rPr lang="en-US" sz="1400" dirty="0" err="1"/>
              <a:t>authn</a:t>
            </a:r>
            <a:r>
              <a:rPr lang="en-US" sz="1400" dirty="0"/>
              <a:t>/</a:t>
            </a:r>
            <a:r>
              <a:rPr lang="en-US" sz="1400" dirty="0" err="1"/>
              <a:t>autz</a:t>
            </a:r>
            <a:r>
              <a:rPr lang="en-US" sz="1400" dirty="0"/>
              <a:t> and routes requests to the appropriate tenant topic or subscriber services. </a:t>
            </a:r>
          </a:p>
          <a:p>
            <a:endParaRPr lang="en-US" sz="1400" dirty="0"/>
          </a:p>
          <a:p>
            <a:r>
              <a:rPr lang="en-US" sz="1400" dirty="0"/>
              <a:t>Security of the admin service will be based on an SSL certificate. Security of the request router will be based on the presence of an authentication header that contains one of the two private keys for the specific tenant the operation is being made against.</a:t>
            </a:r>
          </a:p>
        </p:txBody>
      </p:sp>
      <p:sp>
        <p:nvSpPr>
          <p:cNvPr id="21" name="TextBox 20"/>
          <p:cNvSpPr txBox="1"/>
          <p:nvPr/>
        </p:nvSpPr>
        <p:spPr>
          <a:xfrm>
            <a:off x="3521330" y="4087974"/>
            <a:ext cx="3996683" cy="2462213"/>
          </a:xfrm>
          <a:prstGeom prst="rect">
            <a:avLst/>
          </a:prstGeom>
          <a:noFill/>
        </p:spPr>
        <p:txBody>
          <a:bodyPr wrap="square" rtlCol="0">
            <a:spAutoFit/>
          </a:bodyPr>
          <a:lstStyle/>
          <a:p>
            <a:r>
              <a:rPr lang="en-US" sz="1400" dirty="0"/>
              <a:t>The tenant application is a </a:t>
            </a:r>
            <a:r>
              <a:rPr lang="en-US" sz="1400"/>
              <a:t>dynamically instantiated </a:t>
            </a:r>
            <a:r>
              <a:rPr lang="en-US" sz="1400" dirty="0"/>
              <a:t>application with a single default service (administration) and two optional services, topic and subscriber.</a:t>
            </a:r>
          </a:p>
          <a:p>
            <a:endParaRPr lang="en-US" sz="1400" dirty="0"/>
          </a:p>
          <a:p>
            <a:r>
              <a:rPr lang="en-US" sz="1400" dirty="0"/>
              <a:t>When a tenant is created, the admin service creates an instance of this service. For each “topic” that’s created within the tenant, an instance of the topic service is created. For each subscriber, a subscriber service is created (and its details added to the topic’s property bag). </a:t>
            </a:r>
          </a:p>
        </p:txBody>
      </p:sp>
      <p:sp>
        <p:nvSpPr>
          <p:cNvPr id="22" name="TextBox 21"/>
          <p:cNvSpPr txBox="1"/>
          <p:nvPr/>
        </p:nvSpPr>
        <p:spPr>
          <a:xfrm>
            <a:off x="7920508" y="328411"/>
            <a:ext cx="4136510" cy="6555641"/>
          </a:xfrm>
          <a:prstGeom prst="rect">
            <a:avLst/>
          </a:prstGeom>
          <a:noFill/>
        </p:spPr>
        <p:txBody>
          <a:bodyPr wrap="square" rtlCol="0">
            <a:spAutoFit/>
          </a:bodyPr>
          <a:lstStyle/>
          <a:p>
            <a:r>
              <a:rPr lang="en-US" sz="1400" dirty="0"/>
              <a:t>The solution follows a pattern similar to Service Bus Topics. All API’s are REST based and leverage the following pattern/route:</a:t>
            </a:r>
          </a:p>
          <a:p>
            <a:r>
              <a:rPr lang="en-US" sz="1400" dirty="0"/>
              <a:t>/&lt;tenant&gt;/&lt;topic&gt;/&lt;subscriber&gt;</a:t>
            </a:r>
          </a:p>
          <a:p>
            <a:endParaRPr lang="en-US" sz="1400" dirty="0"/>
          </a:p>
          <a:p>
            <a:r>
              <a:rPr lang="en-US" sz="1400" dirty="0"/>
              <a:t>Operations aimed at the tenant include:</a:t>
            </a:r>
          </a:p>
          <a:p>
            <a:pPr marL="285750" indent="-285750">
              <a:buFontTx/>
              <a:buChar char="-"/>
            </a:pPr>
            <a:r>
              <a:rPr lang="en-US" sz="1400" dirty="0"/>
              <a:t>Security key reset (there are two keys)</a:t>
            </a:r>
          </a:p>
          <a:p>
            <a:pPr marL="285750" indent="-285750">
              <a:buFontTx/>
              <a:buChar char="-"/>
            </a:pPr>
            <a:r>
              <a:rPr lang="en-US" sz="1400" dirty="0"/>
              <a:t>Add (POST) a topic</a:t>
            </a:r>
          </a:p>
          <a:p>
            <a:pPr marL="285750" indent="-285750">
              <a:buFontTx/>
              <a:buChar char="-"/>
            </a:pPr>
            <a:r>
              <a:rPr lang="en-US" sz="1400" dirty="0"/>
              <a:t>Deletion a topic</a:t>
            </a:r>
          </a:p>
          <a:p>
            <a:pPr marL="285750" indent="-285750">
              <a:buFontTx/>
              <a:buChar char="-"/>
            </a:pPr>
            <a:r>
              <a:rPr lang="en-US" sz="1400" dirty="0"/>
              <a:t>Get list of topics</a:t>
            </a:r>
          </a:p>
          <a:p>
            <a:pPr marL="285750" indent="-285750">
              <a:buFontTx/>
              <a:buChar char="-"/>
            </a:pPr>
            <a:endParaRPr lang="en-US" sz="1400" dirty="0"/>
          </a:p>
          <a:p>
            <a:r>
              <a:rPr lang="en-US" sz="1400" dirty="0"/>
              <a:t>Operations aimed at the topic include:</a:t>
            </a:r>
          </a:p>
          <a:p>
            <a:pPr marL="285750" indent="-285750">
              <a:buFontTx/>
              <a:buChar char="-"/>
            </a:pPr>
            <a:r>
              <a:rPr lang="en-US" sz="1400" dirty="0"/>
              <a:t>Put message</a:t>
            </a:r>
          </a:p>
          <a:p>
            <a:pPr marL="285750" indent="-285750">
              <a:buFontTx/>
              <a:buChar char="-"/>
            </a:pPr>
            <a:r>
              <a:rPr lang="en-US" sz="1400" dirty="0"/>
              <a:t>Add (POST) subscriber</a:t>
            </a:r>
          </a:p>
          <a:p>
            <a:pPr marL="285750" indent="-285750">
              <a:buFontTx/>
              <a:buChar char="-"/>
            </a:pPr>
            <a:r>
              <a:rPr lang="en-US" sz="1400" dirty="0"/>
              <a:t>Delete subscriber</a:t>
            </a:r>
          </a:p>
          <a:p>
            <a:pPr marL="285750" indent="-285750">
              <a:buFontTx/>
              <a:buChar char="-"/>
            </a:pPr>
            <a:r>
              <a:rPr lang="en-US" sz="1400" dirty="0"/>
              <a:t>Get a list of subscribers </a:t>
            </a:r>
          </a:p>
          <a:p>
            <a:pPr marL="285750" indent="-285750">
              <a:buFontTx/>
              <a:buChar char="-"/>
            </a:pPr>
            <a:endParaRPr lang="en-US" sz="1400" dirty="0"/>
          </a:p>
          <a:p>
            <a:r>
              <a:rPr lang="en-US" sz="1400" dirty="0"/>
              <a:t>Operations aimed at a subscriber include:</a:t>
            </a:r>
          </a:p>
          <a:p>
            <a:pPr marL="285750" indent="-285750">
              <a:buFontTx/>
              <a:buChar char="-"/>
            </a:pPr>
            <a:r>
              <a:rPr lang="en-US" sz="1400" dirty="0"/>
              <a:t>Get message (single or in batches)</a:t>
            </a:r>
          </a:p>
          <a:p>
            <a:pPr marL="285750" indent="-285750">
              <a:buFontTx/>
              <a:buChar char="-"/>
            </a:pPr>
            <a:r>
              <a:rPr lang="en-US" sz="1400" dirty="0"/>
              <a:t>Get subscriber queue depth</a:t>
            </a:r>
          </a:p>
          <a:p>
            <a:pPr marL="285750" indent="-285750">
              <a:buFontTx/>
              <a:buChar char="-"/>
            </a:pPr>
            <a:r>
              <a:rPr lang="en-US" sz="1400" dirty="0"/>
              <a:t>Delete all queue messages</a:t>
            </a:r>
          </a:p>
          <a:p>
            <a:endParaRPr lang="en-US" sz="1400" dirty="0"/>
          </a:p>
          <a:p>
            <a:r>
              <a:rPr lang="en-US" sz="1400" dirty="0"/>
              <a:t>Note:</a:t>
            </a:r>
          </a:p>
          <a:p>
            <a:r>
              <a:rPr lang="en-US" sz="1400" dirty="0"/>
              <a:t>The topic service will leverage Reliable State Manager to be altered when a new message has been added to its queue. A background process (only running on the primary) will then use a transaction to delete that message from the input queue and write it to all output queues.</a:t>
            </a:r>
          </a:p>
        </p:txBody>
      </p:sp>
    </p:spTree>
    <p:extLst>
      <p:ext uri="{BB962C8B-B14F-4D97-AF65-F5344CB8AC3E}">
        <p14:creationId xmlns:p14="http://schemas.microsoft.com/office/powerpoint/2010/main" val="296600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614"/>
          </a:xfrm>
        </p:spPr>
        <p:txBody>
          <a:bodyPr>
            <a:normAutofit fontScale="90000"/>
          </a:bodyPr>
          <a:lstStyle/>
          <a:p>
            <a:r>
              <a:rPr lang="en-US" dirty="0"/>
              <a:t>Message Flow</a:t>
            </a:r>
          </a:p>
        </p:txBody>
      </p:sp>
      <p:sp>
        <p:nvSpPr>
          <p:cNvPr id="4" name="Oval 3"/>
          <p:cNvSpPr/>
          <p:nvPr/>
        </p:nvSpPr>
        <p:spPr>
          <a:xfrm>
            <a:off x="111966" y="1275297"/>
            <a:ext cx="16795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Publishing Client App</a:t>
            </a:r>
          </a:p>
        </p:txBody>
      </p:sp>
      <p:sp>
        <p:nvSpPr>
          <p:cNvPr id="5" name="Rectangle 4"/>
          <p:cNvSpPr/>
          <p:nvPr/>
        </p:nvSpPr>
        <p:spPr>
          <a:xfrm>
            <a:off x="4286037" y="1479737"/>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p:txBody>
      </p:sp>
      <p:sp>
        <p:nvSpPr>
          <p:cNvPr id="6" name="Rectangle 5"/>
          <p:cNvSpPr/>
          <p:nvPr/>
        </p:nvSpPr>
        <p:spPr>
          <a:xfrm>
            <a:off x="7753739" y="3821995"/>
            <a:ext cx="370425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Subscriber Service</a:t>
            </a:r>
          </a:p>
          <a:p>
            <a:pPr algn="ctr"/>
            <a:r>
              <a:rPr lang="en-US" sz="1200" dirty="0"/>
              <a:t>(fabric:/</a:t>
            </a:r>
            <a:r>
              <a:rPr lang="en-US" sz="1200" dirty="0" err="1"/>
              <a:t>tenantapp</a:t>
            </a:r>
            <a:r>
              <a:rPr lang="en-US" sz="1200" dirty="0"/>
              <a:t>/</a:t>
            </a:r>
            <a:r>
              <a:rPr lang="en-US" sz="1200" dirty="0">
                <a:solidFill>
                  <a:schemeClr val="accent2">
                    <a:lumMod val="60000"/>
                    <a:lumOff val="40000"/>
                  </a:schemeClr>
                </a:solidFill>
              </a:rPr>
              <a:t>tenantID1</a:t>
            </a:r>
            <a:r>
              <a:rPr lang="en-US" sz="1200" dirty="0"/>
              <a:t>/</a:t>
            </a:r>
            <a:r>
              <a:rPr lang="en-US" sz="1200" dirty="0" err="1">
                <a:solidFill>
                  <a:schemeClr val="accent6">
                    <a:lumMod val="60000"/>
                    <a:lumOff val="40000"/>
                  </a:schemeClr>
                </a:solidFill>
              </a:rPr>
              <a:t>topicname</a:t>
            </a:r>
            <a:r>
              <a:rPr lang="en-US" sz="1200" dirty="0"/>
              <a:t>/</a:t>
            </a:r>
            <a:r>
              <a:rPr lang="en-US" sz="1200" i="1" dirty="0">
                <a:solidFill>
                  <a:schemeClr val="accent4">
                    <a:lumMod val="60000"/>
                    <a:lumOff val="40000"/>
                  </a:schemeClr>
                </a:solidFill>
              </a:rPr>
              <a:t>subscriber</a:t>
            </a:r>
            <a:r>
              <a:rPr lang="en-US" sz="1200" dirty="0"/>
              <a:t>)</a:t>
            </a:r>
          </a:p>
        </p:txBody>
      </p:sp>
      <p:sp>
        <p:nvSpPr>
          <p:cNvPr id="7" name="Rectangle 6"/>
          <p:cNvSpPr/>
          <p:nvPr/>
        </p:nvSpPr>
        <p:spPr>
          <a:xfrm>
            <a:off x="8461287" y="1497101"/>
            <a:ext cx="2996705" cy="495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Service</a:t>
            </a:r>
          </a:p>
          <a:p>
            <a:pPr algn="ctr"/>
            <a:r>
              <a:rPr lang="en-US" sz="1200" dirty="0"/>
              <a:t>(fabric:/</a:t>
            </a:r>
            <a:r>
              <a:rPr lang="en-US" sz="1200" dirty="0" err="1"/>
              <a:t>tenantapp</a:t>
            </a:r>
            <a:r>
              <a:rPr lang="en-US" sz="1200" dirty="0"/>
              <a:t>/</a:t>
            </a:r>
            <a:r>
              <a:rPr lang="en-US" sz="1200" dirty="0">
                <a:solidFill>
                  <a:schemeClr val="accent2">
                    <a:lumMod val="60000"/>
                    <a:lumOff val="40000"/>
                  </a:schemeClr>
                </a:solidFill>
              </a:rPr>
              <a:t>tenantID1</a:t>
            </a:r>
            <a:r>
              <a:rPr lang="en-US" sz="1200" dirty="0"/>
              <a:t>/</a:t>
            </a:r>
            <a:r>
              <a:rPr lang="en-US" sz="1200" dirty="0" err="1">
                <a:solidFill>
                  <a:schemeClr val="accent6">
                    <a:lumMod val="60000"/>
                    <a:lumOff val="40000"/>
                  </a:schemeClr>
                </a:solidFill>
              </a:rPr>
              <a:t>topicname</a:t>
            </a:r>
            <a:r>
              <a:rPr lang="en-US" sz="1200" dirty="0"/>
              <a:t>)</a:t>
            </a:r>
            <a:endParaRPr lang="en-US" dirty="0"/>
          </a:p>
        </p:txBody>
      </p:sp>
      <p:sp>
        <p:nvSpPr>
          <p:cNvPr id="9" name="Rectangle 8"/>
          <p:cNvSpPr/>
          <p:nvPr/>
        </p:nvSpPr>
        <p:spPr>
          <a:xfrm>
            <a:off x="8461287" y="701461"/>
            <a:ext cx="2996705"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Administration Service</a:t>
            </a:r>
          </a:p>
          <a:p>
            <a:pPr algn="ctr"/>
            <a:r>
              <a:rPr lang="en-US" sz="1200" dirty="0"/>
              <a:t>(fabric:/</a:t>
            </a:r>
            <a:r>
              <a:rPr lang="en-US" sz="1200" dirty="0" err="1"/>
              <a:t>tenantapp</a:t>
            </a:r>
            <a:r>
              <a:rPr lang="en-US" sz="1200" dirty="0"/>
              <a:t>/</a:t>
            </a:r>
            <a:r>
              <a:rPr lang="en-US" sz="1200" dirty="0">
                <a:solidFill>
                  <a:schemeClr val="accent2">
                    <a:lumMod val="60000"/>
                    <a:lumOff val="40000"/>
                  </a:schemeClr>
                </a:solidFill>
              </a:rPr>
              <a:t>tenantID1</a:t>
            </a:r>
            <a:r>
              <a:rPr lang="en-US" sz="1200" dirty="0"/>
              <a:t>)</a:t>
            </a:r>
          </a:p>
        </p:txBody>
      </p:sp>
      <p:sp>
        <p:nvSpPr>
          <p:cNvPr id="11" name="Arrow: Right 10"/>
          <p:cNvSpPr/>
          <p:nvPr/>
        </p:nvSpPr>
        <p:spPr>
          <a:xfrm>
            <a:off x="1842796" y="1479737"/>
            <a:ext cx="2391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Put: /</a:t>
            </a:r>
            <a:r>
              <a:rPr lang="en-US" sz="1400" dirty="0">
                <a:solidFill>
                  <a:schemeClr val="accent2">
                    <a:lumMod val="60000"/>
                    <a:lumOff val="40000"/>
                  </a:schemeClr>
                </a:solidFill>
              </a:rPr>
              <a:t>tenantId1</a:t>
            </a:r>
            <a:r>
              <a:rPr lang="en-US" sz="1400" dirty="0"/>
              <a:t>/</a:t>
            </a:r>
            <a:r>
              <a:rPr lang="en-US" sz="1400" dirty="0" err="1">
                <a:solidFill>
                  <a:schemeClr val="accent6">
                    <a:lumMod val="60000"/>
                    <a:lumOff val="40000"/>
                  </a:schemeClr>
                </a:solidFill>
              </a:rPr>
              <a:t>topicname</a:t>
            </a:r>
            <a:endParaRPr lang="en-US" sz="1400" dirty="0">
              <a:solidFill>
                <a:schemeClr val="accent6">
                  <a:lumMod val="60000"/>
                  <a:lumOff val="40000"/>
                </a:schemeClr>
              </a:solidFill>
            </a:endParaRPr>
          </a:p>
        </p:txBody>
      </p:sp>
      <p:sp>
        <p:nvSpPr>
          <p:cNvPr id="12" name="TextBox 11"/>
          <p:cNvSpPr txBox="1"/>
          <p:nvPr/>
        </p:nvSpPr>
        <p:spPr>
          <a:xfrm>
            <a:off x="1791477" y="1056794"/>
            <a:ext cx="2369975" cy="461665"/>
          </a:xfrm>
          <a:prstGeom prst="rect">
            <a:avLst/>
          </a:prstGeom>
          <a:noFill/>
        </p:spPr>
        <p:txBody>
          <a:bodyPr wrap="square" rtlCol="0">
            <a:spAutoFit/>
          </a:bodyPr>
          <a:lstStyle/>
          <a:p>
            <a:r>
              <a:rPr lang="en-US" sz="1200" b="1" dirty="0">
                <a:solidFill>
                  <a:srgbClr val="FF0000"/>
                </a:solidFill>
              </a:rPr>
              <a:t>1) </a:t>
            </a:r>
            <a:r>
              <a:rPr lang="en-US" sz="1200" dirty="0"/>
              <a:t>Client sends a REST API request to publish a message to a topic. </a:t>
            </a:r>
          </a:p>
        </p:txBody>
      </p:sp>
      <p:cxnSp>
        <p:nvCxnSpPr>
          <p:cNvPr id="15" name="Connector: Elbow 14"/>
          <p:cNvCxnSpPr>
            <a:stCxn id="5" idx="0"/>
            <a:endCxn id="9" idx="1"/>
          </p:cNvCxnSpPr>
          <p:nvPr/>
        </p:nvCxnSpPr>
        <p:spPr>
          <a:xfrm rot="5400000" flipH="1" flipV="1">
            <a:off x="6537242" y="-444307"/>
            <a:ext cx="513186" cy="3334903"/>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26383" y="458432"/>
            <a:ext cx="3086467" cy="461665"/>
          </a:xfrm>
          <a:prstGeom prst="rect">
            <a:avLst/>
          </a:prstGeom>
          <a:noFill/>
        </p:spPr>
        <p:txBody>
          <a:bodyPr wrap="square" rtlCol="0">
            <a:spAutoFit/>
          </a:bodyPr>
          <a:lstStyle/>
          <a:p>
            <a:r>
              <a:rPr lang="en-US" sz="1200" b="1" dirty="0">
                <a:solidFill>
                  <a:srgbClr val="FF0000"/>
                </a:solidFill>
              </a:rPr>
              <a:t>2) </a:t>
            </a:r>
            <a:r>
              <a:rPr lang="en-US" sz="1200" dirty="0"/>
              <a:t>Using the </a:t>
            </a:r>
            <a:r>
              <a:rPr lang="en-US" sz="1200" b="1" dirty="0" err="1">
                <a:solidFill>
                  <a:schemeClr val="accent2">
                    <a:lumMod val="60000"/>
                    <a:lumOff val="40000"/>
                  </a:schemeClr>
                </a:solidFill>
              </a:rPr>
              <a:t>tenantID</a:t>
            </a:r>
            <a:r>
              <a:rPr lang="en-US" sz="1200" dirty="0"/>
              <a:t> contained in the request path. The Router will authenticate the request. </a:t>
            </a:r>
          </a:p>
        </p:txBody>
      </p:sp>
      <p:cxnSp>
        <p:nvCxnSpPr>
          <p:cNvPr id="20" name="Connector: Elbow 19"/>
          <p:cNvCxnSpPr>
            <a:stCxn id="5" idx="3"/>
            <a:endCxn id="7" idx="1"/>
          </p:cNvCxnSpPr>
          <p:nvPr/>
        </p:nvCxnSpPr>
        <p:spPr>
          <a:xfrm flipV="1">
            <a:off x="5966730" y="1744701"/>
            <a:ext cx="2494557" cy="126"/>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66730" y="1885204"/>
            <a:ext cx="2494557" cy="1015663"/>
          </a:xfrm>
          <a:prstGeom prst="rect">
            <a:avLst/>
          </a:prstGeom>
          <a:noFill/>
        </p:spPr>
        <p:txBody>
          <a:bodyPr wrap="square" rtlCol="0">
            <a:spAutoFit/>
          </a:bodyPr>
          <a:lstStyle/>
          <a:p>
            <a:r>
              <a:rPr lang="en-US" sz="1200" b="1" dirty="0">
                <a:solidFill>
                  <a:srgbClr val="FF0000"/>
                </a:solidFill>
              </a:rPr>
              <a:t>3) </a:t>
            </a:r>
            <a:r>
              <a:rPr lang="en-US" sz="1200" dirty="0"/>
              <a:t>Using the </a:t>
            </a:r>
            <a:r>
              <a:rPr lang="en-US" sz="1200" b="1" dirty="0" err="1">
                <a:solidFill>
                  <a:schemeClr val="accent6">
                    <a:lumMod val="60000"/>
                    <a:lumOff val="40000"/>
                  </a:schemeClr>
                </a:solidFill>
              </a:rPr>
              <a:t>topicname</a:t>
            </a:r>
            <a:r>
              <a:rPr lang="en-US" sz="1200" dirty="0"/>
              <a:t> contained in the request path, the router will pass the authenticated request payload along to the specified topic service for processing.</a:t>
            </a:r>
          </a:p>
        </p:txBody>
      </p:sp>
      <p:sp>
        <p:nvSpPr>
          <p:cNvPr id="31" name="Oval 30"/>
          <p:cNvSpPr/>
          <p:nvPr/>
        </p:nvSpPr>
        <p:spPr>
          <a:xfrm>
            <a:off x="166255" y="2962992"/>
            <a:ext cx="18443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Subscribing Client App</a:t>
            </a:r>
          </a:p>
        </p:txBody>
      </p:sp>
      <p:sp>
        <p:nvSpPr>
          <p:cNvPr id="32" name="Rectangle 31"/>
          <p:cNvSpPr/>
          <p:nvPr/>
        </p:nvSpPr>
        <p:spPr>
          <a:xfrm>
            <a:off x="4502194" y="3825830"/>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Router</a:t>
            </a:r>
          </a:p>
        </p:txBody>
      </p:sp>
      <p:sp>
        <p:nvSpPr>
          <p:cNvPr id="33" name="Arrow: Right 32"/>
          <p:cNvSpPr/>
          <p:nvPr/>
        </p:nvSpPr>
        <p:spPr>
          <a:xfrm>
            <a:off x="373225" y="3848604"/>
            <a:ext cx="40519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a:t>
            </a:r>
            <a:r>
              <a:rPr lang="en-US" sz="1400" dirty="0">
                <a:solidFill>
                  <a:schemeClr val="accent2">
                    <a:lumMod val="60000"/>
                    <a:lumOff val="40000"/>
                  </a:schemeClr>
                </a:solidFill>
              </a:rPr>
              <a:t>tenantId1</a:t>
            </a:r>
            <a:r>
              <a:rPr lang="en-US" sz="1400" dirty="0"/>
              <a:t>/</a:t>
            </a:r>
            <a:r>
              <a:rPr lang="en-US" sz="1400" dirty="0" err="1">
                <a:solidFill>
                  <a:schemeClr val="accent6">
                    <a:lumMod val="60000"/>
                    <a:lumOff val="40000"/>
                  </a:schemeClr>
                </a:solidFill>
              </a:rPr>
              <a:t>topicname</a:t>
            </a:r>
            <a:r>
              <a:rPr lang="en-US" sz="1400" dirty="0"/>
              <a:t>/</a:t>
            </a:r>
            <a:r>
              <a:rPr lang="en-US" sz="1400" dirty="0">
                <a:solidFill>
                  <a:schemeClr val="accent4">
                    <a:lumMod val="60000"/>
                    <a:lumOff val="40000"/>
                  </a:schemeClr>
                </a:solidFill>
              </a:rPr>
              <a:t>subscriber</a:t>
            </a:r>
          </a:p>
        </p:txBody>
      </p:sp>
      <p:sp>
        <p:nvSpPr>
          <p:cNvPr id="34" name="TextBox 33"/>
          <p:cNvSpPr txBox="1"/>
          <p:nvPr/>
        </p:nvSpPr>
        <p:spPr>
          <a:xfrm>
            <a:off x="2015224" y="3341391"/>
            <a:ext cx="2369975" cy="461665"/>
          </a:xfrm>
          <a:prstGeom prst="rect">
            <a:avLst/>
          </a:prstGeom>
          <a:noFill/>
        </p:spPr>
        <p:txBody>
          <a:bodyPr wrap="square" rtlCol="0">
            <a:spAutoFit/>
          </a:bodyPr>
          <a:lstStyle/>
          <a:p>
            <a:r>
              <a:rPr lang="en-US" sz="1200" b="1" dirty="0">
                <a:solidFill>
                  <a:srgbClr val="FF0000"/>
                </a:solidFill>
              </a:rPr>
              <a:t>5) </a:t>
            </a:r>
            <a:r>
              <a:rPr lang="en-US" sz="1200" dirty="0"/>
              <a:t>Client sends a REST API request to get a message to a subscriber. </a:t>
            </a:r>
          </a:p>
        </p:txBody>
      </p:sp>
      <p:cxnSp>
        <p:nvCxnSpPr>
          <p:cNvPr id="35" name="Connector: Elbow 34"/>
          <p:cNvCxnSpPr>
            <a:stCxn id="32" idx="3"/>
            <a:endCxn id="6" idx="1"/>
          </p:cNvCxnSpPr>
          <p:nvPr/>
        </p:nvCxnSpPr>
        <p:spPr>
          <a:xfrm flipV="1">
            <a:off x="6182887" y="4087085"/>
            <a:ext cx="1570852" cy="3835"/>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38424" y="4449976"/>
            <a:ext cx="2363591" cy="830997"/>
          </a:xfrm>
          <a:prstGeom prst="rect">
            <a:avLst/>
          </a:prstGeom>
          <a:noFill/>
        </p:spPr>
        <p:txBody>
          <a:bodyPr wrap="square" rtlCol="0">
            <a:spAutoFit/>
          </a:bodyPr>
          <a:lstStyle/>
          <a:p>
            <a:r>
              <a:rPr lang="en-US" sz="1200" b="1" dirty="0">
                <a:solidFill>
                  <a:srgbClr val="FF0000"/>
                </a:solidFill>
              </a:rPr>
              <a:t>6) </a:t>
            </a:r>
            <a:r>
              <a:rPr lang="en-US" sz="1200" dirty="0"/>
              <a:t>Using the </a:t>
            </a:r>
            <a:r>
              <a:rPr lang="en-US" sz="1200" dirty="0" err="1"/>
              <a:t>tenantID</a:t>
            </a:r>
            <a:r>
              <a:rPr lang="en-US" sz="1200" dirty="0"/>
              <a:t> contained in the request path. The Router will authenticate the request.</a:t>
            </a:r>
          </a:p>
          <a:p>
            <a:r>
              <a:rPr lang="en-US" sz="1200" b="1" i="1" dirty="0"/>
              <a:t>(no line drawn for simplicity sake)</a:t>
            </a:r>
            <a:r>
              <a:rPr lang="en-US" sz="1200" dirty="0"/>
              <a:t> </a:t>
            </a:r>
          </a:p>
        </p:txBody>
      </p:sp>
      <p:sp>
        <p:nvSpPr>
          <p:cNvPr id="37" name="TextBox 36"/>
          <p:cNvSpPr txBox="1"/>
          <p:nvPr/>
        </p:nvSpPr>
        <p:spPr>
          <a:xfrm>
            <a:off x="7322087" y="4442306"/>
            <a:ext cx="3444748" cy="1015663"/>
          </a:xfrm>
          <a:prstGeom prst="rect">
            <a:avLst/>
          </a:prstGeom>
          <a:noFill/>
        </p:spPr>
        <p:txBody>
          <a:bodyPr wrap="square" rtlCol="0">
            <a:spAutoFit/>
          </a:bodyPr>
          <a:lstStyle/>
          <a:p>
            <a:r>
              <a:rPr lang="en-US" sz="1200" b="1" dirty="0">
                <a:solidFill>
                  <a:srgbClr val="FF0000"/>
                </a:solidFill>
              </a:rPr>
              <a:t>7) </a:t>
            </a:r>
            <a:r>
              <a:rPr lang="en-US" sz="1200" dirty="0"/>
              <a:t>Using the subscriber name contained in the request path, the router passes the authenticated request payload along to the specified subscriber service for processing and returns response back to the original client.</a:t>
            </a:r>
          </a:p>
        </p:txBody>
      </p:sp>
      <p:sp>
        <p:nvSpPr>
          <p:cNvPr id="40" name="TextBox 39"/>
          <p:cNvSpPr txBox="1"/>
          <p:nvPr/>
        </p:nvSpPr>
        <p:spPr>
          <a:xfrm>
            <a:off x="9239152" y="2085829"/>
            <a:ext cx="2494557" cy="1754326"/>
          </a:xfrm>
          <a:prstGeom prst="rect">
            <a:avLst/>
          </a:prstGeom>
          <a:noFill/>
        </p:spPr>
        <p:txBody>
          <a:bodyPr wrap="square" rtlCol="0">
            <a:spAutoFit/>
          </a:bodyPr>
          <a:lstStyle/>
          <a:p>
            <a:r>
              <a:rPr lang="en-US" sz="1200" b="1" dirty="0">
                <a:solidFill>
                  <a:srgbClr val="FF0000"/>
                </a:solidFill>
              </a:rPr>
              <a:t>4) </a:t>
            </a:r>
            <a:r>
              <a:rPr lang="en-US" sz="1200" dirty="0"/>
              <a:t>The topic listens for a change event on its queue collection. When this occurs, it reads a copy of that message and writes it to subscribers to that topic, then deletes the message. The read, write, delete operations are all wrapped in a single transaction to help prevent loss of data. </a:t>
            </a:r>
          </a:p>
        </p:txBody>
      </p:sp>
      <p:cxnSp>
        <p:nvCxnSpPr>
          <p:cNvPr id="41" name="Connector: Elbow 40"/>
          <p:cNvCxnSpPr>
            <a:stCxn id="7" idx="3"/>
            <a:endCxn id="6" idx="3"/>
          </p:cNvCxnSpPr>
          <p:nvPr/>
        </p:nvCxnSpPr>
        <p:spPr>
          <a:xfrm>
            <a:off x="11457992" y="1744701"/>
            <a:ext cx="12700" cy="2342384"/>
          </a:xfrm>
          <a:prstGeom prst="bentConnector3">
            <a:avLst>
              <a:gd name="adj1" fmla="val 180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3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10515600" cy="53061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Administration Flow</a:t>
            </a:r>
          </a:p>
        </p:txBody>
      </p:sp>
      <p:sp>
        <p:nvSpPr>
          <p:cNvPr id="5" name="Oval 4"/>
          <p:cNvSpPr/>
          <p:nvPr/>
        </p:nvSpPr>
        <p:spPr>
          <a:xfrm>
            <a:off x="111966" y="1597259"/>
            <a:ext cx="16795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App</a:t>
            </a:r>
          </a:p>
        </p:txBody>
      </p:sp>
      <p:sp>
        <p:nvSpPr>
          <p:cNvPr id="6" name="Rectangle 5"/>
          <p:cNvSpPr/>
          <p:nvPr/>
        </p:nvSpPr>
        <p:spPr>
          <a:xfrm>
            <a:off x="4286037" y="1801699"/>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Service</a:t>
            </a:r>
          </a:p>
        </p:txBody>
      </p:sp>
      <p:sp>
        <p:nvSpPr>
          <p:cNvPr id="7" name="Arrow: Right 6"/>
          <p:cNvSpPr/>
          <p:nvPr/>
        </p:nvSpPr>
        <p:spPr>
          <a:xfrm>
            <a:off x="1842796" y="1801699"/>
            <a:ext cx="2391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 /</a:t>
            </a:r>
            <a:r>
              <a:rPr lang="en-US" sz="1400" dirty="0" err="1">
                <a:solidFill>
                  <a:schemeClr val="bg1"/>
                </a:solidFill>
              </a:rPr>
              <a:t>api</a:t>
            </a:r>
            <a:r>
              <a:rPr lang="en-US" sz="1400" dirty="0"/>
              <a:t>/</a:t>
            </a:r>
            <a:endParaRPr lang="en-US" sz="1400" dirty="0">
              <a:solidFill>
                <a:schemeClr val="accent6">
                  <a:lumMod val="60000"/>
                  <a:lumOff val="40000"/>
                </a:schemeClr>
              </a:solidFill>
            </a:endParaRPr>
          </a:p>
        </p:txBody>
      </p:sp>
      <p:sp>
        <p:nvSpPr>
          <p:cNvPr id="8" name="TextBox 7"/>
          <p:cNvSpPr txBox="1"/>
          <p:nvPr/>
        </p:nvSpPr>
        <p:spPr>
          <a:xfrm>
            <a:off x="1791477" y="1378756"/>
            <a:ext cx="2369975" cy="461665"/>
          </a:xfrm>
          <a:prstGeom prst="rect">
            <a:avLst/>
          </a:prstGeom>
          <a:noFill/>
        </p:spPr>
        <p:txBody>
          <a:bodyPr wrap="square" rtlCol="0">
            <a:spAutoFit/>
          </a:bodyPr>
          <a:lstStyle/>
          <a:p>
            <a:r>
              <a:rPr lang="en-US" sz="1200" b="1" dirty="0">
                <a:solidFill>
                  <a:srgbClr val="FF0000"/>
                </a:solidFill>
              </a:rPr>
              <a:t>1) </a:t>
            </a:r>
            <a:r>
              <a:rPr lang="en-US" sz="1200" dirty="0"/>
              <a:t>Client sends a REST API request to create a new tenant. </a:t>
            </a:r>
          </a:p>
        </p:txBody>
      </p:sp>
      <p:cxnSp>
        <p:nvCxnSpPr>
          <p:cNvPr id="10" name="Connector: Elbow 9"/>
          <p:cNvCxnSpPr/>
          <p:nvPr/>
        </p:nvCxnSpPr>
        <p:spPr>
          <a:xfrm flipV="1">
            <a:off x="5126383" y="1305883"/>
            <a:ext cx="2707557" cy="495817"/>
          </a:xfrm>
          <a:prstGeom prst="bentConnector3">
            <a:avLst>
              <a:gd name="adj1" fmla="val -183"/>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26383" y="403868"/>
            <a:ext cx="3223867" cy="830997"/>
          </a:xfrm>
          <a:prstGeom prst="rect">
            <a:avLst/>
          </a:prstGeom>
          <a:noFill/>
        </p:spPr>
        <p:txBody>
          <a:bodyPr wrap="square" rtlCol="0">
            <a:spAutoFit/>
          </a:bodyPr>
          <a:lstStyle/>
          <a:p>
            <a:r>
              <a:rPr lang="en-US" sz="1200" b="1" dirty="0">
                <a:solidFill>
                  <a:srgbClr val="FF0000"/>
                </a:solidFill>
              </a:rPr>
              <a:t>2) </a:t>
            </a:r>
            <a:r>
              <a:rPr lang="en-US" sz="1200" dirty="0"/>
              <a:t>Admin Service authenticates request. If tenant doesn’t already exist, use service fabric to create a new instance of the tenant Application type using the tenant ID as part of the path. </a:t>
            </a:r>
          </a:p>
        </p:txBody>
      </p:sp>
      <p:sp>
        <p:nvSpPr>
          <p:cNvPr id="12" name="Rectangle: Rounded Corners 11"/>
          <p:cNvSpPr/>
          <p:nvPr/>
        </p:nvSpPr>
        <p:spPr>
          <a:xfrm>
            <a:off x="7849673" y="843568"/>
            <a:ext cx="4058997" cy="3767071"/>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Tenant Application</a:t>
            </a:r>
          </a:p>
        </p:txBody>
      </p:sp>
      <p:grpSp>
        <p:nvGrpSpPr>
          <p:cNvPr id="13" name="Group 12"/>
          <p:cNvGrpSpPr/>
          <p:nvPr/>
        </p:nvGrpSpPr>
        <p:grpSpPr>
          <a:xfrm>
            <a:off x="8062181" y="1376566"/>
            <a:ext cx="3653308" cy="878721"/>
            <a:chOff x="5825543" y="2187932"/>
            <a:chExt cx="3653308" cy="878721"/>
          </a:xfrm>
        </p:grpSpPr>
        <p:sp>
          <p:nvSpPr>
            <p:cNvPr id="14" name="Rectangle 13"/>
            <p:cNvSpPr/>
            <p:nvPr/>
          </p:nvSpPr>
          <p:spPr>
            <a:xfrm>
              <a:off x="5825543" y="2187932"/>
              <a:ext cx="3653308" cy="878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Administration Service</a:t>
              </a:r>
            </a:p>
          </p:txBody>
        </p:sp>
        <p:sp>
          <p:nvSpPr>
            <p:cNvPr id="15" name="Cylinder 14"/>
            <p:cNvSpPr/>
            <p:nvPr/>
          </p:nvSpPr>
          <p:spPr>
            <a:xfrm>
              <a:off x="7371006" y="2471944"/>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Tenant Property Bag</a:t>
              </a:r>
            </a:p>
            <a:p>
              <a:pPr algn="ctr"/>
              <a:r>
                <a:rPr lang="en-US" sz="1200" dirty="0">
                  <a:solidFill>
                    <a:schemeClr val="tx1"/>
                  </a:solidFill>
                </a:rPr>
                <a:t>(reliable Dictionary)</a:t>
              </a:r>
            </a:p>
          </p:txBody>
        </p:sp>
      </p:grpSp>
      <p:sp>
        <p:nvSpPr>
          <p:cNvPr id="19" name="Rectangle 18"/>
          <p:cNvSpPr/>
          <p:nvPr/>
        </p:nvSpPr>
        <p:spPr>
          <a:xfrm>
            <a:off x="4286037" y="2836302"/>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Service</a:t>
            </a:r>
          </a:p>
        </p:txBody>
      </p:sp>
      <p:sp>
        <p:nvSpPr>
          <p:cNvPr id="20" name="Arrow: Right 19"/>
          <p:cNvSpPr/>
          <p:nvPr/>
        </p:nvSpPr>
        <p:spPr>
          <a:xfrm>
            <a:off x="1842796" y="2836302"/>
            <a:ext cx="23919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 /</a:t>
            </a:r>
            <a:r>
              <a:rPr lang="en-US" sz="1400" dirty="0" err="1">
                <a:solidFill>
                  <a:schemeClr val="bg1"/>
                </a:solidFill>
              </a:rPr>
              <a:t>api</a:t>
            </a:r>
            <a:r>
              <a:rPr lang="en-US" sz="1400" dirty="0"/>
              <a:t>/</a:t>
            </a:r>
            <a:r>
              <a:rPr lang="en-US" sz="1400" dirty="0">
                <a:solidFill>
                  <a:schemeClr val="accent2">
                    <a:lumMod val="60000"/>
                    <a:lumOff val="40000"/>
                  </a:schemeClr>
                </a:solidFill>
              </a:rPr>
              <a:t>tenantId1</a:t>
            </a:r>
          </a:p>
        </p:txBody>
      </p:sp>
      <p:sp>
        <p:nvSpPr>
          <p:cNvPr id="21" name="TextBox 20"/>
          <p:cNvSpPr txBox="1"/>
          <p:nvPr/>
        </p:nvSpPr>
        <p:spPr>
          <a:xfrm>
            <a:off x="1739405" y="2496270"/>
            <a:ext cx="2369975" cy="461665"/>
          </a:xfrm>
          <a:prstGeom prst="rect">
            <a:avLst/>
          </a:prstGeom>
          <a:noFill/>
        </p:spPr>
        <p:txBody>
          <a:bodyPr wrap="square" rtlCol="0">
            <a:spAutoFit/>
          </a:bodyPr>
          <a:lstStyle/>
          <a:p>
            <a:r>
              <a:rPr lang="en-US" sz="1200" b="1" dirty="0">
                <a:solidFill>
                  <a:srgbClr val="FF0000"/>
                </a:solidFill>
              </a:rPr>
              <a:t>3) </a:t>
            </a:r>
            <a:r>
              <a:rPr lang="en-US" sz="1200" dirty="0"/>
              <a:t>Client sends a REST API request to create a new topic </a:t>
            </a:r>
          </a:p>
        </p:txBody>
      </p:sp>
      <p:grpSp>
        <p:nvGrpSpPr>
          <p:cNvPr id="22" name="Group 21"/>
          <p:cNvGrpSpPr/>
          <p:nvPr/>
        </p:nvGrpSpPr>
        <p:grpSpPr>
          <a:xfrm>
            <a:off x="8062181" y="2310353"/>
            <a:ext cx="3653308" cy="1122609"/>
            <a:chOff x="5825543" y="3307724"/>
            <a:chExt cx="3653308" cy="1122609"/>
          </a:xfrm>
        </p:grpSpPr>
        <p:sp>
          <p:nvSpPr>
            <p:cNvPr id="23" name="Rectangle 22"/>
            <p:cNvSpPr/>
            <p:nvPr/>
          </p:nvSpPr>
          <p:spPr>
            <a:xfrm>
              <a:off x="5825543" y="3307724"/>
              <a:ext cx="3653308" cy="112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Topic Service</a:t>
              </a:r>
            </a:p>
          </p:txBody>
        </p:sp>
        <p:sp>
          <p:nvSpPr>
            <p:cNvPr id="24" name="Cylinder 23"/>
            <p:cNvSpPr/>
            <p:nvPr/>
          </p:nvSpPr>
          <p:spPr>
            <a:xfrm>
              <a:off x="7371008" y="382019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Input Queue</a:t>
              </a:r>
            </a:p>
            <a:p>
              <a:pPr algn="ctr"/>
              <a:r>
                <a:rPr lang="en-US" sz="1200" dirty="0">
                  <a:solidFill>
                    <a:schemeClr val="tx1"/>
                  </a:solidFill>
                </a:rPr>
                <a:t>(reliable Queue)</a:t>
              </a:r>
            </a:p>
          </p:txBody>
        </p:sp>
        <p:sp>
          <p:nvSpPr>
            <p:cNvPr id="25" name="Cylinder 24"/>
            <p:cNvSpPr/>
            <p:nvPr/>
          </p:nvSpPr>
          <p:spPr>
            <a:xfrm>
              <a:off x="7371009" y="3351730"/>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Topic Property Bag</a:t>
              </a:r>
            </a:p>
            <a:p>
              <a:pPr algn="ctr"/>
              <a:r>
                <a:rPr lang="en-US" sz="1200" dirty="0">
                  <a:solidFill>
                    <a:schemeClr val="tx1"/>
                  </a:solidFill>
                </a:rPr>
                <a:t>(reliable Dictionary)</a:t>
              </a:r>
            </a:p>
          </p:txBody>
        </p:sp>
      </p:grpSp>
      <p:cxnSp>
        <p:nvCxnSpPr>
          <p:cNvPr id="26" name="Connector: Elbow 25"/>
          <p:cNvCxnSpPr>
            <a:stCxn id="19" idx="3"/>
          </p:cNvCxnSpPr>
          <p:nvPr/>
        </p:nvCxnSpPr>
        <p:spPr>
          <a:xfrm flipV="1">
            <a:off x="5966730" y="3100388"/>
            <a:ext cx="1882943" cy="1004"/>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80528" y="1896738"/>
            <a:ext cx="1706286" cy="1200329"/>
          </a:xfrm>
          <a:prstGeom prst="rect">
            <a:avLst/>
          </a:prstGeom>
          <a:noFill/>
        </p:spPr>
        <p:txBody>
          <a:bodyPr wrap="square" rtlCol="0">
            <a:spAutoFit/>
          </a:bodyPr>
          <a:lstStyle/>
          <a:p>
            <a:r>
              <a:rPr lang="en-US" sz="1200" b="1" dirty="0">
                <a:solidFill>
                  <a:srgbClr val="FF0000"/>
                </a:solidFill>
              </a:rPr>
              <a:t>4) </a:t>
            </a:r>
            <a:r>
              <a:rPr lang="en-US" sz="1200" dirty="0"/>
              <a:t>Admin Service authenticates request. And creates a copy of the topic service type within the tenant specific application. </a:t>
            </a:r>
          </a:p>
        </p:txBody>
      </p:sp>
      <p:sp>
        <p:nvSpPr>
          <p:cNvPr id="31" name="Rectangle 30"/>
          <p:cNvSpPr/>
          <p:nvPr/>
        </p:nvSpPr>
        <p:spPr>
          <a:xfrm>
            <a:off x="4234719" y="4445737"/>
            <a:ext cx="1680693" cy="53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Service</a:t>
            </a:r>
          </a:p>
        </p:txBody>
      </p:sp>
      <p:sp>
        <p:nvSpPr>
          <p:cNvPr id="32" name="Arrow: Right 31"/>
          <p:cNvSpPr/>
          <p:nvPr/>
        </p:nvSpPr>
        <p:spPr>
          <a:xfrm>
            <a:off x="1314450" y="4445737"/>
            <a:ext cx="286895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 /</a:t>
            </a:r>
            <a:r>
              <a:rPr lang="en-US" sz="1400" dirty="0" err="1">
                <a:solidFill>
                  <a:schemeClr val="bg1"/>
                </a:solidFill>
              </a:rPr>
              <a:t>api</a:t>
            </a:r>
            <a:r>
              <a:rPr lang="en-US" sz="1400" dirty="0"/>
              <a:t>/</a:t>
            </a:r>
            <a:r>
              <a:rPr lang="en-US" sz="1400" dirty="0">
                <a:solidFill>
                  <a:schemeClr val="accent2">
                    <a:lumMod val="60000"/>
                    <a:lumOff val="40000"/>
                  </a:schemeClr>
                </a:solidFill>
              </a:rPr>
              <a:t>tenantId1</a:t>
            </a:r>
            <a:r>
              <a:rPr lang="en-US" sz="1400" dirty="0"/>
              <a:t> /</a:t>
            </a:r>
            <a:r>
              <a:rPr lang="en-US" sz="1400" dirty="0" err="1">
                <a:solidFill>
                  <a:schemeClr val="accent6">
                    <a:lumMod val="60000"/>
                    <a:lumOff val="40000"/>
                  </a:schemeClr>
                </a:solidFill>
              </a:rPr>
              <a:t>topicname</a:t>
            </a:r>
            <a:endParaRPr lang="en-US" sz="1400" dirty="0">
              <a:solidFill>
                <a:schemeClr val="accent2">
                  <a:lumMod val="60000"/>
                  <a:lumOff val="40000"/>
                </a:schemeClr>
              </a:solidFill>
            </a:endParaRPr>
          </a:p>
        </p:txBody>
      </p:sp>
      <p:sp>
        <p:nvSpPr>
          <p:cNvPr id="33" name="TextBox 32"/>
          <p:cNvSpPr txBox="1"/>
          <p:nvPr/>
        </p:nvSpPr>
        <p:spPr>
          <a:xfrm>
            <a:off x="1688087" y="3944946"/>
            <a:ext cx="2369975" cy="646331"/>
          </a:xfrm>
          <a:prstGeom prst="rect">
            <a:avLst/>
          </a:prstGeom>
          <a:noFill/>
        </p:spPr>
        <p:txBody>
          <a:bodyPr wrap="square" rtlCol="0">
            <a:spAutoFit/>
          </a:bodyPr>
          <a:lstStyle/>
          <a:p>
            <a:r>
              <a:rPr lang="en-US" sz="1200" b="1" dirty="0">
                <a:solidFill>
                  <a:srgbClr val="FF0000"/>
                </a:solidFill>
              </a:rPr>
              <a:t>5) </a:t>
            </a:r>
            <a:r>
              <a:rPr lang="en-US" sz="1200" dirty="0"/>
              <a:t>Client sends a REST API request to create a new subscriber on a topic</a:t>
            </a:r>
          </a:p>
        </p:txBody>
      </p:sp>
      <p:cxnSp>
        <p:nvCxnSpPr>
          <p:cNvPr id="34" name="Connector: Elbow 33"/>
          <p:cNvCxnSpPr>
            <a:stCxn id="31" idx="3"/>
          </p:cNvCxnSpPr>
          <p:nvPr/>
        </p:nvCxnSpPr>
        <p:spPr>
          <a:xfrm flipV="1">
            <a:off x="5915412" y="4709823"/>
            <a:ext cx="1882943" cy="1004"/>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55058" y="4734342"/>
            <a:ext cx="4054142" cy="1015663"/>
          </a:xfrm>
          <a:prstGeom prst="rect">
            <a:avLst/>
          </a:prstGeom>
          <a:noFill/>
        </p:spPr>
        <p:txBody>
          <a:bodyPr wrap="square" rtlCol="0">
            <a:spAutoFit/>
          </a:bodyPr>
          <a:lstStyle/>
          <a:p>
            <a:r>
              <a:rPr lang="en-US" sz="1200" b="1" dirty="0">
                <a:solidFill>
                  <a:srgbClr val="FF0000"/>
                </a:solidFill>
              </a:rPr>
              <a:t>6) </a:t>
            </a:r>
            <a:r>
              <a:rPr lang="en-US" sz="1200" dirty="0"/>
              <a:t>Admin Service authenticates request. And creates a copy of the subscription service type within the tenant specific application. This new subscriber is then also added to the list of topic subscribers contained in the topic service’s property bag.</a:t>
            </a:r>
          </a:p>
        </p:txBody>
      </p:sp>
      <p:grpSp>
        <p:nvGrpSpPr>
          <p:cNvPr id="39" name="Group 38"/>
          <p:cNvGrpSpPr/>
          <p:nvPr/>
        </p:nvGrpSpPr>
        <p:grpSpPr>
          <a:xfrm>
            <a:off x="8062180" y="3487050"/>
            <a:ext cx="3653309" cy="861407"/>
            <a:chOff x="5825542" y="4325897"/>
            <a:chExt cx="3653309" cy="861407"/>
          </a:xfrm>
        </p:grpSpPr>
        <p:sp>
          <p:nvSpPr>
            <p:cNvPr id="40" name="Rectangle 39"/>
            <p:cNvSpPr/>
            <p:nvPr/>
          </p:nvSpPr>
          <p:spPr>
            <a:xfrm>
              <a:off x="5825542" y="4325897"/>
              <a:ext cx="3653309" cy="86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Subscriber Service</a:t>
              </a:r>
            </a:p>
          </p:txBody>
        </p:sp>
        <p:sp>
          <p:nvSpPr>
            <p:cNvPr id="41" name="Cylinder 40"/>
            <p:cNvSpPr/>
            <p:nvPr/>
          </p:nvSpPr>
          <p:spPr>
            <a:xfrm>
              <a:off x="7371007" y="4599909"/>
              <a:ext cx="2067059" cy="534473"/>
            </a:xfrm>
            <a:prstGeom prst="ca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Queue</a:t>
              </a:r>
            </a:p>
            <a:p>
              <a:pPr algn="ctr"/>
              <a:r>
                <a:rPr lang="en-US" sz="1200" dirty="0">
                  <a:solidFill>
                    <a:schemeClr val="tx1"/>
                  </a:solidFill>
                </a:rPr>
                <a:t>(reliable Queue)</a:t>
              </a:r>
            </a:p>
          </p:txBody>
        </p:sp>
      </p:grpSp>
    </p:spTree>
    <p:extLst>
      <p:ext uri="{BB962C8B-B14F-4D97-AF65-F5344CB8AC3E}">
        <p14:creationId xmlns:p14="http://schemas.microsoft.com/office/powerpoint/2010/main" val="1037522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866</Words>
  <Application>Microsoft Office PowerPoint</Application>
  <PresentationFormat>Widescreen</PresentationFormat>
  <Paragraphs>95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Message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Stineman</dc:creator>
  <cp:lastModifiedBy>Gianluca Bertelli</cp:lastModifiedBy>
  <cp:revision>12</cp:revision>
  <dcterms:created xsi:type="dcterms:W3CDTF">2017-05-09T14:12:34Z</dcterms:created>
  <dcterms:modified xsi:type="dcterms:W3CDTF">2017-05-15T22:30:49Z</dcterms:modified>
</cp:coreProperties>
</file>