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9757FAF-5228-43FF-9B16-6D8B7CFFD72C}"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10926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9757FAF-5228-43FF-9B16-6D8B7CFFD72C}"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138520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9757FAF-5228-43FF-9B16-6D8B7CFFD72C}"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33350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9757FAF-5228-43FF-9B16-6D8B7CFFD72C}"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53540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7FAF-5228-43FF-9B16-6D8B7CFFD72C}"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21344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49757FAF-5228-43FF-9B16-6D8B7CFFD72C}"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104244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49757FAF-5228-43FF-9B16-6D8B7CFFD72C}"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71039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757FAF-5228-43FF-9B16-6D8B7CFFD72C}"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240756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57FAF-5228-43FF-9B16-6D8B7CFFD72C}"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272075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757FAF-5228-43FF-9B16-6D8B7CFFD72C}"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05318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757FAF-5228-43FF-9B16-6D8B7CFFD72C}"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65800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57FAF-5228-43FF-9B16-6D8B7CFFD72C}" type="datetimeFigureOut">
              <a:rPr lang="en-US" smtClean="0"/>
              <a:t>5/9/2017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2FD05-0616-447A-8141-20FB39ECB9C3}" type="slidenum">
              <a:rPr lang="en-US" smtClean="0"/>
              <a:t>‹#›</a:t>
            </a:fld>
            <a:endParaRPr lang="en-US"/>
          </a:p>
        </p:txBody>
      </p:sp>
    </p:spTree>
    <p:extLst>
      <p:ext uri="{BB962C8B-B14F-4D97-AF65-F5344CB8AC3E}">
        <p14:creationId xmlns:p14="http://schemas.microsoft.com/office/powerpoint/2010/main" val="831416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618182" y="276897"/>
            <a:ext cx="2472743" cy="2247364"/>
          </a:xfrm>
          <a:prstGeom prst="round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Front End Application</a:t>
            </a:r>
          </a:p>
        </p:txBody>
      </p:sp>
      <p:sp>
        <p:nvSpPr>
          <p:cNvPr id="4" name="Rectangle 3"/>
          <p:cNvSpPr/>
          <p:nvPr/>
        </p:nvSpPr>
        <p:spPr>
          <a:xfrm>
            <a:off x="1017431" y="811369"/>
            <a:ext cx="16742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Administration Service</a:t>
            </a:r>
          </a:p>
          <a:p>
            <a:pPr algn="ctr"/>
            <a:r>
              <a:rPr lang="en-US" dirty="0"/>
              <a:t>(Stateless)</a:t>
            </a:r>
          </a:p>
        </p:txBody>
      </p:sp>
      <p:sp>
        <p:nvSpPr>
          <p:cNvPr id="5" name="Rectangle 4"/>
          <p:cNvSpPr/>
          <p:nvPr/>
        </p:nvSpPr>
        <p:spPr>
          <a:xfrm>
            <a:off x="1010992" y="1796611"/>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Router</a:t>
            </a:r>
          </a:p>
          <a:p>
            <a:pPr algn="ctr"/>
            <a:r>
              <a:rPr lang="en-US" dirty="0"/>
              <a:t>(Stateless)</a:t>
            </a:r>
          </a:p>
        </p:txBody>
      </p:sp>
      <p:sp>
        <p:nvSpPr>
          <p:cNvPr id="8" name="Rectangle: Rounded Corners 7"/>
          <p:cNvSpPr/>
          <p:nvPr/>
        </p:nvSpPr>
        <p:spPr>
          <a:xfrm>
            <a:off x="3490174" y="276897"/>
            <a:ext cx="4058997" cy="3767071"/>
          </a:xfrm>
          <a:prstGeom prst="round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Tenant Application</a:t>
            </a:r>
          </a:p>
        </p:txBody>
      </p:sp>
      <p:grpSp>
        <p:nvGrpSpPr>
          <p:cNvPr id="18" name="Group 17"/>
          <p:cNvGrpSpPr/>
          <p:nvPr/>
        </p:nvGrpSpPr>
        <p:grpSpPr>
          <a:xfrm>
            <a:off x="3702682" y="809895"/>
            <a:ext cx="3653308" cy="878721"/>
            <a:chOff x="5825543" y="2187932"/>
            <a:chExt cx="3653308" cy="878721"/>
          </a:xfrm>
        </p:grpSpPr>
        <p:sp>
          <p:nvSpPr>
            <p:cNvPr id="9" name="Rectangle 8"/>
            <p:cNvSpPr/>
            <p:nvPr/>
          </p:nvSpPr>
          <p:spPr>
            <a:xfrm>
              <a:off x="5825543" y="2187932"/>
              <a:ext cx="3653308" cy="878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Administration Service</a:t>
              </a:r>
            </a:p>
          </p:txBody>
        </p:sp>
        <p:sp>
          <p:nvSpPr>
            <p:cNvPr id="12" name="Cylinder 11"/>
            <p:cNvSpPr/>
            <p:nvPr/>
          </p:nvSpPr>
          <p:spPr>
            <a:xfrm>
              <a:off x="7371006" y="2471944"/>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Tenant Property Bag</a:t>
              </a:r>
            </a:p>
            <a:p>
              <a:pPr algn="ctr"/>
              <a:r>
                <a:rPr lang="en-US" sz="1200" dirty="0">
                  <a:solidFill>
                    <a:schemeClr val="tx1"/>
                  </a:solidFill>
                </a:rPr>
                <a:t>(reliable Dictionary)</a:t>
              </a:r>
            </a:p>
          </p:txBody>
        </p:sp>
      </p:grpSp>
      <p:grpSp>
        <p:nvGrpSpPr>
          <p:cNvPr id="17" name="Group 16"/>
          <p:cNvGrpSpPr/>
          <p:nvPr/>
        </p:nvGrpSpPr>
        <p:grpSpPr>
          <a:xfrm>
            <a:off x="3702682" y="1730078"/>
            <a:ext cx="3653308" cy="1122609"/>
            <a:chOff x="5825543" y="3307724"/>
            <a:chExt cx="3653308" cy="1122609"/>
          </a:xfrm>
        </p:grpSpPr>
        <p:sp>
          <p:nvSpPr>
            <p:cNvPr id="10" name="Rectangle 9"/>
            <p:cNvSpPr/>
            <p:nvPr/>
          </p:nvSpPr>
          <p:spPr>
            <a:xfrm>
              <a:off x="5825543" y="3307724"/>
              <a:ext cx="3653308" cy="112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Topic Service</a:t>
              </a:r>
            </a:p>
          </p:txBody>
        </p:sp>
        <p:sp>
          <p:nvSpPr>
            <p:cNvPr id="14" name="Cylinder 13"/>
            <p:cNvSpPr/>
            <p:nvPr/>
          </p:nvSpPr>
          <p:spPr>
            <a:xfrm>
              <a:off x="7371008" y="3820199"/>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Input Queue</a:t>
              </a:r>
            </a:p>
            <a:p>
              <a:pPr algn="ctr"/>
              <a:r>
                <a:rPr lang="en-US" sz="1200" dirty="0">
                  <a:solidFill>
                    <a:schemeClr val="tx1"/>
                  </a:solidFill>
                </a:rPr>
                <a:t>(reliable Queue)</a:t>
              </a:r>
            </a:p>
          </p:txBody>
        </p:sp>
        <p:sp>
          <p:nvSpPr>
            <p:cNvPr id="15" name="Cylinder 14"/>
            <p:cNvSpPr/>
            <p:nvPr/>
          </p:nvSpPr>
          <p:spPr>
            <a:xfrm>
              <a:off x="7371009" y="3351730"/>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Topic Property Bag</a:t>
              </a:r>
            </a:p>
            <a:p>
              <a:pPr algn="ctr"/>
              <a:r>
                <a:rPr lang="en-US" sz="1200" dirty="0">
                  <a:solidFill>
                    <a:schemeClr val="tx1"/>
                  </a:solidFill>
                </a:rPr>
                <a:t>(reliable Dictionary)</a:t>
              </a:r>
            </a:p>
          </p:txBody>
        </p:sp>
      </p:grpSp>
      <p:grpSp>
        <p:nvGrpSpPr>
          <p:cNvPr id="19" name="Group 18"/>
          <p:cNvGrpSpPr/>
          <p:nvPr/>
        </p:nvGrpSpPr>
        <p:grpSpPr>
          <a:xfrm>
            <a:off x="3702681" y="2889909"/>
            <a:ext cx="3653309" cy="861407"/>
            <a:chOff x="5825542" y="4325897"/>
            <a:chExt cx="3653309" cy="861407"/>
          </a:xfrm>
        </p:grpSpPr>
        <p:sp>
          <p:nvSpPr>
            <p:cNvPr id="11" name="Rectangle 10"/>
            <p:cNvSpPr/>
            <p:nvPr/>
          </p:nvSpPr>
          <p:spPr>
            <a:xfrm>
              <a:off x="5825542" y="4325897"/>
              <a:ext cx="3653309" cy="86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Subscriber Service</a:t>
              </a:r>
            </a:p>
          </p:txBody>
        </p:sp>
        <p:sp>
          <p:nvSpPr>
            <p:cNvPr id="16" name="Cylinder 15"/>
            <p:cNvSpPr/>
            <p:nvPr/>
          </p:nvSpPr>
          <p:spPr>
            <a:xfrm>
              <a:off x="7371007" y="4599909"/>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Output Queue</a:t>
              </a:r>
            </a:p>
            <a:p>
              <a:pPr algn="ctr"/>
              <a:r>
                <a:rPr lang="en-US" sz="1200" dirty="0">
                  <a:solidFill>
                    <a:schemeClr val="tx1"/>
                  </a:solidFill>
                </a:rPr>
                <a:t>(reliable Queue)</a:t>
              </a:r>
            </a:p>
          </p:txBody>
        </p:sp>
      </p:grpSp>
      <p:sp>
        <p:nvSpPr>
          <p:cNvPr id="20" name="TextBox 19"/>
          <p:cNvSpPr txBox="1"/>
          <p:nvPr/>
        </p:nvSpPr>
        <p:spPr>
          <a:xfrm>
            <a:off x="210349" y="2597068"/>
            <a:ext cx="3151037" cy="4185761"/>
          </a:xfrm>
          <a:prstGeom prst="rect">
            <a:avLst/>
          </a:prstGeom>
          <a:noFill/>
        </p:spPr>
        <p:txBody>
          <a:bodyPr wrap="square" rtlCol="0">
            <a:spAutoFit/>
          </a:bodyPr>
          <a:lstStyle/>
          <a:p>
            <a:r>
              <a:rPr lang="en-US" sz="1400" dirty="0"/>
              <a:t>The publicly exposed services of the solution. Its a single application with two default services. The Admin service is a REST API that allows for the creation of tenants and the resources (topics and subscribers) within each.</a:t>
            </a:r>
          </a:p>
          <a:p>
            <a:endParaRPr lang="en-US" sz="1400" dirty="0"/>
          </a:p>
          <a:p>
            <a:r>
              <a:rPr lang="en-US" sz="1400" dirty="0"/>
              <a:t>The request router service is a façade that handles </a:t>
            </a:r>
            <a:r>
              <a:rPr lang="en-US" sz="1400" dirty="0" err="1"/>
              <a:t>authn</a:t>
            </a:r>
            <a:r>
              <a:rPr lang="en-US" sz="1400" dirty="0"/>
              <a:t>/</a:t>
            </a:r>
            <a:r>
              <a:rPr lang="en-US" sz="1400" dirty="0" err="1"/>
              <a:t>autz</a:t>
            </a:r>
            <a:r>
              <a:rPr lang="en-US" sz="1400" dirty="0"/>
              <a:t> and routes requests to the appropriate tenant topic or subscriber services. </a:t>
            </a:r>
          </a:p>
          <a:p>
            <a:endParaRPr lang="en-US" sz="1400" dirty="0"/>
          </a:p>
          <a:p>
            <a:r>
              <a:rPr lang="en-US" sz="1400" dirty="0"/>
              <a:t>Security of the admin service will be based on an SSL certificate. Security of the request router will be based on the presence of an authentication header that contains one of the two private keys for the specific tenant the operation is being made against.</a:t>
            </a:r>
          </a:p>
        </p:txBody>
      </p:sp>
      <p:sp>
        <p:nvSpPr>
          <p:cNvPr id="21" name="TextBox 20"/>
          <p:cNvSpPr txBox="1"/>
          <p:nvPr/>
        </p:nvSpPr>
        <p:spPr>
          <a:xfrm>
            <a:off x="3521330" y="4087974"/>
            <a:ext cx="3996683" cy="2462213"/>
          </a:xfrm>
          <a:prstGeom prst="rect">
            <a:avLst/>
          </a:prstGeom>
          <a:noFill/>
        </p:spPr>
        <p:txBody>
          <a:bodyPr wrap="square" rtlCol="0">
            <a:spAutoFit/>
          </a:bodyPr>
          <a:lstStyle/>
          <a:p>
            <a:r>
              <a:rPr lang="en-US" sz="1400" dirty="0"/>
              <a:t>The tenant application is a </a:t>
            </a:r>
            <a:r>
              <a:rPr lang="en-US" sz="1400"/>
              <a:t>dynamically instantiated </a:t>
            </a:r>
            <a:r>
              <a:rPr lang="en-US" sz="1400" dirty="0"/>
              <a:t>application with a single default service (administration) and two optional services, topic and subscriber.</a:t>
            </a:r>
          </a:p>
          <a:p>
            <a:endParaRPr lang="en-US" sz="1400" dirty="0"/>
          </a:p>
          <a:p>
            <a:r>
              <a:rPr lang="en-US" sz="1400" dirty="0"/>
              <a:t>When a tenant is created, the admin service creates an instance of this service. For each “topic” that’s created within the tenant, an instance of the topic service is created. For each subscriber, a subscriber service is created (and its details added to the topic’s property bag). </a:t>
            </a:r>
          </a:p>
        </p:txBody>
      </p:sp>
      <p:sp>
        <p:nvSpPr>
          <p:cNvPr id="22" name="TextBox 21"/>
          <p:cNvSpPr txBox="1"/>
          <p:nvPr/>
        </p:nvSpPr>
        <p:spPr>
          <a:xfrm>
            <a:off x="7920508" y="328411"/>
            <a:ext cx="4136510" cy="6555641"/>
          </a:xfrm>
          <a:prstGeom prst="rect">
            <a:avLst/>
          </a:prstGeom>
          <a:noFill/>
        </p:spPr>
        <p:txBody>
          <a:bodyPr wrap="square" rtlCol="0">
            <a:spAutoFit/>
          </a:bodyPr>
          <a:lstStyle/>
          <a:p>
            <a:r>
              <a:rPr lang="en-US" sz="1400" dirty="0"/>
              <a:t>The solution follows a pattern similar to Service Bus Topics. All API’s are REST based and leverage the following pattern/route:</a:t>
            </a:r>
          </a:p>
          <a:p>
            <a:r>
              <a:rPr lang="en-US" sz="1400" dirty="0"/>
              <a:t>/&lt;tenant&gt;/&lt;topic&gt;/&lt;subscriber&gt;</a:t>
            </a:r>
          </a:p>
          <a:p>
            <a:endParaRPr lang="en-US" sz="1400" dirty="0"/>
          </a:p>
          <a:p>
            <a:r>
              <a:rPr lang="en-US" sz="1400" dirty="0"/>
              <a:t>Operations aimed at the tenant include:</a:t>
            </a:r>
          </a:p>
          <a:p>
            <a:pPr marL="285750" indent="-285750">
              <a:buFontTx/>
              <a:buChar char="-"/>
            </a:pPr>
            <a:r>
              <a:rPr lang="en-US" sz="1400" dirty="0"/>
              <a:t>Security key reset (there are two keys)</a:t>
            </a:r>
          </a:p>
          <a:p>
            <a:pPr marL="285750" indent="-285750">
              <a:buFontTx/>
              <a:buChar char="-"/>
            </a:pPr>
            <a:r>
              <a:rPr lang="en-US" sz="1400" dirty="0"/>
              <a:t>Add (POST) a topic</a:t>
            </a:r>
          </a:p>
          <a:p>
            <a:pPr marL="285750" indent="-285750">
              <a:buFontTx/>
              <a:buChar char="-"/>
            </a:pPr>
            <a:r>
              <a:rPr lang="en-US" sz="1400" dirty="0"/>
              <a:t>Deletion a topic</a:t>
            </a:r>
          </a:p>
          <a:p>
            <a:pPr marL="285750" indent="-285750">
              <a:buFontTx/>
              <a:buChar char="-"/>
            </a:pPr>
            <a:r>
              <a:rPr lang="en-US" sz="1400" dirty="0"/>
              <a:t>Get list of topics</a:t>
            </a:r>
          </a:p>
          <a:p>
            <a:pPr marL="285750" indent="-285750">
              <a:buFontTx/>
              <a:buChar char="-"/>
            </a:pPr>
            <a:endParaRPr lang="en-US" sz="1400" dirty="0"/>
          </a:p>
          <a:p>
            <a:r>
              <a:rPr lang="en-US" sz="1400" dirty="0"/>
              <a:t>Operations aimed at the topic include:</a:t>
            </a:r>
          </a:p>
          <a:p>
            <a:pPr marL="285750" indent="-285750">
              <a:buFontTx/>
              <a:buChar char="-"/>
            </a:pPr>
            <a:r>
              <a:rPr lang="en-US" sz="1400" dirty="0"/>
              <a:t>Put message</a:t>
            </a:r>
          </a:p>
          <a:p>
            <a:pPr marL="285750" indent="-285750">
              <a:buFontTx/>
              <a:buChar char="-"/>
            </a:pPr>
            <a:r>
              <a:rPr lang="en-US" sz="1400" dirty="0"/>
              <a:t>Add (POST) subscriber</a:t>
            </a:r>
          </a:p>
          <a:p>
            <a:pPr marL="285750" indent="-285750">
              <a:buFontTx/>
              <a:buChar char="-"/>
            </a:pPr>
            <a:r>
              <a:rPr lang="en-US" sz="1400" dirty="0"/>
              <a:t>Delete subscriber</a:t>
            </a:r>
          </a:p>
          <a:p>
            <a:pPr marL="285750" indent="-285750">
              <a:buFontTx/>
              <a:buChar char="-"/>
            </a:pPr>
            <a:r>
              <a:rPr lang="en-US" sz="1400" dirty="0"/>
              <a:t>Get a list of subscribers </a:t>
            </a:r>
          </a:p>
          <a:p>
            <a:pPr marL="285750" indent="-285750">
              <a:buFontTx/>
              <a:buChar char="-"/>
            </a:pPr>
            <a:endParaRPr lang="en-US" sz="1400" dirty="0"/>
          </a:p>
          <a:p>
            <a:r>
              <a:rPr lang="en-US" sz="1400" dirty="0"/>
              <a:t>Operations aimed at a subscriber include:</a:t>
            </a:r>
          </a:p>
          <a:p>
            <a:pPr marL="285750" indent="-285750">
              <a:buFontTx/>
              <a:buChar char="-"/>
            </a:pPr>
            <a:r>
              <a:rPr lang="en-US" sz="1400" dirty="0"/>
              <a:t>Get message (single or in batches)</a:t>
            </a:r>
          </a:p>
          <a:p>
            <a:pPr marL="285750" indent="-285750">
              <a:buFontTx/>
              <a:buChar char="-"/>
            </a:pPr>
            <a:r>
              <a:rPr lang="en-US" sz="1400" dirty="0"/>
              <a:t>Get subscriber queue depth</a:t>
            </a:r>
          </a:p>
          <a:p>
            <a:pPr marL="285750" indent="-285750">
              <a:buFontTx/>
              <a:buChar char="-"/>
            </a:pPr>
            <a:r>
              <a:rPr lang="en-US" sz="1400" dirty="0"/>
              <a:t>Delete all queue messages</a:t>
            </a:r>
          </a:p>
          <a:p>
            <a:endParaRPr lang="en-US" sz="1400" dirty="0"/>
          </a:p>
          <a:p>
            <a:r>
              <a:rPr lang="en-US" sz="1400" dirty="0"/>
              <a:t>Note:</a:t>
            </a:r>
          </a:p>
          <a:p>
            <a:r>
              <a:rPr lang="en-US" sz="1400" dirty="0"/>
              <a:t>The topic service will leverage Reliable State Manager to be altered when a new message has been added to its queue. A background process (only running on the primary) will then use a transaction to delete that message from the input queue and write it to all </a:t>
            </a:r>
            <a:r>
              <a:rPr lang="en-US" sz="1400"/>
              <a:t>output queues.</a:t>
            </a:r>
            <a:endParaRPr lang="en-US" sz="1400" dirty="0"/>
          </a:p>
        </p:txBody>
      </p:sp>
    </p:spTree>
    <p:extLst>
      <p:ext uri="{BB962C8B-B14F-4D97-AF65-F5344CB8AC3E}">
        <p14:creationId xmlns:p14="http://schemas.microsoft.com/office/powerpoint/2010/main" val="2966003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400</Words>
  <Application>Microsoft Office PowerPoint</Application>
  <PresentationFormat>Widescreen</PresentationFormat>
  <Paragraphs>47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Stineman</dc:creator>
  <cp:lastModifiedBy>Brent Stineman</cp:lastModifiedBy>
  <cp:revision>6</cp:revision>
  <dcterms:created xsi:type="dcterms:W3CDTF">2017-05-09T14:12:34Z</dcterms:created>
  <dcterms:modified xsi:type="dcterms:W3CDTF">2017-05-09T15:07:17Z</dcterms:modified>
</cp:coreProperties>
</file>