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9E5E-5A58-440E-927E-A793CCB15F5F}" type="datetimeFigureOut">
              <a:rPr lang="hr-HR" smtClean="0"/>
              <a:t>28.2.2020.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EFA0-CE1C-4158-9432-268C33C78662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19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9E5E-5A58-440E-927E-A793CCB15F5F}" type="datetimeFigureOut">
              <a:rPr lang="hr-HR" smtClean="0"/>
              <a:t>28.2.2020.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EFA0-CE1C-4158-9432-268C33C7866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674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9E5E-5A58-440E-927E-A793CCB15F5F}" type="datetimeFigureOut">
              <a:rPr lang="hr-HR" smtClean="0"/>
              <a:t>28.2.2020.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EFA0-CE1C-4158-9432-268C33C7866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7523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9E5E-5A58-440E-927E-A793CCB15F5F}" type="datetimeFigureOut">
              <a:rPr lang="hr-HR" smtClean="0"/>
              <a:t>28.2.2020.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EFA0-CE1C-4158-9432-268C33C7866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7766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9E5E-5A58-440E-927E-A793CCB15F5F}" type="datetimeFigureOut">
              <a:rPr lang="hr-HR" smtClean="0"/>
              <a:t>28.2.2020.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EFA0-CE1C-4158-9432-268C33C78662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31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9E5E-5A58-440E-927E-A793CCB15F5F}" type="datetimeFigureOut">
              <a:rPr lang="hr-HR" smtClean="0"/>
              <a:t>28.2.2020.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EFA0-CE1C-4158-9432-268C33C7866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9353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9E5E-5A58-440E-927E-A793CCB15F5F}" type="datetimeFigureOut">
              <a:rPr lang="hr-HR" smtClean="0"/>
              <a:t>28.2.2020.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EFA0-CE1C-4158-9432-268C33C7866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721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9E5E-5A58-440E-927E-A793CCB15F5F}" type="datetimeFigureOut">
              <a:rPr lang="hr-HR" smtClean="0"/>
              <a:t>28.2.2020.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EFA0-CE1C-4158-9432-268C33C7866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9028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9E5E-5A58-440E-927E-A793CCB15F5F}" type="datetimeFigureOut">
              <a:rPr lang="hr-HR" smtClean="0"/>
              <a:t>28.2.2020.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EFA0-CE1C-4158-9432-268C33C7866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3988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0F9E5E-5A58-440E-927E-A793CCB15F5F}" type="datetimeFigureOut">
              <a:rPr lang="hr-HR" smtClean="0"/>
              <a:t>28.2.2020.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3CEFA0-CE1C-4158-9432-268C33C7866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46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9E5E-5A58-440E-927E-A793CCB15F5F}" type="datetimeFigureOut">
              <a:rPr lang="hr-HR" smtClean="0"/>
              <a:t>28.2.2020.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EFA0-CE1C-4158-9432-268C33C7866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5247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0F9E5E-5A58-440E-927E-A793CCB15F5F}" type="datetimeFigureOut">
              <a:rPr lang="hr-HR" smtClean="0"/>
              <a:t>28.2.2020.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83CEFA0-CE1C-4158-9432-268C33C78662}" type="slidenum">
              <a:rPr lang="hr-HR" smtClean="0"/>
              <a:t>‹#›</a:t>
            </a:fld>
            <a:endParaRPr lang="hr-H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96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711354"/>
            <a:ext cx="10058400" cy="2613758"/>
          </a:xfrm>
        </p:spPr>
        <p:txBody>
          <a:bodyPr>
            <a:normAutofit fontScale="90000"/>
          </a:bodyPr>
          <a:lstStyle/>
          <a:p>
            <a:r>
              <a:rPr lang="hr-HR" sz="6600" dirty="0" smtClean="0"/>
              <a:t>Upravljanje koračnim motorom korištenjem myRIO upravljačke platforme</a:t>
            </a:r>
            <a:endParaRPr lang="hr-HR" sz="6600" dirty="0"/>
          </a:p>
        </p:txBody>
      </p:sp>
      <p:sp>
        <p:nvSpPr>
          <p:cNvPr id="5" name="TextBox 4"/>
          <p:cNvSpPr txBox="1"/>
          <p:nvPr/>
        </p:nvSpPr>
        <p:spPr>
          <a:xfrm>
            <a:off x="4446165" y="1249689"/>
            <a:ext cx="2923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Završni rad br. 6477</a:t>
            </a:r>
            <a:endParaRPr lang="hr-H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6222" y="4655890"/>
            <a:ext cx="1803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Piero Anić</a:t>
            </a:r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6222" y="5947794"/>
            <a:ext cx="1734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FF7AB8B-1451-4E63-9F4E-31F4C0AA4E38}" type="datetime4">
              <a:rPr lang="hr-HR" sz="1600">
                <a:latin typeface="Arial" panose="020B0604020202020204" pitchFamily="34" charset="0"/>
                <a:cs typeface="Arial" panose="020B0604020202020204" pitchFamily="34" charset="0"/>
              </a:rPr>
              <a:pPr/>
              <a:t>28. veljače 2020.</a:t>
            </a:fld>
            <a:endParaRPr lang="hr-H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0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latin typeface="Arial" panose="020B0604020202020204" pitchFamily="34" charset="0"/>
                <a:cs typeface="Arial" panose="020B0604020202020204" pitchFamily="34" charset="0"/>
              </a:rPr>
              <a:t>3. MyRIO platforma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2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hr-HR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National Instruments</a:t>
                </a:r>
              </a:p>
              <a:p>
                <a:pPr lvl="2"/>
                <a:r>
                  <a:rPr lang="hr-H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CompactRIO</a:t>
                </a:r>
              </a:p>
              <a:p>
                <a:pPr lvl="1"/>
                <a:endParaRPr lang="hr-H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hr-HR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MSP i MXP konektori</a:t>
                </a:r>
              </a:p>
              <a:p>
                <a:pPr lvl="2"/>
                <a:r>
                  <a:rPr lang="hr-H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Osjetljivost </a:t>
                </a:r>
                <a14:m>
                  <m:oMath xmlns:m="http://schemas.openxmlformats.org/officeDocument/2006/math">
                    <m:r>
                      <a:rPr lang="hr-H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4.883 [</m:t>
                    </m:r>
                    <m:r>
                      <a:rPr lang="hr-H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𝑚𝑉</m:t>
                    </m:r>
                    <m:r>
                      <a:rPr lang="hr-H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hr-H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 </a:t>
                </a:r>
                <a14:m>
                  <m:oMath xmlns:m="http://schemas.openxmlformats.org/officeDocument/2006/math">
                    <m:r>
                      <a:rPr lang="hr-H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1.221 [</m:t>
                    </m:r>
                    <m:r>
                      <a:rPr lang="hr-H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𝑚𝑉</m:t>
                    </m:r>
                    <m:r>
                      <a:rPr lang="hr-H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endParaRPr lang="hr-HR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hr-H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hr-HR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FPGA</a:t>
                </a:r>
              </a:p>
              <a:p>
                <a:pPr lvl="2"/>
                <a:r>
                  <a:rPr lang="hr-H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Upravljanje DAC-ovima</a:t>
                </a:r>
              </a:p>
              <a:p>
                <a:pPr lvl="2"/>
                <a:endParaRPr lang="hr-H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5" t="-3182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17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hr-H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Wi-Fi ili USB</a:t>
            </a:r>
          </a:p>
          <a:p>
            <a:pPr lvl="1"/>
            <a:endParaRPr lang="hr-H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r-H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Akcelerometar (žiroskop)</a:t>
            </a:r>
          </a:p>
          <a:p>
            <a:pPr lvl="2"/>
            <a:r>
              <a:rPr lang="hr-H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Zasebno uzorkovanje osi</a:t>
            </a:r>
          </a:p>
          <a:p>
            <a:pPr lvl="2"/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hr-H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r-HR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57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latin typeface="Arial" panose="020B0604020202020204" pitchFamily="34" charset="0"/>
                <a:cs typeface="Arial" panose="020B0604020202020204" pitchFamily="34" charset="0"/>
              </a:rPr>
              <a:t>4. Rješenje upravljanja motorom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2514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TextBox 4"/>
          <p:cNvSpPr txBox="1"/>
          <p:nvPr/>
        </p:nvSpPr>
        <p:spPr>
          <a:xfrm>
            <a:off x="4420998" y="5192785"/>
            <a:ext cx="2207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Slika 2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Korisni</a:t>
            </a:r>
            <a:r>
              <a:rPr lang="hr-H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čko sučelje</a:t>
            </a:r>
            <a:endParaRPr lang="hr-H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19" y="722138"/>
            <a:ext cx="9462115" cy="4022725"/>
          </a:xfrm>
        </p:spPr>
      </p:pic>
    </p:spTree>
    <p:extLst>
      <p:ext uri="{BB962C8B-B14F-4D97-AF65-F5344CB8AC3E}">
        <p14:creationId xmlns:p14="http://schemas.microsoft.com/office/powerpoint/2010/main" val="153530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63557"/>
            <a:ext cx="10058399" cy="4920733"/>
          </a:xfrm>
        </p:spPr>
      </p:pic>
      <p:sp>
        <p:nvSpPr>
          <p:cNvPr id="7" name="TextBox 6"/>
          <p:cNvSpPr txBox="1"/>
          <p:nvPr/>
        </p:nvSpPr>
        <p:spPr>
          <a:xfrm>
            <a:off x="4158421" y="5276675"/>
            <a:ext cx="3936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Slika 3 Prikaz odnosa kliznika i digitalnih izlaza</a:t>
            </a:r>
            <a:endParaRPr lang="hr-H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58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r-HR" sz="3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Eksponencijalni filter zaglađivanja</a:t>
                </a:r>
              </a:p>
              <a:p>
                <a:pPr lvl="1"/>
                <a:endParaRPr lang="hr-HR" sz="3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/>
                <a:r>
                  <a:rPr lang="hr-H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Rule of thumb</a:t>
                </a:r>
              </a:p>
              <a:p>
                <a:pPr lvl="2"/>
                <a:endParaRPr lang="hr-HR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/>
                <a:r>
                  <a:rPr lang="hr-H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Eksponencijalna prozorska funkcija</a:t>
                </a:r>
              </a:p>
              <a:p>
                <a:pPr lvl="2"/>
                <a:endParaRPr lang="hr-HR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66928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hr-H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hr-H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  <m:sSub>
                        <m:sSubPr>
                          <m:ctrlP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hr-H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d>
                        <m:dPr>
                          <m:ctrlP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hr-H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hr-H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hr-H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hr-H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hr-H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hr-H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hr-HR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/>
                <a:endParaRPr lang="hr-HR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3485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0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Ograničavač porasta signala</a:t>
            </a:r>
          </a:p>
          <a:p>
            <a:pPr lvl="2"/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Drift: linearna → parabolična funkcija</a:t>
            </a:r>
          </a:p>
          <a:p>
            <a:pPr lvl="2"/>
            <a:endParaRPr lang="hr-H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60" y="2835446"/>
            <a:ext cx="7739440" cy="31420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34213" y="5977468"/>
            <a:ext cx="4384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Slika 4 Implementacija ograničavača ulaznog signala</a:t>
            </a:r>
            <a:endParaRPr lang="hr-H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08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Povratna veza</a:t>
            </a:r>
          </a:p>
          <a:p>
            <a:pPr lvl="1"/>
            <a:endParaRPr lang="hr-H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Izlaz enkodera</a:t>
            </a:r>
          </a:p>
          <a:p>
            <a:pPr lvl="2"/>
            <a:endParaRPr lang="hr-H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Izračun brzine</a:t>
            </a:r>
          </a:p>
          <a:p>
            <a:pPr lvl="2"/>
            <a:endParaRPr lang="hr-H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892" y="1845733"/>
            <a:ext cx="6152964" cy="26675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23964" y="4689446"/>
            <a:ext cx="3171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Slika 5 Blok dijagram izračuna brzine </a:t>
            </a:r>
            <a:endParaRPr lang="hr-H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447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r-HR" sz="3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PI regulator</a:t>
                </a:r>
              </a:p>
              <a:p>
                <a:pPr lvl="2"/>
                <a:r>
                  <a:rPr lang="hr-H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Ziegler-Nichols parametrizacija</a:t>
                </a:r>
              </a:p>
              <a:p>
                <a:pPr marL="384048" lvl="2" indent="0">
                  <a:buNone/>
                </a:pPr>
                <a:endParaRPr lang="hr-HR" sz="2400" b="0" i="1" dirty="0" smtClean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38404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𝑘𝑟</m:t>
                          </m:r>
                        </m:sub>
                      </m:sSub>
                      <m:r>
                        <a:rPr lang="hr-H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=0.4444</m:t>
                      </m:r>
                    </m:oMath>
                  </m:oMathPara>
                </a14:m>
                <a:endParaRPr lang="hr-HR" sz="24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8404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𝑘𝑟</m:t>
                          </m:r>
                        </m:sub>
                      </m:sSub>
                      <m:r>
                        <a:rPr lang="hr-H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=0.024</m:t>
                      </m:r>
                      <m:r>
                        <a:rPr lang="hr-H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</m:oMath>
                  </m:oMathPara>
                </a14:m>
                <a:endParaRPr lang="hr-HR" sz="24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8404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sub>
                      </m:sSub>
                      <m:r>
                        <a:rPr lang="hr-H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=0.45∗</m:t>
                      </m:r>
                      <m:sSub>
                        <m:sSubPr>
                          <m:ctrlP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𝑘𝑟</m:t>
                          </m:r>
                        </m:sub>
                      </m:sSub>
                      <m:r>
                        <a:rPr lang="hr-H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=0.2</m:t>
                      </m:r>
                    </m:oMath>
                  </m:oMathPara>
                </a14:m>
                <a:endParaRPr lang="hr-HR" sz="24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8404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sub>
                      </m:sSub>
                      <m:r>
                        <a:rPr lang="hr-H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𝑘𝑟</m:t>
                          </m:r>
                        </m:sub>
                      </m:sSub>
                      <m:r>
                        <a:rPr lang="hr-H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 1.2=0.02</m:t>
                      </m:r>
                      <m:r>
                        <a:rPr lang="hr-H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</m:oMath>
                  </m:oMathPara>
                </a14:m>
                <a:endParaRPr lang="hr-H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3485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97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Kratki sadržaj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4068" lvl="1" indent="-342900">
              <a:buAutoNum type="arabicPeriod"/>
            </a:pPr>
            <a:r>
              <a:rPr lang="hr-HR" sz="2400" dirty="0" smtClean="0"/>
              <a:t>Uvod</a:t>
            </a:r>
          </a:p>
          <a:p>
            <a:pPr marL="544068" lvl="1" indent="-342900">
              <a:buAutoNum type="arabicPeriod"/>
            </a:pPr>
            <a:r>
              <a:rPr lang="hr-HR" sz="2400" dirty="0" smtClean="0"/>
              <a:t>Hardver i softver</a:t>
            </a:r>
          </a:p>
          <a:p>
            <a:pPr marL="544068" lvl="1" indent="-342900">
              <a:buAutoNum type="arabicPeriod"/>
            </a:pPr>
            <a:r>
              <a:rPr lang="hr-HR" sz="2400" dirty="0" smtClean="0"/>
              <a:t>myRIO platforma</a:t>
            </a:r>
          </a:p>
          <a:p>
            <a:pPr marL="544068" lvl="1" indent="-342900">
              <a:buAutoNum type="arabicPeriod"/>
            </a:pPr>
            <a:r>
              <a:rPr lang="hr-HR" sz="2400" dirty="0" smtClean="0"/>
              <a:t>Rješenje upravljanja </a:t>
            </a:r>
            <a:r>
              <a:rPr lang="hr-HR" sz="2400" dirty="0" smtClean="0"/>
              <a:t>motorom</a:t>
            </a:r>
          </a:p>
          <a:p>
            <a:pPr marL="544068" lvl="1" indent="-342900">
              <a:buAutoNum type="arabicPeriod"/>
            </a:pPr>
            <a:r>
              <a:rPr lang="hr-HR" sz="2400" dirty="0" smtClean="0"/>
              <a:t>Zaključak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199173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04" y="286603"/>
            <a:ext cx="10059975" cy="5057184"/>
          </a:xfrm>
        </p:spPr>
      </p:pic>
      <p:sp>
        <p:nvSpPr>
          <p:cNvPr id="6" name="TextBox 5"/>
          <p:cNvSpPr txBox="1"/>
          <p:nvPr/>
        </p:nvSpPr>
        <p:spPr>
          <a:xfrm>
            <a:off x="4952934" y="5595457"/>
            <a:ext cx="2932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Slika 6 Grafički rezultat upravljanja</a:t>
            </a:r>
            <a:endParaRPr lang="hr-H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271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r-HR" sz="3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Numerički rezultat upravljanja</a:t>
                </a:r>
                <a:endParaRPr lang="hr-HR" sz="34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hr-HR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%</m:t>
                        </m:r>
                      </m:e>
                    </m:d>
                    <m:r>
                      <a:rPr lang="hr-HR" b="0" i="1" smtClean="0">
                        <a:latin typeface="Cambria Math" panose="02040503050406030204" pitchFamily="18" charset="0"/>
                      </a:rPr>
                      <m:t>=7.12 %</m:t>
                    </m:r>
                  </m:oMath>
                </a14:m>
                <a:endParaRPr lang="hr-HR" b="0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hr-HR" b="0" i="1" smtClean="0">
                        <a:latin typeface="Cambria Math" panose="02040503050406030204" pitchFamily="18" charset="0"/>
                      </a:rPr>
                      <m:t>=98.04 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hr-HR" b="0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hr-HR" b="0" i="1" smtClean="0">
                        <a:latin typeface="Cambria Math" panose="02040503050406030204" pitchFamily="18" charset="0"/>
                      </a:rPr>
                      <m:t>=61.76 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hr-HR" b="0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1%</m:t>
                        </m:r>
                      </m:sub>
                    </m:sSub>
                    <m:r>
                      <a:rPr lang="hr-HR" b="0" i="1" smtClean="0">
                        <a:latin typeface="Cambria Math" panose="02040503050406030204" pitchFamily="18" charset="0"/>
                      </a:rPr>
                      <m:t>=141.59 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hr-H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3485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877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latin typeface="Arial" panose="020B0604020202020204" pitchFamily="34" charset="0"/>
                <a:cs typeface="Arial" panose="020B0604020202020204" pitchFamily="34" charset="0"/>
              </a:rPr>
              <a:t>5. Zaključak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hr-H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r-H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myRIO kao ideja...</a:t>
            </a:r>
          </a:p>
          <a:p>
            <a:pPr lvl="1"/>
            <a:endParaRPr lang="hr-H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r-H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Samostalan rad</a:t>
            </a:r>
          </a:p>
          <a:p>
            <a:pPr lvl="1"/>
            <a:endParaRPr lang="hr-H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hr-H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79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1. Uvod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62512"/>
            <a:ext cx="10058400" cy="4023360"/>
          </a:xfrm>
        </p:spPr>
        <p:txBody>
          <a:bodyPr/>
          <a:lstStyle/>
          <a:p>
            <a:pPr lvl="2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4288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hr-H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Napomena: istosmjerni motor</a:t>
            </a:r>
          </a:p>
          <a:p>
            <a:pPr lvl="1"/>
            <a:endParaRPr lang="hr-H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r-H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Cilj – upravljanje motorom</a:t>
            </a: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uz sprječavanje klizanja</a:t>
            </a:r>
          </a:p>
          <a:p>
            <a:pPr lvl="1"/>
            <a:endParaRPr lang="hr-HR" sz="3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hr-HR"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hr-HR" sz="3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hr-H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5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latin typeface="Arial" panose="020B0604020202020204" pitchFamily="34" charset="0"/>
                <a:cs typeface="Arial" panose="020B0604020202020204" pitchFamily="34" charset="0"/>
              </a:rPr>
              <a:t>2. Hardver i softver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7306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hr-HR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Istosmjerni motor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0.7 −4.5 [</m:t>
                    </m:r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hr-HR" sz="24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1600</m:t>
                    </m:r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𝑟𝑝𝑚</m:t>
                    </m:r>
                  </m:oMath>
                </a14:m>
                <a:r>
                  <a:rPr lang="hr-HR" sz="2400" dirty="0" smtClean="0"/>
                  <a:t>, </a:t>
                </a:r>
                <a:r>
                  <a:rPr lang="hr-H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bez otpora</a:t>
                </a:r>
                <a:r>
                  <a:rPr lang="hr-HR" sz="2400" dirty="0" smtClean="0"/>
                  <a:t> </a:t>
                </a:r>
                <a14:m>
                  <m:oMath xmlns:m="http://schemas.openxmlformats.org/officeDocument/2006/math"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2200</m:t>
                    </m:r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𝑟𝑝𝑚</m:t>
                    </m:r>
                  </m:oMath>
                </a14:m>
                <a:endParaRPr lang="hr-HR" sz="2400" dirty="0" smtClean="0"/>
              </a:p>
              <a:p>
                <a:pPr lvl="1"/>
                <a:endParaRPr lang="hr-HR" sz="2800" dirty="0"/>
              </a:p>
              <a:p>
                <a:pPr lvl="1"/>
                <a:r>
                  <a:rPr lang="hr-HR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L298</a:t>
                </a:r>
              </a:p>
              <a:p>
                <a:pPr lvl="2"/>
                <a:r>
                  <a:rPr lang="hr-H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Visokonaponski H most</a:t>
                </a:r>
              </a:p>
              <a:p>
                <a:pPr lvl="2"/>
                <a:r>
                  <a:rPr lang="hr-H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TTL logika</a:t>
                </a:r>
                <a:endParaRPr lang="hr-H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5" t="-3182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9815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743" y="166155"/>
            <a:ext cx="4863937" cy="4957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620847"/>
            <a:ext cx="5194464" cy="46498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76227" y="5519956"/>
            <a:ext cx="510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Slika 1. Shema H mosta i prikaz dijelova istosmjernog motora</a:t>
            </a:r>
            <a:endParaRPr lang="hr-H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54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r-H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HEDM-5500-B12</a:t>
            </a:r>
          </a:p>
          <a:p>
            <a:pPr lvl="1"/>
            <a:endParaRPr lang="hr-H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Dvokanalni optički inkrementalni enkoder</a:t>
            </a:r>
          </a:p>
          <a:p>
            <a:pPr lvl="2"/>
            <a:endParaRPr lang="hr-H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Pouzdan s visokom rezolucijom</a:t>
            </a:r>
          </a:p>
          <a:p>
            <a:pPr lvl="2"/>
            <a:endParaRPr lang="hr-H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Nepogodan za kritične primjene</a:t>
            </a:r>
          </a:p>
          <a:p>
            <a:pPr lvl="2"/>
            <a:endParaRPr lang="hr-H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08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hr-H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LabVIEW</a:t>
            </a:r>
          </a:p>
          <a:p>
            <a:pPr lvl="1"/>
            <a:endParaRPr lang="hr-HR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Grafički programski paket</a:t>
            </a:r>
          </a:p>
          <a:p>
            <a:pPr lvl="2"/>
            <a:endParaRPr lang="hr-H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Front Panel – HMI</a:t>
            </a:r>
          </a:p>
          <a:p>
            <a:pPr lvl="2"/>
            <a:endParaRPr lang="hr-H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Block Diagram – logika </a:t>
            </a:r>
          </a:p>
          <a:p>
            <a:pPr lvl="2"/>
            <a:endParaRPr lang="hr-H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hr-H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3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132</TotalTime>
  <Words>342</Words>
  <Application>Microsoft Office PowerPoint</Application>
  <PresentationFormat>Widescreen</PresentationFormat>
  <Paragraphs>91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Retrospect</vt:lpstr>
      <vt:lpstr>Upravljanje koračnim motorom korištenjem myRIO upravljačke platforme</vt:lpstr>
      <vt:lpstr>Kratki sadržaj</vt:lpstr>
      <vt:lpstr>1. Uvod</vt:lpstr>
      <vt:lpstr>PowerPoint Presentation</vt:lpstr>
      <vt:lpstr>2. Hardver i softver</vt:lpstr>
      <vt:lpstr>PowerPoint Presentation</vt:lpstr>
      <vt:lpstr>PowerPoint Presentation</vt:lpstr>
      <vt:lpstr>PowerPoint Presentation</vt:lpstr>
      <vt:lpstr>PowerPoint Presentation</vt:lpstr>
      <vt:lpstr>3. MyRIO platforma</vt:lpstr>
      <vt:lpstr>PowerPoint Presentation</vt:lpstr>
      <vt:lpstr>PowerPoint Presentation</vt:lpstr>
      <vt:lpstr>4. Rješenje upravljanja motorom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 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Upravljanje koračnim motorom korištenjem myRIO upravljačke platforme</dc:title>
  <dc:creator>Piero Anić</dc:creator>
  <cp:lastModifiedBy>Piero Anić</cp:lastModifiedBy>
  <cp:revision>21</cp:revision>
  <dcterms:created xsi:type="dcterms:W3CDTF">2020-02-28T08:46:33Z</dcterms:created>
  <dcterms:modified xsi:type="dcterms:W3CDTF">2020-02-28T11:14:12Z</dcterms:modified>
</cp:coreProperties>
</file>