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jpeg" ContentType="image/jpeg"/>
  <Override PartName="/ppt/media/image1.jpeg" ContentType="image/jpeg"/>
  <Override PartName="/ppt/media/image8.png" ContentType="image/png"/>
  <Override PartName="/ppt/media/image2.jpeg" ContentType="image/jpeg"/>
  <Override PartName="/ppt/media/image5.png" ContentType="image/png"/>
  <Override PartName="/ppt/media/image3.jpeg" ContentType="image/jpeg"/>
  <Override PartName="/ppt/media/image4.jpeg" ContentType="image/jpeg"/>
  <Override PartName="/ppt/media/image6.jpeg" ContentType="image/jpeg"/>
  <Override PartName="/ppt/media/image7.jpeg" ContentType="image/jpeg"/>
  <Override PartName="/ppt/media/image10.png" ContentType="image/png"/>
  <Override PartName="/ppt/media/image11.jpeg" ContentType="image/jpeg"/>
  <Override PartName="/ppt/media/image12.png" ContentType="image/png"/>
  <Override PartName="/ppt/media/image13.jpeg" ContentType="image/jpeg"/>
  <Override PartName="/ppt/media/image14.png" ContentType="image/png"/>
  <Override PartName="/ppt/media/image15.jpeg" ContentType="image/jpeg"/>
  <Override PartName="/ppt/media/image16.png" ContentType="image/png"/>
  <Override PartName="/ppt/media/image17.jpeg" ContentType="image/jpeg"/>
  <Override PartName="/ppt/media/image18.png" ContentType="image/png"/>
  <Override PartName="/ppt/media/image19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90720" y="1828800"/>
            <a:ext cx="777204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990720" y="3938040"/>
            <a:ext cx="777204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90720" y="1828800"/>
            <a:ext cx="37926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973400" y="1828800"/>
            <a:ext cx="37926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990720" y="3938040"/>
            <a:ext cx="37926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973400" y="3938040"/>
            <a:ext cx="37926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90720" y="1828800"/>
            <a:ext cx="250236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618720" y="1828800"/>
            <a:ext cx="250236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46360" y="1828800"/>
            <a:ext cx="250236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990720" y="3938040"/>
            <a:ext cx="250236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618720" y="3938040"/>
            <a:ext cx="250236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246360" y="3938040"/>
            <a:ext cx="250236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990720" y="1828800"/>
            <a:ext cx="7772040" cy="403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990720" y="1828800"/>
            <a:ext cx="7772040" cy="40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90720" y="1828800"/>
            <a:ext cx="3792600" cy="40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973400" y="1828800"/>
            <a:ext cx="3792600" cy="40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914400" y="228600"/>
            <a:ext cx="77720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90720" y="1828800"/>
            <a:ext cx="37926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973400" y="1828800"/>
            <a:ext cx="3792600" cy="40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990720" y="3938040"/>
            <a:ext cx="37926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90720" y="1828800"/>
            <a:ext cx="7772040" cy="4038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990720" y="1828800"/>
            <a:ext cx="3792600" cy="40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973400" y="1828800"/>
            <a:ext cx="37926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973400" y="3938040"/>
            <a:ext cx="37926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90720" y="1828800"/>
            <a:ext cx="37926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973400" y="1828800"/>
            <a:ext cx="37926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990720" y="3938040"/>
            <a:ext cx="777204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90720" y="1828800"/>
            <a:ext cx="777204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990720" y="3938040"/>
            <a:ext cx="777204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90720" y="1828800"/>
            <a:ext cx="37926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973400" y="1828800"/>
            <a:ext cx="37926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990720" y="3938040"/>
            <a:ext cx="37926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73400" y="3938040"/>
            <a:ext cx="37926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90720" y="1828800"/>
            <a:ext cx="250236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618720" y="1828800"/>
            <a:ext cx="250236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46360" y="1828800"/>
            <a:ext cx="250236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990720" y="3938040"/>
            <a:ext cx="250236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618720" y="3938040"/>
            <a:ext cx="250236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246360" y="3938040"/>
            <a:ext cx="250236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90720" y="1828800"/>
            <a:ext cx="7772040" cy="40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990720" y="1828800"/>
            <a:ext cx="3792600" cy="40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973400" y="1828800"/>
            <a:ext cx="3792600" cy="40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914400" y="228600"/>
            <a:ext cx="77720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990720" y="1828800"/>
            <a:ext cx="37926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973400" y="1828800"/>
            <a:ext cx="3792600" cy="40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990720" y="3938040"/>
            <a:ext cx="37926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990720" y="1828800"/>
            <a:ext cx="3792600" cy="403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973400" y="1828800"/>
            <a:ext cx="37926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973400" y="3938040"/>
            <a:ext cx="37926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0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90720" y="1828800"/>
            <a:ext cx="37926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973400" y="1828800"/>
            <a:ext cx="379260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990720" y="3938040"/>
            <a:ext cx="7772040" cy="192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040" cy="1142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48446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90720" y="1828800"/>
            <a:ext cx="7772040" cy="40381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990720" y="6095880"/>
            <a:ext cx="3504960" cy="4568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© 2004 Pearson Addison-Wesley. All rights reserved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858000" y="6095880"/>
            <a:ext cx="1904760" cy="4568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13 A-</a:t>
            </a:r>
            <a:fld id="{0B5E37ED-BA9F-40F6-9A1C-7627C522C381}" type="slidenum">
              <a:rPr b="0" lang="en-US" sz="1000" spc="-1" strike="noStrike">
                <a:solidFill>
                  <a:srgbClr val="548446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040" cy="1142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48446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90720" y="1828800"/>
            <a:ext cx="7772040" cy="19429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990720" y="3924360"/>
            <a:ext cx="7772040" cy="19429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990720" y="6095880"/>
            <a:ext cx="3504960" cy="4568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© 2004 Pearson Addison-Wesley. All rights reserved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858000" y="6095880"/>
            <a:ext cx="1904760" cy="4568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13 A-</a:t>
            </a:r>
            <a:fld id="{C57AE843-B0A1-47EA-A477-6E5D2B16C6F2}" type="slidenum">
              <a:rPr b="0" lang="en-US" sz="1000" spc="-1" strike="noStrike">
                <a:solidFill>
                  <a:srgbClr val="548446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990720" y="6095880"/>
            <a:ext cx="35049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© 2004 Pearson Addison-Wesley. All rights reserved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858000" y="60958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13 A-</a:t>
            </a:r>
            <a:fld id="{8B322C6C-A534-4971-9DC5-4ECDAAEEFE23}" type="slidenum">
              <a:rPr b="0" lang="en-US" sz="1000" spc="-1" strike="noStrike">
                <a:solidFill>
                  <a:srgbClr val="548446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91440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48446"/>
                </a:solidFill>
                <a:latin typeface="Arial"/>
              </a:rPr>
              <a:t>2-3 Trees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TextShape 4"/>
          <p:cNvSpPr txBox="1"/>
          <p:nvPr/>
        </p:nvSpPr>
        <p:spPr>
          <a:xfrm>
            <a:off x="990720" y="1828800"/>
            <a:ext cx="7772040" cy="4723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 2-3 tree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Has 2-nodes and 3-nodes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 2-node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 node with one data item and two children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 3-node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 node with two data items and three children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Is not a binary tree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Is never taller than a minimum-height binary tree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 2-3 tree with n nodes never has height greater than 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1143000" indent="-228240">
              <a:lnSpc>
                <a:spcPct val="8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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log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(n + 1)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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990720" y="6095880"/>
            <a:ext cx="35049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© 2004 Pearson Addison-Wesley. All rights reserved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858000" y="60958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13 A-</a:t>
            </a:r>
            <a:fld id="{60010334-7403-4F9A-9B90-72B94165E22A}" type="slidenum">
              <a:rPr b="0" lang="en-US" sz="1000" spc="-1" strike="noStrike">
                <a:solidFill>
                  <a:srgbClr val="548446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91440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48446"/>
                </a:solidFill>
                <a:latin typeface="Arial"/>
              </a:rPr>
              <a:t>2-3 Trees – Concluding Remarks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990720" y="1828800"/>
            <a:ext cx="7772040" cy="4038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Easy-to-maintain balance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2-3 implementation of a table is O(log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n) for all table operations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2-3 tree is a compromise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Searching a 2-3 tree is not quite as efficient as searching a binary search tree of minimum height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2-3 tree is relatively simple to maintain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990720" y="6095880"/>
            <a:ext cx="35049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© 2004 Pearson Addison-Wesley. All rights reserved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6858000" y="60958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13 A-</a:t>
            </a:r>
            <a:fld id="{F1C24755-ADFA-43E7-8704-A0CBE55D1EA6}" type="slidenum">
              <a:rPr b="0" lang="en-US" sz="1000" spc="-1" strike="noStrike">
                <a:solidFill>
                  <a:srgbClr val="548446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91440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48446"/>
                </a:solidFill>
                <a:latin typeface="Arial"/>
              </a:rPr>
              <a:t>2-3 Trees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8" name="Picture 4" descr=""/>
          <p:cNvPicPr/>
          <p:nvPr/>
        </p:nvPicPr>
        <p:blipFill>
          <a:blip r:embed="rId2"/>
          <a:stretch/>
        </p:blipFill>
        <p:spPr>
          <a:xfrm>
            <a:off x="990720" y="2236680"/>
            <a:ext cx="7772040" cy="2460240"/>
          </a:xfrm>
          <a:prstGeom prst="rect">
            <a:avLst/>
          </a:prstGeom>
          <a:ln>
            <a:noFill/>
          </a:ln>
        </p:spPr>
      </p:pic>
      <p:sp>
        <p:nvSpPr>
          <p:cNvPr id="89" name="CustomShape 4"/>
          <p:cNvSpPr/>
          <p:nvPr/>
        </p:nvSpPr>
        <p:spPr>
          <a:xfrm>
            <a:off x="914400" y="5334120"/>
            <a:ext cx="7772040" cy="801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Figure 13.3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28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Nodes in a 2-3 tree a) a 2-node; b) a 3-node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990720" y="6095880"/>
            <a:ext cx="35049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© 2004 Pearson Addison-Wesley. All rights reserved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6858000" y="60958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13 A-</a:t>
            </a:r>
            <a:fld id="{2A874CD2-3E0E-4133-9945-6904ECB52457}" type="slidenum">
              <a:rPr b="0" lang="en-US" sz="1000" spc="-1" strike="noStrike">
                <a:solidFill>
                  <a:srgbClr val="548446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91440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48446"/>
                </a:solidFill>
                <a:latin typeface="Arial"/>
              </a:rPr>
              <a:t>2-3 Trees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TextShape 4"/>
          <p:cNvSpPr txBox="1"/>
          <p:nvPr/>
        </p:nvSpPr>
        <p:spPr>
          <a:xfrm>
            <a:off x="990720" y="1828800"/>
            <a:ext cx="7772040" cy="4038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Advantage of a 2-3 tree over a balanced binary search tree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Maintaining the balance of a binary search tree is difficult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Maintaining the balance of a 2-3 tree is relatively easy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990720" y="6095880"/>
            <a:ext cx="35049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© 2004 Pearson Addison-Wesley. All rights reserved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858000" y="60958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13 A-</a:t>
            </a:r>
            <a:fld id="{51EA1117-75B8-4102-A6B8-B9052EF863AA}" type="slidenum">
              <a:rPr b="0" lang="en-US" sz="1000" spc="-1" strike="noStrike">
                <a:solidFill>
                  <a:srgbClr val="548446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91440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48446"/>
                </a:solidFill>
                <a:latin typeface="Arial"/>
              </a:rPr>
              <a:t>2-3 Trees: The Insertion Algorithm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990720" y="1600200"/>
            <a:ext cx="77720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To insert an item I into a 2-3 tree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Locate the leaf at which the search for I would terminate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Insert the new item I into the leaf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If the leaf now contains only two items, you are done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If the leaf now contains three items, split the leaf into two nodes, n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and n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8" name="Picture 7" descr=""/>
          <p:cNvPicPr/>
          <p:nvPr/>
        </p:nvPicPr>
        <p:blipFill>
          <a:blip r:embed="rId2"/>
          <a:stretch/>
        </p:blipFill>
        <p:spPr>
          <a:xfrm>
            <a:off x="990720" y="3683160"/>
            <a:ext cx="5105160" cy="2717280"/>
          </a:xfrm>
          <a:prstGeom prst="rect">
            <a:avLst/>
          </a:prstGeom>
          <a:ln>
            <a:noFill/>
          </a:ln>
        </p:spPr>
      </p:pic>
      <p:sp>
        <p:nvSpPr>
          <p:cNvPr id="99" name="CustomShape 5"/>
          <p:cNvSpPr/>
          <p:nvPr/>
        </p:nvSpPr>
        <p:spPr>
          <a:xfrm>
            <a:off x="6019920" y="3733920"/>
            <a:ext cx="2971440" cy="801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Figure 13.12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28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Splitting a leaf in a 2-3 tree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990720" y="6095880"/>
            <a:ext cx="35049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© 2004 Pearson Addison-Wesley. All rights reserved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858000" y="60958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13 A-</a:t>
            </a:r>
            <a:fld id="{42FE3FD7-4F10-4783-A3E9-2FC478860C22}" type="slidenum">
              <a:rPr b="0" lang="en-US" sz="1000" spc="-1" strike="noStrike">
                <a:solidFill>
                  <a:srgbClr val="548446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91440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48446"/>
                </a:solidFill>
                <a:latin typeface="Arial"/>
              </a:rPr>
              <a:t>2-3 Trees: The Insertion Algorithm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TextShape 4"/>
          <p:cNvSpPr txBox="1"/>
          <p:nvPr/>
        </p:nvSpPr>
        <p:spPr>
          <a:xfrm>
            <a:off x="990720" y="1600200"/>
            <a:ext cx="7772040" cy="106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When an internal node contains three items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Split the node into two nodes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Accommodate the node’s children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4" name="Picture 5" descr=""/>
          <p:cNvPicPr/>
          <p:nvPr/>
        </p:nvPicPr>
        <p:blipFill>
          <a:blip r:embed="rId2"/>
          <a:stretch/>
        </p:blipFill>
        <p:spPr>
          <a:xfrm>
            <a:off x="2971800" y="2800440"/>
            <a:ext cx="6019560" cy="3149280"/>
          </a:xfrm>
          <a:prstGeom prst="rect">
            <a:avLst/>
          </a:prstGeom>
          <a:ln>
            <a:noFill/>
          </a:ln>
        </p:spPr>
      </p:pic>
      <p:sp>
        <p:nvSpPr>
          <p:cNvPr id="105" name="CustomShape 5"/>
          <p:cNvSpPr/>
          <p:nvPr/>
        </p:nvSpPr>
        <p:spPr>
          <a:xfrm>
            <a:off x="609480" y="3429000"/>
            <a:ext cx="2437920" cy="1157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Figure 13.13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28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Splitting an internal node in a 2-3 tree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990720" y="6095880"/>
            <a:ext cx="35049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© 2004 Pearson Addison-Wesley. All rights reserved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858000" y="60958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13 A-</a:t>
            </a:r>
            <a:fld id="{B99EEE06-ED89-46D3-9F23-447112F75BAC}" type="slidenum">
              <a:rPr b="0" lang="en-US" sz="1000" spc="-1" strike="noStrike">
                <a:solidFill>
                  <a:srgbClr val="548446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91440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48446"/>
                </a:solidFill>
                <a:latin typeface="Arial"/>
              </a:rPr>
              <a:t>2-3 Trees: The Insertion Algorithm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990720" y="1676520"/>
            <a:ext cx="7772040" cy="1980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When the root contains three items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Split the root into two nodes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Create a new root node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0" name="Picture 6" descr=""/>
          <p:cNvPicPr/>
          <p:nvPr/>
        </p:nvPicPr>
        <p:blipFill>
          <a:blip r:embed="rId2"/>
          <a:stretch/>
        </p:blipFill>
        <p:spPr>
          <a:xfrm>
            <a:off x="1143000" y="3124080"/>
            <a:ext cx="7467120" cy="2523600"/>
          </a:xfrm>
          <a:prstGeom prst="rect">
            <a:avLst/>
          </a:prstGeom>
          <a:ln>
            <a:noFill/>
          </a:ln>
        </p:spPr>
      </p:pic>
      <p:sp>
        <p:nvSpPr>
          <p:cNvPr id="111" name="CustomShape 5"/>
          <p:cNvSpPr/>
          <p:nvPr/>
        </p:nvSpPr>
        <p:spPr>
          <a:xfrm>
            <a:off x="838080" y="5597640"/>
            <a:ext cx="7924320" cy="801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Figure 13.14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28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Splitting the root of a 2-3 tree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990720" y="6095880"/>
            <a:ext cx="35049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© 2004 Pearson Addison-Wesley. All rights reserved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6858000" y="60958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13 A-</a:t>
            </a:r>
            <a:fld id="{DCA0755C-E59C-4162-AE90-F1C6BB22A48F}" type="slidenum">
              <a:rPr b="0" lang="en-US" sz="1000" spc="-1" strike="noStrike">
                <a:solidFill>
                  <a:srgbClr val="548446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91440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48446"/>
                </a:solidFill>
                <a:latin typeface="Arial"/>
              </a:rPr>
              <a:t>2-3 Trees: The Deletion Algorithm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5" name="Picture 7" descr=""/>
          <p:cNvPicPr/>
          <p:nvPr/>
        </p:nvPicPr>
        <p:blipFill>
          <a:blip r:embed="rId2"/>
          <a:stretch/>
        </p:blipFill>
        <p:spPr>
          <a:xfrm>
            <a:off x="3124080" y="2122560"/>
            <a:ext cx="5866920" cy="4005000"/>
          </a:xfrm>
          <a:prstGeom prst="rect">
            <a:avLst/>
          </a:prstGeom>
          <a:ln>
            <a:noFill/>
          </a:ln>
        </p:spPr>
      </p:pic>
      <p:sp>
        <p:nvSpPr>
          <p:cNvPr id="116" name="CustomShape 4"/>
          <p:cNvSpPr/>
          <p:nvPr/>
        </p:nvSpPr>
        <p:spPr>
          <a:xfrm>
            <a:off x="685800" y="2448000"/>
            <a:ext cx="2590560" cy="151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Figure 13.19a and 13.19b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28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a) Redistributing values; b) merging a leaf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990720" y="6095880"/>
            <a:ext cx="35049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© 2004 Pearson Addison-Wesley. All rights reserved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858000" y="60958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13 A-</a:t>
            </a:r>
            <a:fld id="{D69B8993-B55C-47C4-906E-7A27FEE475FA}" type="slidenum">
              <a:rPr b="0" lang="en-US" sz="1000" spc="-1" strike="noStrike">
                <a:solidFill>
                  <a:srgbClr val="548446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91440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48446"/>
                </a:solidFill>
                <a:latin typeface="Arial"/>
              </a:rPr>
              <a:t>2-3 Trees: The Deletion Algorithm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0" name="Picture 5" descr=""/>
          <p:cNvPicPr/>
          <p:nvPr/>
        </p:nvPicPr>
        <p:blipFill>
          <a:blip r:embed="rId2"/>
          <a:stretch/>
        </p:blipFill>
        <p:spPr>
          <a:xfrm>
            <a:off x="2814480" y="1828800"/>
            <a:ext cx="6252840" cy="3958920"/>
          </a:xfrm>
          <a:prstGeom prst="rect">
            <a:avLst/>
          </a:prstGeom>
          <a:ln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609480" y="2057400"/>
            <a:ext cx="2590560" cy="1868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Figure 13.19c and 13.19d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28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c) redistributing values and children; d) merging internal nodes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990720" y="6095880"/>
            <a:ext cx="35049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© 2004 Pearson Addison-Wesley. All rights reserved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858000" y="60958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548446"/>
                </a:solidFill>
                <a:latin typeface="Arial"/>
              </a:rPr>
              <a:t>13 A-</a:t>
            </a:r>
            <a:fld id="{C0240F74-8070-427F-A387-06F819CBC09A}" type="slidenum">
              <a:rPr b="0" lang="en-US" sz="1000" spc="-1" strike="noStrike">
                <a:solidFill>
                  <a:srgbClr val="548446"/>
                </a:solidFill>
                <a:latin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914400" y="2286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48446"/>
                </a:solidFill>
                <a:latin typeface="Arial"/>
              </a:rPr>
              <a:t>2-3 Trees: The Deletion Algorithm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5" name="Picture 4" descr=""/>
          <p:cNvPicPr/>
          <p:nvPr/>
        </p:nvPicPr>
        <p:blipFill>
          <a:blip r:embed="rId2"/>
          <a:stretch/>
        </p:blipFill>
        <p:spPr>
          <a:xfrm>
            <a:off x="914400" y="2233440"/>
            <a:ext cx="8000640" cy="2223720"/>
          </a:xfrm>
          <a:prstGeom prst="rect">
            <a:avLst/>
          </a:prstGeom>
          <a:ln>
            <a:noFill/>
          </a:ln>
        </p:spPr>
      </p:pic>
      <p:sp>
        <p:nvSpPr>
          <p:cNvPr id="126" name="CustomShape 4"/>
          <p:cNvSpPr/>
          <p:nvPr/>
        </p:nvSpPr>
        <p:spPr>
          <a:xfrm>
            <a:off x="1066680" y="5181480"/>
            <a:ext cx="7695720" cy="801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801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Figure 13.19e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2801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e) deleting the root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</TotalTime>
  <Application>Neat_Office/6.2.8.2$Windows_x86 LibreOffice_project/</Application>
  <Words>1440</Words>
  <Paragraphs>190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2003-05-23T15:49:24Z</dcterms:created>
  <dc:creator>Copyright 2004 Pearson Addison-Wesley</dc:creator>
  <dc:description/>
  <dc:language>en-US</dc:language>
  <cp:lastModifiedBy/>
  <dcterms:modified xsi:type="dcterms:W3CDTF">2023-04-17T17:34:01Z</dcterms:modified>
  <cp:revision>103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