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6" r:id="rId2"/>
    <p:sldId id="302" r:id="rId3"/>
    <p:sldId id="264" r:id="rId4"/>
    <p:sldId id="304" r:id="rId5"/>
    <p:sldId id="337" r:id="rId6"/>
    <p:sldId id="338" r:id="rId7"/>
    <p:sldId id="339" r:id="rId8"/>
    <p:sldId id="265" r:id="rId9"/>
    <p:sldId id="298" r:id="rId10"/>
    <p:sldId id="340" r:id="rId11"/>
    <p:sldId id="273" r:id="rId12"/>
    <p:sldId id="305" r:id="rId13"/>
    <p:sldId id="342" r:id="rId14"/>
    <p:sldId id="318" r:id="rId15"/>
    <p:sldId id="333" r:id="rId16"/>
    <p:sldId id="278" r:id="rId17"/>
    <p:sldId id="345" r:id="rId18"/>
    <p:sldId id="341" r:id="rId19"/>
    <p:sldId id="329" r:id="rId20"/>
    <p:sldId id="323" r:id="rId21"/>
    <p:sldId id="26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35D"/>
    <a:srgbClr val="84CBC5"/>
    <a:srgbClr val="7CC8EC"/>
    <a:srgbClr val="F57264"/>
    <a:srgbClr val="514F68"/>
    <a:srgbClr val="1B6AA3"/>
    <a:srgbClr val="6C7FD1"/>
    <a:srgbClr val="316E9A"/>
    <a:srgbClr val="83A2D1"/>
    <a:srgbClr val="F8D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4"/>
    <p:restoredTop sz="94627"/>
  </p:normalViewPr>
  <p:slideViewPr>
    <p:cSldViewPr>
      <p:cViewPr>
        <p:scale>
          <a:sx n="123" d="100"/>
          <a:sy n="123" d="100"/>
        </p:scale>
        <p:origin x="1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企业户数占比全部企业情况_x000d_</c:v>
                </c:pt>
              </c:strCache>
            </c:strRef>
          </c:tx>
          <c:dPt>
            <c:idx val="0"/>
            <c:bubble3D val="0"/>
            <c:spPr>
              <a:solidFill>
                <a:schemeClr val="accent5">
                  <a:lumMod val="20000"/>
                  <a:lumOff val="80000"/>
                </a:schemeClr>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layout>
                <c:manualLayout>
                  <c:x val="-0.0978380788453164"/>
                  <c:y val="0.145257423441086"/>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spc="0" baseline="0">
                      <a:solidFill>
                        <a:schemeClr val="accent5">
                          <a:lumMod val="20000"/>
                          <a:lumOff val="80000"/>
                        </a:schemeClr>
                      </a:solidFill>
                      <a:latin typeface="Microsoft YaHei" charset="-122"/>
                      <a:ea typeface="Microsoft YaHei" charset="-122"/>
                      <a:cs typeface="Microsoft YaHei" charset="-122"/>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0.206307072299067"/>
                      <c:h val="0.246738740420853"/>
                    </c:manualLayout>
                  </c15:layout>
                </c:ext>
              </c:extLst>
            </c:dLbl>
            <c:dLbl>
              <c:idx val="1"/>
              <c:layout>
                <c:manualLayout>
                  <c:x val="0.0175580487063036"/>
                  <c:y val="0.0419165036449441"/>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spc="0" baseline="0">
                      <a:solidFill>
                        <a:schemeClr val="accent2"/>
                      </a:solidFill>
                      <a:latin typeface="Microsoft YaHei" charset="-122"/>
                      <a:ea typeface="Microsoft YaHei" charset="-122"/>
                      <a:cs typeface="Microsoft YaHei" charset="-122"/>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0.219475608828795"/>
                      <c:h val="0.246738740420853"/>
                    </c:manualLayout>
                  </c15:layout>
                </c:ext>
              </c:extLst>
            </c:dLbl>
            <c:dLbl>
              <c:idx val="2"/>
              <c:layout/>
              <c:tx>
                <c:rich>
                  <a:bodyPr rot="0" spcFirstLastPara="1" vertOverflow="ellipsis" vert="horz" wrap="square" lIns="38100" tIns="19050" rIns="38100" bIns="19050" anchor="ctr" anchorCtr="1">
                    <a:spAutoFit/>
                  </a:bodyPr>
                  <a:lstStyle/>
                  <a:p>
                    <a:pPr>
                      <a:defRPr sz="800" b="0" i="0" u="none" strike="noStrike" kern="1200" spc="0" baseline="0">
                        <a:solidFill>
                          <a:srgbClr val="F8D35D"/>
                        </a:solidFill>
                        <a:latin typeface="Microsoft YaHei" charset="-122"/>
                        <a:ea typeface="Microsoft YaHei" charset="-122"/>
                        <a:cs typeface="Microsoft YaHei" charset="-122"/>
                      </a:defRPr>
                    </a:pPr>
                    <a:fld id="{E4C0A563-23EF-6242-9FF7-5594F1B010DC}" type="CATEGORYNAME">
                      <a:rPr lang="zh-CN" altLang="en-US" sz="800" b="0" i="0">
                        <a:solidFill>
                          <a:srgbClr val="F8D35D"/>
                        </a:solidFill>
                        <a:latin typeface="Microsoft YaHei" charset="-122"/>
                        <a:ea typeface="Microsoft YaHei" charset="-122"/>
                        <a:cs typeface="Microsoft YaHei" charset="-122"/>
                      </a:rPr>
                      <a:pPr>
                        <a:defRPr sz="800" b="0" i="0">
                          <a:solidFill>
                            <a:srgbClr val="F8D35D"/>
                          </a:solidFill>
                          <a:latin typeface="Microsoft YaHei" charset="-122"/>
                          <a:ea typeface="Microsoft YaHei" charset="-122"/>
                          <a:cs typeface="Microsoft YaHei" charset="-122"/>
                        </a:defRPr>
                      </a:pPr>
                      <a:t>[类别名称]</a:t>
                    </a:fld>
                    <a:r>
                      <a:rPr lang="zh-CN" altLang="en-US" sz="800" b="0" i="0" baseline="0" dirty="0">
                        <a:solidFill>
                          <a:srgbClr val="F8D35D"/>
                        </a:solidFill>
                        <a:latin typeface="Microsoft YaHei" charset="-122"/>
                        <a:ea typeface="Microsoft YaHei" charset="-122"/>
                        <a:cs typeface="Microsoft YaHei" charset="-122"/>
                      </a:rPr>
                      <a:t>
</a:t>
                    </a:r>
                    <a:fld id="{74A099AB-4598-4241-96F4-501A894F4A8A}" type="PERCENTAGE">
                      <a:rPr lang="en-US" altLang="zh-CN" sz="800" b="0" i="0" baseline="0">
                        <a:solidFill>
                          <a:srgbClr val="F8D35D"/>
                        </a:solidFill>
                        <a:latin typeface="Microsoft YaHei" charset="-122"/>
                        <a:ea typeface="Microsoft YaHei" charset="-122"/>
                        <a:cs typeface="Microsoft YaHei" charset="-122"/>
                      </a:rPr>
                      <a:pPr>
                        <a:defRPr sz="800" b="0" i="0">
                          <a:solidFill>
                            <a:srgbClr val="F8D35D"/>
                          </a:solidFill>
                          <a:latin typeface="Microsoft YaHei" charset="-122"/>
                          <a:ea typeface="Microsoft YaHei" charset="-122"/>
                          <a:cs typeface="Microsoft YaHei" charset="-122"/>
                        </a:defRPr>
                      </a:pPr>
                      <a:t>[百分比]</a:t>
                    </a:fld>
                    <a:endParaRPr lang="zh-CN" altLang="en-US" sz="800" b="0" i="0" baseline="0" dirty="0">
                      <a:solidFill>
                        <a:srgbClr val="F8D35D"/>
                      </a:solidFill>
                      <a:latin typeface="Microsoft YaHei" charset="-122"/>
                      <a:ea typeface="Microsoft YaHei" charset="-122"/>
                      <a:cs typeface="Microsoft YaHei" charset="-122"/>
                    </a:endParaRP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spc="0" baseline="0">
                      <a:solidFill>
                        <a:srgbClr val="F8D35D"/>
                      </a:solidFill>
                      <a:latin typeface="Microsoft YaHei" charset="-122"/>
                      <a:ea typeface="Microsoft YaHei" charset="-122"/>
                      <a:cs typeface="Microsoft YaHei" charset="-122"/>
                    </a:defRPr>
                  </a:pPr>
                  <a:endParaRPr lang="zh-CN"/>
                </a:p>
              </c:txPr>
              <c:dLblPos val="outEnd"/>
              <c:showLegendKey val="0"/>
              <c:showVal val="0"/>
              <c:showCatName val="1"/>
              <c:showSerName val="0"/>
              <c:showPercent val="1"/>
              <c:showBubbleSize val="0"/>
              <c:extLst>
                <c:ext xmlns:c15="http://schemas.microsoft.com/office/drawing/2012/chart" uri="{CE6537A1-D6FC-4f65-9D91-7224C49458BB}">
                  <c15:layout>
                    <c:manualLayout>
                      <c:w val="0.280928779300858"/>
                      <c:h val="0.328565507856869"/>
                    </c:manualLayout>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工作表1!$A$2:$A$5</c:f>
              <c:strCache>
                <c:ptCount val="3"/>
                <c:pt idx="0">
                  <c:v>大型企业</c:v>
                </c:pt>
                <c:pt idx="1">
                  <c:v>中型企业</c:v>
                </c:pt>
                <c:pt idx="2">
                  <c:v>小型企业</c:v>
                </c:pt>
              </c:strCache>
            </c:strRef>
          </c:cat>
          <c:val>
            <c:numRef>
              <c:f>工作表1!$B$2:$B$5</c:f>
              <c:numCache>
                <c:formatCode>General</c:formatCode>
                <c:ptCount val="4"/>
                <c:pt idx="0">
                  <c:v>8.2</c:v>
                </c:pt>
                <c:pt idx="1">
                  <c:v>3.2</c:v>
                </c:pt>
                <c:pt idx="2">
                  <c:v>1.4</c:v>
                </c:pt>
              </c:numCache>
            </c:numRef>
          </c:val>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工作表1!$B$1</c:f>
              <c:strCache>
                <c:ptCount val="1"/>
                <c:pt idx="0">
                  <c:v>收益</c:v>
                </c:pt>
              </c:strCache>
            </c:strRef>
          </c:tx>
          <c:spPr>
            <a:ln w="19050" cap="rnd">
              <a:solidFill>
                <a:schemeClr val="accent1"/>
              </a:solidFill>
              <a:round/>
            </a:ln>
            <a:effectLst/>
          </c:spPr>
          <c:marker>
            <c:symbol val="none"/>
          </c:marker>
          <c:xVal>
            <c:numRef>
              <c:f>工作表1!$A$2:$A$5</c:f>
              <c:numCache>
                <c:formatCode>General</c:formatCode>
                <c:ptCount val="4"/>
                <c:pt idx="0">
                  <c:v>0.0</c:v>
                </c:pt>
                <c:pt idx="1">
                  <c:v>0.4</c:v>
                </c:pt>
                <c:pt idx="2">
                  <c:v>1.3</c:v>
                </c:pt>
                <c:pt idx="3">
                  <c:v>2.0</c:v>
                </c:pt>
              </c:numCache>
            </c:numRef>
          </c:xVal>
          <c:yVal>
            <c:numRef>
              <c:f>工作表1!$B$2:$B$5</c:f>
              <c:numCache>
                <c:formatCode>General</c:formatCode>
                <c:ptCount val="4"/>
                <c:pt idx="0">
                  <c:v>0.7</c:v>
                </c:pt>
                <c:pt idx="1">
                  <c:v>0.8</c:v>
                </c:pt>
                <c:pt idx="2">
                  <c:v>2.0</c:v>
                </c:pt>
                <c:pt idx="3">
                  <c:v>3.3</c:v>
                </c:pt>
              </c:numCache>
            </c:numRef>
          </c:yVal>
          <c:smooth val="1"/>
        </c:ser>
        <c:ser>
          <c:idx val="1"/>
          <c:order val="1"/>
          <c:tx>
            <c:strRef>
              <c:f>工作表1!$C$1</c:f>
              <c:strCache>
                <c:ptCount val="1"/>
                <c:pt idx="0">
                  <c:v>列1</c:v>
                </c:pt>
              </c:strCache>
            </c:strRef>
          </c:tx>
          <c:spPr>
            <a:ln w="19050" cap="rnd">
              <a:solidFill>
                <a:schemeClr val="accent2"/>
              </a:solidFill>
              <a:round/>
            </a:ln>
            <a:effectLst/>
          </c:spPr>
          <c:marker>
            <c:symbol val="none"/>
          </c:marker>
          <c:xVal>
            <c:numRef>
              <c:f>工作表1!$A$2:$A$5</c:f>
              <c:numCache>
                <c:formatCode>General</c:formatCode>
                <c:ptCount val="4"/>
                <c:pt idx="0">
                  <c:v>0.0</c:v>
                </c:pt>
                <c:pt idx="1">
                  <c:v>0.4</c:v>
                </c:pt>
                <c:pt idx="2">
                  <c:v>1.3</c:v>
                </c:pt>
                <c:pt idx="3">
                  <c:v>2.0</c:v>
                </c:pt>
              </c:numCache>
            </c:numRef>
          </c:xVal>
          <c:yVal>
            <c:numRef>
              <c:f>工作表1!$C$2:$C$5</c:f>
              <c:numCache>
                <c:formatCode>General</c:formatCode>
                <c:ptCount val="4"/>
                <c:pt idx="0">
                  <c:v>0.7</c:v>
                </c:pt>
                <c:pt idx="1">
                  <c:v>0.65</c:v>
                </c:pt>
                <c:pt idx="2">
                  <c:v>1.1</c:v>
                </c:pt>
                <c:pt idx="3">
                  <c:v>2.0</c:v>
                </c:pt>
              </c:numCache>
            </c:numRef>
          </c:yVal>
          <c:smooth val="1"/>
        </c:ser>
        <c:dLbls>
          <c:showLegendKey val="0"/>
          <c:showVal val="0"/>
          <c:showCatName val="0"/>
          <c:showSerName val="0"/>
          <c:showPercent val="0"/>
          <c:showBubbleSize val="0"/>
        </c:dLbls>
        <c:axId val="-2089736752"/>
        <c:axId val="-2088943648"/>
      </c:scatterChart>
      <c:valAx>
        <c:axId val="-208973675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88943648"/>
        <c:crosses val="autoZero"/>
        <c:crossBetween val="midCat"/>
      </c:valAx>
      <c:valAx>
        <c:axId val="-20889436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897367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2009年全国短期贷款</c:v>
                </c:pt>
              </c:strCache>
            </c:strRef>
          </c:tx>
          <c:explosion val="11"/>
          <c:dPt>
            <c:idx val="0"/>
            <c:bubble3D val="0"/>
            <c:spPr>
              <a:solidFill>
                <a:srgbClr val="F57264"/>
              </a:solidFill>
              <a:ln w="19050">
                <a:solidFill>
                  <a:schemeClr val="lt1"/>
                </a:solidFill>
              </a:ln>
              <a:effectLst/>
            </c:spPr>
            <c:extLst xmlns:c16r2="http://schemas.microsoft.com/office/drawing/2015/06/chart">
              <c:ext xmlns:c16="http://schemas.microsoft.com/office/drawing/2014/chart" uri="{C3380CC4-5D6E-409C-BE32-E72D297353CC}">
                <c16:uniqueId val="{00000001-BDE8-4E72-BC23-1386EFF35611}"/>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BDE8-4E72-BC23-1386EFF35611}"/>
              </c:ext>
            </c:extLst>
          </c:dPt>
          <c:cat>
            <c:strRef>
              <c:f>Sheet1!$A$2:$A$3</c:f>
              <c:strCache>
                <c:ptCount val="2"/>
                <c:pt idx="0">
                  <c:v>私营企业</c:v>
                </c:pt>
                <c:pt idx="1">
                  <c:v>其他</c:v>
                </c:pt>
              </c:strCache>
            </c:strRef>
          </c:cat>
          <c:val>
            <c:numRef>
              <c:f>Sheet1!$B$2:$B$3</c:f>
              <c:numCache>
                <c:formatCode>0.00%</c:formatCode>
                <c:ptCount val="2"/>
                <c:pt idx="0">
                  <c:v>0.0143</c:v>
                </c:pt>
                <c:pt idx="1">
                  <c:v>0.9857</c:v>
                </c:pt>
              </c:numCache>
            </c:numRef>
          </c:val>
          <c:extLst xmlns:c16r2="http://schemas.microsoft.com/office/drawing/2015/06/chart">
            <c:ext xmlns:c16="http://schemas.microsoft.com/office/drawing/2014/chart" uri="{C3380CC4-5D6E-409C-BE32-E72D297353CC}">
              <c16:uniqueId val="{00000004-BDE8-4E72-BC23-1386EFF35611}"/>
            </c:ext>
          </c:extLst>
        </c:ser>
        <c:dLbls>
          <c:showLegendKey val="0"/>
          <c:showVal val="0"/>
          <c:showCatName val="0"/>
          <c:showSerName val="0"/>
          <c:showPercent val="0"/>
          <c:showBubbleSize val="0"/>
          <c:showLeaderLines val="0"/>
        </c:dLbls>
        <c:firstSliceAng val="0"/>
      </c:pieChart>
      <c:spPr>
        <a:noFill/>
        <a:ln>
          <a:noFill/>
        </a:ln>
        <a:effectLst/>
      </c:spPr>
    </c:plotArea>
    <c:legend>
      <c:legendPos val="t"/>
      <c:layout>
        <c:manualLayout>
          <c:xMode val="edge"/>
          <c:yMode val="edge"/>
          <c:x val="0.649672123802352"/>
          <c:y val="0.889721423824508"/>
          <c:w val="0.350327927885382"/>
          <c:h val="0.1080664795277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icrosoft YaHei" charset="-122"/>
              <a:ea typeface="Microsoft YaHei" charset="-122"/>
              <a:cs typeface="Microsoft YaHei" charset="-122"/>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总营业成本</c:v>
                </c:pt>
              </c:strCache>
            </c:strRef>
          </c:tx>
          <c:spPr>
            <a:noFill/>
            <a:ln w="25400" cap="flat" cmpd="sng" algn="ctr">
              <a:solidFill>
                <a:schemeClr val="accent5"/>
              </a:solidFill>
              <a:prstDash val="solid"/>
            </a:ln>
            <a:effectLst/>
          </c:spPr>
          <c:cat>
            <c:numRef>
              <c:f>Sheet1!$A$2:$A$6</c:f>
              <c:numCache>
                <c:formatCode>0_);[Red]\(0\)</c:formatCode>
                <c:ptCount val="5"/>
                <c:pt idx="0">
                  <c:v>2018.0</c:v>
                </c:pt>
                <c:pt idx="1">
                  <c:v>2019.0</c:v>
                </c:pt>
                <c:pt idx="2">
                  <c:v>2020.0</c:v>
                </c:pt>
                <c:pt idx="3">
                  <c:v>2021.0</c:v>
                </c:pt>
                <c:pt idx="4">
                  <c:v>2022.0</c:v>
                </c:pt>
              </c:numCache>
            </c:numRef>
          </c:cat>
          <c:val>
            <c:numRef>
              <c:f>Sheet1!$B$2:$B$6</c:f>
              <c:numCache>
                <c:formatCode>General</c:formatCode>
                <c:ptCount val="5"/>
                <c:pt idx="0">
                  <c:v>1.5E6</c:v>
                </c:pt>
                <c:pt idx="1">
                  <c:v>3.0E6</c:v>
                </c:pt>
                <c:pt idx="2">
                  <c:v>1.75E7</c:v>
                </c:pt>
                <c:pt idx="3">
                  <c:v>3.75E7</c:v>
                </c:pt>
                <c:pt idx="4">
                  <c:v>6.3E7</c:v>
                </c:pt>
              </c:numCache>
            </c:numRef>
          </c:val>
        </c:ser>
        <c:ser>
          <c:idx val="1"/>
          <c:order val="1"/>
          <c:tx>
            <c:strRef>
              <c:f>Sheet1!$C$1</c:f>
              <c:strCache>
                <c:ptCount val="1"/>
                <c:pt idx="0">
                  <c:v>总营业成本2</c:v>
                </c:pt>
              </c:strCache>
            </c:strRef>
          </c:tx>
          <c:spPr>
            <a:noFill/>
            <a:ln w="25400" cap="flat" cmpd="sng" algn="ctr">
              <a:solidFill>
                <a:schemeClr val="accent2"/>
              </a:solidFill>
              <a:prstDash val="solid"/>
            </a:ln>
            <a:effectLst/>
          </c:spPr>
          <c:cat>
            <c:numRef>
              <c:f>Sheet1!$A$2:$A$6</c:f>
              <c:numCache>
                <c:formatCode>0_);[Red]\(0\)</c:formatCode>
                <c:ptCount val="5"/>
                <c:pt idx="0">
                  <c:v>2018.0</c:v>
                </c:pt>
                <c:pt idx="1">
                  <c:v>2019.0</c:v>
                </c:pt>
                <c:pt idx="2">
                  <c:v>2020.0</c:v>
                </c:pt>
                <c:pt idx="3">
                  <c:v>2021.0</c:v>
                </c:pt>
                <c:pt idx="4">
                  <c:v>2022.0</c:v>
                </c:pt>
              </c:numCache>
            </c:numRef>
          </c:cat>
          <c:val>
            <c:numRef>
              <c:f>Sheet1!$C$2:$C$6</c:f>
              <c:numCache>
                <c:formatCode>General</c:formatCode>
                <c:ptCount val="5"/>
                <c:pt idx="0">
                  <c:v>5.0E6</c:v>
                </c:pt>
                <c:pt idx="1">
                  <c:v>6.0E6</c:v>
                </c:pt>
                <c:pt idx="2">
                  <c:v>1.6E7</c:v>
                </c:pt>
                <c:pt idx="3">
                  <c:v>3.5E7</c:v>
                </c:pt>
                <c:pt idx="4">
                  <c:v>5.0E7</c:v>
                </c:pt>
              </c:numCache>
            </c:numRef>
          </c:val>
        </c:ser>
        <c:ser>
          <c:idx val="2"/>
          <c:order val="2"/>
          <c:tx>
            <c:strRef>
              <c:f>Sheet1!$D$1</c:f>
              <c:strCache>
                <c:ptCount val="1"/>
                <c:pt idx="0">
                  <c:v>净利润</c:v>
                </c:pt>
              </c:strCache>
            </c:strRef>
          </c:tx>
          <c:spPr>
            <a:noFill/>
            <a:ln w="25400" cap="flat" cmpd="sng" algn="ctr">
              <a:solidFill>
                <a:schemeClr val="accent3"/>
              </a:solidFill>
              <a:prstDash val="solid"/>
            </a:ln>
            <a:effectLst/>
          </c:spPr>
          <c:cat>
            <c:numRef>
              <c:f>Sheet1!$A$2:$A$6</c:f>
              <c:numCache>
                <c:formatCode>0_);[Red]\(0\)</c:formatCode>
                <c:ptCount val="5"/>
                <c:pt idx="0">
                  <c:v>2018.0</c:v>
                </c:pt>
                <c:pt idx="1">
                  <c:v>2019.0</c:v>
                </c:pt>
                <c:pt idx="2">
                  <c:v>2020.0</c:v>
                </c:pt>
                <c:pt idx="3">
                  <c:v>2021.0</c:v>
                </c:pt>
                <c:pt idx="4">
                  <c:v>2022.0</c:v>
                </c:pt>
              </c:numCache>
            </c:numRef>
          </c:cat>
          <c:val>
            <c:numRef>
              <c:f>Sheet1!$D$2:$D$6</c:f>
              <c:numCache>
                <c:formatCode>General</c:formatCode>
                <c:ptCount val="5"/>
                <c:pt idx="0">
                  <c:v>-3.0E6</c:v>
                </c:pt>
                <c:pt idx="1">
                  <c:v>-2.5E6</c:v>
                </c:pt>
                <c:pt idx="2">
                  <c:v>50000.0</c:v>
                </c:pt>
                <c:pt idx="3">
                  <c:v>100000.0</c:v>
                </c:pt>
                <c:pt idx="4">
                  <c:v>1.1E7</c:v>
                </c:pt>
              </c:numCache>
            </c:numRef>
          </c:val>
        </c:ser>
        <c:dLbls>
          <c:showLegendKey val="0"/>
          <c:showVal val="0"/>
          <c:showCatName val="0"/>
          <c:showSerName val="0"/>
          <c:showPercent val="0"/>
          <c:showBubbleSize val="0"/>
        </c:dLbls>
        <c:axId val="-2087943472"/>
        <c:axId val="-1194067040"/>
      </c:areaChart>
      <c:catAx>
        <c:axId val="-2087943472"/>
        <c:scaling>
          <c:orientation val="minMax"/>
        </c:scaling>
        <c:delete val="0"/>
        <c:axPos val="b"/>
        <c:numFmt formatCode="0_);[Red]\(0\)" sourceLinked="1"/>
        <c:majorTickMark val="out"/>
        <c:minorTickMark val="none"/>
        <c:tickLblPos val="nextTo"/>
        <c:txPr>
          <a:bodyPr/>
          <a:lstStyle/>
          <a:p>
            <a:pPr>
              <a:defRPr>
                <a:solidFill>
                  <a:schemeClr val="bg1">
                    <a:lumMod val="65000"/>
                  </a:schemeClr>
                </a:solidFill>
              </a:defRPr>
            </a:pPr>
            <a:endParaRPr lang="zh-CN"/>
          </a:p>
        </c:txPr>
        <c:crossAx val="-1194067040"/>
        <c:crosses val="autoZero"/>
        <c:auto val="1"/>
        <c:lblAlgn val="ctr"/>
        <c:lblOffset val="100"/>
        <c:noMultiLvlLbl val="1"/>
      </c:catAx>
      <c:valAx>
        <c:axId val="-119406704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zh-CN"/>
          </a:p>
        </c:txPr>
        <c:crossAx val="-2087943472"/>
        <c:crosses val="autoZero"/>
        <c:crossBetween val="midCat"/>
      </c:valAx>
      <c:spPr>
        <a:noFill/>
        <a:ln>
          <a:noFill/>
        </a:ln>
      </c:spPr>
    </c:plotArea>
    <c:plotVisOnly val="1"/>
    <c:dispBlanksAs val="zero"/>
    <c:showDLblsOverMax val="0"/>
  </c:chart>
  <c:txPr>
    <a:bodyPr/>
    <a:lstStyle/>
    <a:p>
      <a:pPr>
        <a:defRPr sz="8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zh-CN" altLang="en-US" sz="1600" b="0" i="0" dirty="0" smtClean="0">
              <a:solidFill>
                <a:schemeClr val="bg1">
                  <a:lumMod val="65000"/>
                </a:schemeClr>
              </a:solidFill>
              <a:latin typeface="Microsoft YaHei" charset="-122"/>
              <a:ea typeface="Microsoft YaHei" charset="-122"/>
              <a:cs typeface="Microsoft YaHei" charset="-122"/>
            </a:rPr>
            <a:t>中小企业融资</a:t>
          </a:r>
          <a:endParaRPr lang="en-US" sz="1600" b="0" i="0" dirty="0">
            <a:solidFill>
              <a:schemeClr val="bg1">
                <a:lumMod val="65000"/>
              </a:schemeClr>
            </a:solidFill>
            <a:latin typeface="Microsoft YaHei" charset="-122"/>
            <a:ea typeface="Microsoft YaHei" charset="-122"/>
            <a:cs typeface="Microsoft YaHei" charset="-122"/>
          </a:endParaRPr>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ln>
          <a:noFill/>
        </a:ln>
      </dgm:spPr>
      <dgm:t>
        <a:bodyPr/>
        <a:lstStyle/>
        <a:p>
          <a:endParaRPr lang="en-US"/>
        </a:p>
      </dgm:t>
    </dgm:pt>
    <dgm:pt modelId="{37FDA6AE-027B-4120-90CE-09301A415796}">
      <dgm:prSet phldrT="[Text]" custT="1"/>
      <dgm:spPr>
        <a:ln>
          <a:noFill/>
        </a:ln>
      </dgm:spPr>
      <dgm:t>
        <a:bodyPr/>
        <a:lstStyle/>
        <a:p>
          <a:r>
            <a:rPr lang="zh-CN" altLang="en-US" sz="1400" b="0" i="0" dirty="0" smtClean="0">
              <a:solidFill>
                <a:schemeClr val="bg1">
                  <a:lumMod val="65000"/>
                </a:schemeClr>
              </a:solidFill>
              <a:latin typeface="Microsoft YaHei" charset="-122"/>
              <a:ea typeface="Microsoft YaHei" charset="-122"/>
              <a:cs typeface="Microsoft YaHei" charset="-122"/>
            </a:rPr>
            <a:t>缺渠道</a:t>
          </a:r>
          <a:endParaRPr lang="en-US" altLang="zh-CN" sz="1400" b="0" i="0" dirty="0" smtClean="0">
            <a:solidFill>
              <a:schemeClr val="bg1">
                <a:lumMod val="65000"/>
              </a:schemeClr>
            </a:solidFill>
            <a:latin typeface="Microsoft YaHei" charset="-122"/>
            <a:ea typeface="Microsoft YaHei" charset="-122"/>
            <a:cs typeface="Microsoft YaHei" charset="-122"/>
          </a:endParaRPr>
        </a:p>
        <a:p>
          <a:r>
            <a:rPr lang="zh-CN" altLang="en-US" sz="1400" b="0" i="0" dirty="0" smtClean="0">
              <a:solidFill>
                <a:schemeClr val="bg1">
                  <a:lumMod val="65000"/>
                </a:schemeClr>
              </a:solidFill>
              <a:latin typeface="Microsoft YaHei" charset="-122"/>
              <a:ea typeface="Microsoft YaHei" charset="-122"/>
              <a:cs typeface="Microsoft YaHei" charset="-122"/>
            </a:rPr>
            <a:t>缺担保</a:t>
          </a:r>
          <a:endParaRPr lang="en-US" altLang="zh-CN" sz="1400" b="0" i="0" dirty="0" smtClean="0">
            <a:solidFill>
              <a:schemeClr val="bg1">
                <a:lumMod val="65000"/>
              </a:schemeClr>
            </a:solidFill>
            <a:latin typeface="Microsoft YaHei" charset="-122"/>
            <a:ea typeface="Microsoft YaHei" charset="-122"/>
            <a:cs typeface="Microsoft YaHei" charset="-122"/>
          </a:endParaRPr>
        </a:p>
        <a:p>
          <a:r>
            <a:rPr lang="zh-CN" altLang="en-US" sz="1400" b="0" i="0" dirty="0" smtClean="0">
              <a:solidFill>
                <a:schemeClr val="bg1">
                  <a:lumMod val="65000"/>
                </a:schemeClr>
              </a:solidFill>
              <a:latin typeface="Microsoft YaHei" charset="-122"/>
              <a:ea typeface="Microsoft YaHei" charset="-122"/>
              <a:cs typeface="Microsoft YaHei" charset="-122"/>
            </a:rPr>
            <a:t>缺信用审核</a:t>
          </a:r>
          <a:endParaRPr lang="en-US" sz="1400" b="0" i="0" dirty="0">
            <a:solidFill>
              <a:schemeClr val="bg1">
                <a:lumMod val="65000"/>
              </a:schemeClr>
            </a:solidFill>
            <a:latin typeface="Microsoft YaHei" charset="-122"/>
            <a:ea typeface="Microsoft YaHei" charset="-122"/>
            <a:cs typeface="Microsoft YaHei" charset="-122"/>
          </a:endParaRPr>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ln>
          <a:noFill/>
        </a:ln>
      </dgm:spPr>
      <dgm:t>
        <a:bodyPr/>
        <a:lstStyle/>
        <a:p>
          <a:endParaRPr lang="en-US"/>
        </a:p>
      </dgm:t>
    </dgm:pt>
    <dgm:pt modelId="{8C92A023-B595-4B7E-9FD1-86305B47363F}">
      <dgm:prSet phldrT="[Text]" custT="1"/>
      <dgm:spPr>
        <a:ln>
          <a:noFill/>
        </a:ln>
      </dgm:spPr>
      <dgm:t>
        <a:bodyPr/>
        <a:lstStyle/>
        <a:p>
          <a:pPr algn="l"/>
          <a:r>
            <a:rPr lang="en-US" altLang="zh-CN" sz="1400" b="0" i="0" dirty="0" smtClean="0">
              <a:latin typeface="Microsoft YaHei" charset="-122"/>
              <a:ea typeface="Microsoft YaHei" charset="-122"/>
              <a:cs typeface="Microsoft YaHei" charset="-122"/>
            </a:rPr>
            <a:t>1.</a:t>
          </a:r>
          <a:r>
            <a:rPr lang="zh-CN" altLang="en-US" sz="1400" b="0" i="0" dirty="0" smtClean="0">
              <a:latin typeface="Microsoft YaHei" charset="-122"/>
              <a:ea typeface="Microsoft YaHei" charset="-122"/>
              <a:cs typeface="Microsoft YaHei" charset="-122"/>
            </a:rPr>
            <a:t> 开拓新渠道</a:t>
          </a:r>
          <a:endParaRPr lang="en-US" altLang="zh-CN" sz="1400" b="0" i="0" dirty="0" smtClean="0">
            <a:latin typeface="Microsoft YaHei" charset="-122"/>
            <a:ea typeface="Microsoft YaHei" charset="-122"/>
            <a:cs typeface="Microsoft YaHei" charset="-122"/>
          </a:endParaRPr>
        </a:p>
        <a:p>
          <a:pPr algn="l"/>
          <a:r>
            <a:rPr lang="en-US" altLang="zh-CN" sz="1400" b="0" i="0" dirty="0" smtClean="0">
              <a:latin typeface="Microsoft YaHei" charset="-122"/>
              <a:ea typeface="Microsoft YaHei" charset="-122"/>
              <a:cs typeface="Microsoft YaHei" charset="-122"/>
            </a:rPr>
            <a:t>2.</a:t>
          </a:r>
          <a:r>
            <a:rPr lang="zh-CN" altLang="en-US" sz="1400" b="0" i="0" dirty="0" smtClean="0">
              <a:latin typeface="Microsoft YaHei" charset="-122"/>
              <a:ea typeface="Microsoft YaHei" charset="-122"/>
              <a:cs typeface="Microsoft YaHei" charset="-122"/>
            </a:rPr>
            <a:t> 有效</a:t>
          </a:r>
          <a:r>
            <a:rPr lang="zh-CN" altLang="en-US" sz="1400" b="0" i="0" smtClean="0">
              <a:latin typeface="Microsoft YaHei" charset="-122"/>
              <a:ea typeface="Microsoft YaHei" charset="-122"/>
              <a:cs typeface="Microsoft YaHei" charset="-122"/>
            </a:rPr>
            <a:t>控制信用风险</a:t>
          </a:r>
          <a:endParaRPr lang="en-US" sz="1400" b="0" i="0" dirty="0">
            <a:latin typeface="Microsoft YaHei" charset="-122"/>
            <a:ea typeface="Microsoft YaHei" charset="-122"/>
            <a:cs typeface="Microsoft YaHei" charset="-122"/>
          </a:endParaRPr>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ln>
          <a:noFill/>
        </a:ln>
      </dgm:spPr>
      <dgm:t>
        <a:bodyPr/>
        <a:lstStyle/>
        <a:p>
          <a:endParaRPr lang="en-US"/>
        </a:p>
      </dgm:t>
    </dgm:pt>
    <dgm:pt modelId="{49417DCD-9717-4962-8221-45CEFE5E3B38}" type="pres">
      <dgm:prSet presAssocID="{ABB6AAD5-BB22-443A-B98E-11707CBE16C9}" presName="Name0" presStyleCnt="0">
        <dgm:presLayoutVars>
          <dgm:dir/>
          <dgm:animOne val="branch"/>
          <dgm:animLvl val="lvl"/>
        </dgm:presLayoutVars>
      </dgm:prSet>
      <dgm:spPr/>
      <dgm:t>
        <a:bodyPr/>
        <a:lstStyle/>
        <a:p>
          <a:endParaRPr lang="en-US"/>
        </a:p>
      </dgm:t>
    </dgm:pt>
    <dgm:pt modelId="{E3264D2C-01CD-46FE-9390-E04B78C088AF}" type="pres">
      <dgm:prSet presAssocID="{62F3A35F-EA2B-462C-89DA-224952DBD84B}" presName="chaos" presStyleCnt="0"/>
      <dgm:spPr/>
    </dgm:pt>
    <dgm:pt modelId="{A90A0BFC-07A7-4DDD-8427-0CA01EE69FD7}" type="pres">
      <dgm:prSet presAssocID="{62F3A35F-EA2B-462C-89DA-224952DBD84B}" presName="parTx1" presStyleLbl="revTx" presStyleIdx="0" presStyleCnt="2"/>
      <dgm:spPr/>
      <dgm:t>
        <a:bodyPr/>
        <a:lstStyle/>
        <a:p>
          <a:endParaRPr lang="en-US"/>
        </a:p>
      </dgm:t>
    </dgm:pt>
    <dgm:pt modelId="{7425EFB1-85FD-43BD-9E0C-5EB503D12F2B}" type="pres">
      <dgm:prSet presAssocID="{62F3A35F-EA2B-462C-89DA-224952DBD84B}" presName="c1" presStyleLbl="node1" presStyleIdx="0" presStyleCnt="19"/>
      <dgm:spPr>
        <a:ln>
          <a:noFill/>
        </a:ln>
      </dgm:spPr>
    </dgm:pt>
    <dgm:pt modelId="{73069CC5-AC2A-4E40-80C3-B6257E28E1D3}" type="pres">
      <dgm:prSet presAssocID="{62F3A35F-EA2B-462C-89DA-224952DBD84B}" presName="c2" presStyleLbl="node1" presStyleIdx="1" presStyleCnt="19"/>
      <dgm:spPr>
        <a:ln>
          <a:noFill/>
        </a:ln>
      </dgm:spPr>
    </dgm:pt>
    <dgm:pt modelId="{6545506E-F82F-40D0-B269-A33A56AD6FAD}" type="pres">
      <dgm:prSet presAssocID="{62F3A35F-EA2B-462C-89DA-224952DBD84B}" presName="c3" presStyleLbl="node1" presStyleIdx="2" presStyleCnt="19"/>
      <dgm:spPr>
        <a:ln>
          <a:noFill/>
        </a:ln>
      </dgm:spPr>
    </dgm:pt>
    <dgm:pt modelId="{977EB5CB-7F94-462A-B74B-D681CCDAFE96}" type="pres">
      <dgm:prSet presAssocID="{62F3A35F-EA2B-462C-89DA-224952DBD84B}" presName="c4" presStyleLbl="node1" presStyleIdx="3" presStyleCnt="19"/>
      <dgm:spPr>
        <a:ln>
          <a:noFill/>
        </a:ln>
      </dgm:spPr>
    </dgm:pt>
    <dgm:pt modelId="{94D41D45-881E-45E0-815F-B3D1F42ABA6A}" type="pres">
      <dgm:prSet presAssocID="{62F3A35F-EA2B-462C-89DA-224952DBD84B}" presName="c5" presStyleLbl="node1" presStyleIdx="4" presStyleCnt="19"/>
      <dgm:spPr>
        <a:ln>
          <a:noFill/>
        </a:ln>
      </dgm:spPr>
    </dgm:pt>
    <dgm:pt modelId="{3BAFF7A7-30C4-4792-80F0-F4ED56695A86}" type="pres">
      <dgm:prSet presAssocID="{62F3A35F-EA2B-462C-89DA-224952DBD84B}" presName="c6" presStyleLbl="node1" presStyleIdx="5" presStyleCnt="19"/>
      <dgm:spPr>
        <a:ln>
          <a:noFill/>
        </a:ln>
      </dgm:spPr>
    </dgm:pt>
    <dgm:pt modelId="{902BDD82-6500-4745-ABB1-8AB85030FF96}" type="pres">
      <dgm:prSet presAssocID="{62F3A35F-EA2B-462C-89DA-224952DBD84B}" presName="c7" presStyleLbl="node1" presStyleIdx="6" presStyleCnt="19"/>
      <dgm:spPr>
        <a:ln>
          <a:noFill/>
        </a:ln>
      </dgm:spPr>
    </dgm:pt>
    <dgm:pt modelId="{9BCC20C0-4B3E-4A32-8289-0C043EE14E08}" type="pres">
      <dgm:prSet presAssocID="{62F3A35F-EA2B-462C-89DA-224952DBD84B}" presName="c8" presStyleLbl="node1" presStyleIdx="7" presStyleCnt="19"/>
      <dgm:spPr>
        <a:ln>
          <a:noFill/>
        </a:ln>
      </dgm:spPr>
    </dgm:pt>
    <dgm:pt modelId="{1395F43B-46B6-48BD-BE0D-466AE12A59E4}" type="pres">
      <dgm:prSet presAssocID="{62F3A35F-EA2B-462C-89DA-224952DBD84B}" presName="c9" presStyleLbl="node1" presStyleIdx="8" presStyleCnt="19"/>
      <dgm:spPr>
        <a:ln>
          <a:noFill/>
        </a:ln>
      </dgm:spPr>
    </dgm:pt>
    <dgm:pt modelId="{3361D2E2-6923-453F-81C0-77902D700F8C}" type="pres">
      <dgm:prSet presAssocID="{62F3A35F-EA2B-462C-89DA-224952DBD84B}" presName="c10" presStyleLbl="node1" presStyleIdx="9" presStyleCnt="19"/>
      <dgm:spPr>
        <a:ln>
          <a:noFill/>
        </a:ln>
      </dgm:spPr>
    </dgm:pt>
    <dgm:pt modelId="{B5D258C8-C381-4DFA-9DF0-F1337D842739}" type="pres">
      <dgm:prSet presAssocID="{62F3A35F-EA2B-462C-89DA-224952DBD84B}" presName="c11" presStyleLbl="node1" presStyleIdx="10" presStyleCnt="19"/>
      <dgm:spPr>
        <a:ln>
          <a:noFill/>
        </a:ln>
      </dgm:spPr>
    </dgm:pt>
    <dgm:pt modelId="{483701E9-331F-4DBD-88D4-C515F77B849D}" type="pres">
      <dgm:prSet presAssocID="{62F3A35F-EA2B-462C-89DA-224952DBD84B}" presName="c12" presStyleLbl="node1" presStyleIdx="11" presStyleCnt="19"/>
      <dgm:spPr>
        <a:ln>
          <a:noFill/>
        </a:ln>
      </dgm:spPr>
    </dgm:pt>
    <dgm:pt modelId="{4320B6E2-693F-4792-89C6-95944ABED13F}" type="pres">
      <dgm:prSet presAssocID="{62F3A35F-EA2B-462C-89DA-224952DBD84B}" presName="c13" presStyleLbl="node1" presStyleIdx="12" presStyleCnt="19"/>
      <dgm:spPr>
        <a:ln>
          <a:noFill/>
        </a:ln>
      </dgm:spPr>
    </dgm:pt>
    <dgm:pt modelId="{37D79030-070E-406E-AD08-42C45219AC7F}" type="pres">
      <dgm:prSet presAssocID="{62F3A35F-EA2B-462C-89DA-224952DBD84B}" presName="c14" presStyleLbl="node1" presStyleIdx="13" presStyleCnt="19"/>
      <dgm:spPr>
        <a:ln>
          <a:noFill/>
        </a:ln>
      </dgm:spPr>
    </dgm:pt>
    <dgm:pt modelId="{98D3AB0A-B676-4AFF-8575-8BA9B28186E3}" type="pres">
      <dgm:prSet presAssocID="{62F3A35F-EA2B-462C-89DA-224952DBD84B}" presName="c15" presStyleLbl="node1" presStyleIdx="14" presStyleCnt="19"/>
      <dgm:spPr>
        <a:ln>
          <a:noFill/>
        </a:ln>
      </dgm:spPr>
    </dgm:pt>
    <dgm:pt modelId="{005F7ED7-2138-429B-B8E8-40FB2DAF0412}" type="pres">
      <dgm:prSet presAssocID="{62F3A35F-EA2B-462C-89DA-224952DBD84B}" presName="c16" presStyleLbl="node1" presStyleIdx="15" presStyleCnt="19"/>
      <dgm:spPr>
        <a:ln>
          <a:noFill/>
        </a:ln>
      </dgm:spPr>
    </dgm:pt>
    <dgm:pt modelId="{45319392-E8FF-4496-B113-53B39E20FF13}" type="pres">
      <dgm:prSet presAssocID="{62F3A35F-EA2B-462C-89DA-224952DBD84B}" presName="c17" presStyleLbl="node1" presStyleIdx="16" presStyleCnt="19"/>
      <dgm:spPr>
        <a:ln>
          <a:noFill/>
        </a:ln>
      </dgm:spPr>
    </dgm:pt>
    <dgm:pt modelId="{AAC1A9B1-BA60-4D17-BB1E-F0F02B4A3B2B}" type="pres">
      <dgm:prSet presAssocID="{62F3A35F-EA2B-462C-89DA-224952DBD84B}" presName="c18" presStyleLbl="node1" presStyleIdx="17" presStyleCnt="19"/>
      <dgm:spPr>
        <a:ln>
          <a:noFill/>
        </a:ln>
      </dgm:spPr>
    </dgm:pt>
    <dgm:pt modelId="{82AD7A0A-5AB4-479D-8368-D9F5B1295A52}" type="pres">
      <dgm:prSet presAssocID="{12A631F8-73E8-4437-A632-1DA4C96C2081}" presName="chevronComposite1" presStyleCnt="0"/>
      <dgm:spPr/>
    </dgm:pt>
    <dgm:pt modelId="{DDED6EF4-A0CC-49CB-9AE7-43B444C48543}" type="pres">
      <dgm:prSet presAssocID="{12A631F8-73E8-4437-A632-1DA4C96C2081}" presName="chevron1" presStyleLbl="sibTrans2D1" presStyleIdx="0" presStyleCnt="2"/>
      <dgm:spPr>
        <a:ln>
          <a:noFill/>
        </a:ln>
      </dgm:spPr>
    </dgm:pt>
    <dgm:pt modelId="{7DBDECA1-EFB3-441D-B55B-B2EDF3E67A5C}" type="pres">
      <dgm:prSet presAssocID="{12A631F8-73E8-4437-A632-1DA4C96C2081}" presName="spChevron1" presStyleCnt="0"/>
      <dgm:spPr/>
    </dgm:pt>
    <dgm:pt modelId="{4A249969-3882-4C5E-83DE-4EAFA9E51242}" type="pres">
      <dgm:prSet presAssocID="{37FDA6AE-027B-4120-90CE-09301A415796}" presName="middle" presStyleCnt="0"/>
      <dgm:spPr/>
    </dgm:pt>
    <dgm:pt modelId="{84DDEA6A-77C7-4BDC-8B22-AD74F2C7D212}" type="pres">
      <dgm:prSet presAssocID="{37FDA6AE-027B-4120-90CE-09301A415796}" presName="parTxMid" presStyleLbl="revTx" presStyleIdx="1" presStyleCnt="2"/>
      <dgm:spPr/>
      <dgm:t>
        <a:bodyPr/>
        <a:lstStyle/>
        <a:p>
          <a:endParaRPr lang="en-US"/>
        </a:p>
      </dgm:t>
    </dgm:pt>
    <dgm:pt modelId="{E4B536CE-980D-41E5-8069-8FF3B8BBD1D5}" type="pres">
      <dgm:prSet presAssocID="{37FDA6AE-027B-4120-90CE-09301A415796}" presName="spMid" presStyleCnt="0"/>
      <dgm:spPr/>
    </dgm:pt>
    <dgm:pt modelId="{B0AEC9A7-8FDF-4A59-A69A-84615429EC7E}" type="pres">
      <dgm:prSet presAssocID="{AACFA7FC-124D-47F0-AAB7-D837F03A13D6}" presName="chevronComposite1" presStyleCnt="0"/>
      <dgm:spPr/>
    </dgm:pt>
    <dgm:pt modelId="{21E83F37-BEFF-4B60-BB9A-345F36FD8FDB}" type="pres">
      <dgm:prSet presAssocID="{AACFA7FC-124D-47F0-AAB7-D837F03A13D6}" presName="chevron1" presStyleLbl="sibTrans2D1" presStyleIdx="1" presStyleCnt="2"/>
      <dgm:spPr>
        <a:ln>
          <a:noFill/>
        </a:ln>
      </dgm:spPr>
    </dgm:pt>
    <dgm:pt modelId="{0D23C859-4AC6-4798-9EAF-9002A78D7A30}" type="pres">
      <dgm:prSet presAssocID="{AACFA7FC-124D-47F0-AAB7-D837F03A13D6}" presName="spChevron1" presStyleCnt="0"/>
      <dgm:spPr/>
    </dgm:pt>
    <dgm:pt modelId="{08367D8A-B881-4E55-8500-66CAD438B3A1}" type="pres">
      <dgm:prSet presAssocID="{8C92A023-B595-4B7E-9FD1-86305B47363F}" presName="last" presStyleCnt="0"/>
      <dgm:spPr/>
    </dgm:pt>
    <dgm:pt modelId="{7B1BE0AD-50A5-48F7-B598-DEB590DCA7A9}" type="pres">
      <dgm:prSet presAssocID="{8C92A023-B595-4B7E-9FD1-86305B47363F}" presName="circleTx" presStyleLbl="node1" presStyleIdx="18" presStyleCnt="19" custLinFactNeighborX="19079"/>
      <dgm:spPr/>
      <dgm:t>
        <a:bodyPr/>
        <a:lstStyle/>
        <a:p>
          <a:endParaRPr lang="en-US"/>
        </a:p>
      </dgm:t>
    </dgm:pt>
    <dgm:pt modelId="{53BB76F8-11EC-45E6-BA8B-345C7EB06E51}" type="pres">
      <dgm:prSet presAssocID="{8C92A023-B595-4B7E-9FD1-86305B47363F}" presName="spN" presStyleCnt="0"/>
      <dgm:spPr/>
    </dgm:pt>
  </dgm:ptLst>
  <dgm:cxnLst>
    <dgm:cxn modelId="{6393EA77-6C35-4795-B9F8-BC384CEB01BB}" srcId="{ABB6AAD5-BB22-443A-B98E-11707CBE16C9}" destId="{8C92A023-B595-4B7E-9FD1-86305B47363F}" srcOrd="2" destOrd="0" parTransId="{126030B6-AD92-4139-8AC7-ED96A61FFA13}" sibTransId="{45610BF7-B096-4636-A867-71803911F6BC}"/>
    <dgm:cxn modelId="{59724B24-C616-8748-9288-4EE15B66E3E3}" type="presOf" srcId="{ABB6AAD5-BB22-443A-B98E-11707CBE16C9}" destId="{49417DCD-9717-4962-8221-45CEFE5E3B38}" srcOrd="0" destOrd="0" presId="urn:microsoft.com/office/officeart/2009/3/layout/RandomtoResultProcess"/>
    <dgm:cxn modelId="{8EC29E91-B46C-6040-AE2D-B914BFB2F1AD}" type="presOf" srcId="{8C92A023-B595-4B7E-9FD1-86305B47363F}" destId="{7B1BE0AD-50A5-48F7-B598-DEB590DCA7A9}" srcOrd="0" destOrd="0" presId="urn:microsoft.com/office/officeart/2009/3/layout/RandomtoResultProcess"/>
    <dgm:cxn modelId="{2BBB5C6F-F921-B246-BD7B-7B134C58B41E}" type="presOf" srcId="{62F3A35F-EA2B-462C-89DA-224952DBD84B}" destId="{A90A0BFC-07A7-4DDD-8427-0CA01EE69FD7}" srcOrd="0" destOrd="0" presId="urn:microsoft.com/office/officeart/2009/3/layout/RandomtoResultProcess"/>
    <dgm:cxn modelId="{78D5CF50-3633-4A11-9FE0-D306D94A091D}" srcId="{ABB6AAD5-BB22-443A-B98E-11707CBE16C9}" destId="{62F3A35F-EA2B-462C-89DA-224952DBD84B}" srcOrd="0" destOrd="0" parTransId="{68C8E73F-A05A-4DC8-914A-C484D8568F55}" sibTransId="{12A631F8-73E8-4437-A632-1DA4C96C2081}"/>
    <dgm:cxn modelId="{0AA82097-E417-614D-A1E3-567A9E512636}" type="presOf" srcId="{37FDA6AE-027B-4120-90CE-09301A415796}" destId="{84DDEA6A-77C7-4BDC-8B22-AD74F2C7D212}" srcOrd="0" destOrd="0" presId="urn:microsoft.com/office/officeart/2009/3/layout/RandomtoResultProcess"/>
    <dgm:cxn modelId="{97371629-EAFB-49C5-8D4C-1C2CC8EF98DA}" srcId="{ABB6AAD5-BB22-443A-B98E-11707CBE16C9}" destId="{37FDA6AE-027B-4120-90CE-09301A415796}" srcOrd="1" destOrd="0" parTransId="{F547554B-51EF-4D52-BD83-B530786A53F6}" sibTransId="{AACFA7FC-124D-47F0-AAB7-D837F03A13D6}"/>
    <dgm:cxn modelId="{B35F9AE7-95D0-2D44-B582-91870CF8BCD0}" type="presParOf" srcId="{49417DCD-9717-4962-8221-45CEFE5E3B38}" destId="{E3264D2C-01CD-46FE-9390-E04B78C088AF}" srcOrd="0" destOrd="0" presId="urn:microsoft.com/office/officeart/2009/3/layout/RandomtoResultProcess"/>
    <dgm:cxn modelId="{255FC570-4932-A54C-9A1E-62E937EE46BE}" type="presParOf" srcId="{E3264D2C-01CD-46FE-9390-E04B78C088AF}" destId="{A90A0BFC-07A7-4DDD-8427-0CA01EE69FD7}" srcOrd="0" destOrd="0" presId="urn:microsoft.com/office/officeart/2009/3/layout/RandomtoResultProcess"/>
    <dgm:cxn modelId="{7167814A-1901-4841-8D9C-5F56F4AE5461}" type="presParOf" srcId="{E3264D2C-01CD-46FE-9390-E04B78C088AF}" destId="{7425EFB1-85FD-43BD-9E0C-5EB503D12F2B}" srcOrd="1" destOrd="0" presId="urn:microsoft.com/office/officeart/2009/3/layout/RandomtoResultProcess"/>
    <dgm:cxn modelId="{ADAF1735-0D6F-A94B-A841-CFCF1A080991}" type="presParOf" srcId="{E3264D2C-01CD-46FE-9390-E04B78C088AF}" destId="{73069CC5-AC2A-4E40-80C3-B6257E28E1D3}" srcOrd="2" destOrd="0" presId="urn:microsoft.com/office/officeart/2009/3/layout/RandomtoResultProcess"/>
    <dgm:cxn modelId="{870C20CD-F3E3-FA47-96AA-5D227441A7B1}" type="presParOf" srcId="{E3264D2C-01CD-46FE-9390-E04B78C088AF}" destId="{6545506E-F82F-40D0-B269-A33A56AD6FAD}" srcOrd="3" destOrd="0" presId="urn:microsoft.com/office/officeart/2009/3/layout/RandomtoResultProcess"/>
    <dgm:cxn modelId="{BA31B701-057F-5643-8706-3C4EC84332C8}" type="presParOf" srcId="{E3264D2C-01CD-46FE-9390-E04B78C088AF}" destId="{977EB5CB-7F94-462A-B74B-D681CCDAFE96}" srcOrd="4" destOrd="0" presId="urn:microsoft.com/office/officeart/2009/3/layout/RandomtoResultProcess"/>
    <dgm:cxn modelId="{4D09A657-2E75-564B-8713-9A91AC894CB4}" type="presParOf" srcId="{E3264D2C-01CD-46FE-9390-E04B78C088AF}" destId="{94D41D45-881E-45E0-815F-B3D1F42ABA6A}" srcOrd="5" destOrd="0" presId="urn:microsoft.com/office/officeart/2009/3/layout/RandomtoResultProcess"/>
    <dgm:cxn modelId="{0FD55E48-5B97-8F4F-9FC5-EAB94B457045}" type="presParOf" srcId="{E3264D2C-01CD-46FE-9390-E04B78C088AF}" destId="{3BAFF7A7-30C4-4792-80F0-F4ED56695A86}" srcOrd="6" destOrd="0" presId="urn:microsoft.com/office/officeart/2009/3/layout/RandomtoResultProcess"/>
    <dgm:cxn modelId="{3C4432E5-2660-1143-9611-105C4FF3A92B}" type="presParOf" srcId="{E3264D2C-01CD-46FE-9390-E04B78C088AF}" destId="{902BDD82-6500-4745-ABB1-8AB85030FF96}" srcOrd="7" destOrd="0" presId="urn:microsoft.com/office/officeart/2009/3/layout/RandomtoResultProcess"/>
    <dgm:cxn modelId="{CE87669B-A891-3746-BB08-E46FECFEB17F}" type="presParOf" srcId="{E3264D2C-01CD-46FE-9390-E04B78C088AF}" destId="{9BCC20C0-4B3E-4A32-8289-0C043EE14E08}" srcOrd="8" destOrd="0" presId="urn:microsoft.com/office/officeart/2009/3/layout/RandomtoResultProcess"/>
    <dgm:cxn modelId="{7C90D7F6-8F1F-3C4D-8438-8E60D645AF9F}" type="presParOf" srcId="{E3264D2C-01CD-46FE-9390-E04B78C088AF}" destId="{1395F43B-46B6-48BD-BE0D-466AE12A59E4}" srcOrd="9" destOrd="0" presId="urn:microsoft.com/office/officeart/2009/3/layout/RandomtoResultProcess"/>
    <dgm:cxn modelId="{DF5D60C2-56FF-8B43-8C95-91E0ED061994}" type="presParOf" srcId="{E3264D2C-01CD-46FE-9390-E04B78C088AF}" destId="{3361D2E2-6923-453F-81C0-77902D700F8C}" srcOrd="10" destOrd="0" presId="urn:microsoft.com/office/officeart/2009/3/layout/RandomtoResultProcess"/>
    <dgm:cxn modelId="{58806EE3-391C-6745-8F02-35EEC695E979}" type="presParOf" srcId="{E3264D2C-01CD-46FE-9390-E04B78C088AF}" destId="{B5D258C8-C381-4DFA-9DF0-F1337D842739}" srcOrd="11" destOrd="0" presId="urn:microsoft.com/office/officeart/2009/3/layout/RandomtoResultProcess"/>
    <dgm:cxn modelId="{FC137B91-83EC-B243-A3E7-44AF43001859}" type="presParOf" srcId="{E3264D2C-01CD-46FE-9390-E04B78C088AF}" destId="{483701E9-331F-4DBD-88D4-C515F77B849D}" srcOrd="12" destOrd="0" presId="urn:microsoft.com/office/officeart/2009/3/layout/RandomtoResultProcess"/>
    <dgm:cxn modelId="{96BCA1BE-67F0-8C46-AC67-3251A7F8E2D0}" type="presParOf" srcId="{E3264D2C-01CD-46FE-9390-E04B78C088AF}" destId="{4320B6E2-693F-4792-89C6-95944ABED13F}" srcOrd="13" destOrd="0" presId="urn:microsoft.com/office/officeart/2009/3/layout/RandomtoResultProcess"/>
    <dgm:cxn modelId="{0F1092FB-6BEF-4647-A381-DFB7D8A93731}" type="presParOf" srcId="{E3264D2C-01CD-46FE-9390-E04B78C088AF}" destId="{37D79030-070E-406E-AD08-42C45219AC7F}" srcOrd="14" destOrd="0" presId="urn:microsoft.com/office/officeart/2009/3/layout/RandomtoResultProcess"/>
    <dgm:cxn modelId="{D5D275AA-E98F-484F-B744-AB6288686E6D}" type="presParOf" srcId="{E3264D2C-01CD-46FE-9390-E04B78C088AF}" destId="{98D3AB0A-B676-4AFF-8575-8BA9B28186E3}" srcOrd="15" destOrd="0" presId="urn:microsoft.com/office/officeart/2009/3/layout/RandomtoResultProcess"/>
    <dgm:cxn modelId="{0FEA5D80-F8E4-F74C-9B6D-546FBD085D8D}" type="presParOf" srcId="{E3264D2C-01CD-46FE-9390-E04B78C088AF}" destId="{005F7ED7-2138-429B-B8E8-40FB2DAF0412}" srcOrd="16" destOrd="0" presId="urn:microsoft.com/office/officeart/2009/3/layout/RandomtoResultProcess"/>
    <dgm:cxn modelId="{CC550133-52A2-3042-819B-B58754506993}" type="presParOf" srcId="{E3264D2C-01CD-46FE-9390-E04B78C088AF}" destId="{45319392-E8FF-4496-B113-53B39E20FF13}" srcOrd="17" destOrd="0" presId="urn:microsoft.com/office/officeart/2009/3/layout/RandomtoResultProcess"/>
    <dgm:cxn modelId="{40A2A246-6765-2B40-B029-F43F427CCEB7}" type="presParOf" srcId="{E3264D2C-01CD-46FE-9390-E04B78C088AF}" destId="{AAC1A9B1-BA60-4D17-BB1E-F0F02B4A3B2B}" srcOrd="18" destOrd="0" presId="urn:microsoft.com/office/officeart/2009/3/layout/RandomtoResultProcess"/>
    <dgm:cxn modelId="{6538F202-EF5B-2C47-AD80-3034426D9C62}" type="presParOf" srcId="{49417DCD-9717-4962-8221-45CEFE5E3B38}" destId="{82AD7A0A-5AB4-479D-8368-D9F5B1295A52}" srcOrd="1" destOrd="0" presId="urn:microsoft.com/office/officeart/2009/3/layout/RandomtoResultProcess"/>
    <dgm:cxn modelId="{B8D9F2AF-460E-8146-A68F-3C23A371EEA5}" type="presParOf" srcId="{82AD7A0A-5AB4-479D-8368-D9F5B1295A52}" destId="{DDED6EF4-A0CC-49CB-9AE7-43B444C48543}" srcOrd="0" destOrd="0" presId="urn:microsoft.com/office/officeart/2009/3/layout/RandomtoResultProcess"/>
    <dgm:cxn modelId="{541426F6-764D-8848-BE22-43DDFC4FD43E}" type="presParOf" srcId="{82AD7A0A-5AB4-479D-8368-D9F5B1295A52}" destId="{7DBDECA1-EFB3-441D-B55B-B2EDF3E67A5C}" srcOrd="1" destOrd="0" presId="urn:microsoft.com/office/officeart/2009/3/layout/RandomtoResultProcess"/>
    <dgm:cxn modelId="{934BA1D1-2F0C-874F-A1C1-D2B020188224}" type="presParOf" srcId="{49417DCD-9717-4962-8221-45CEFE5E3B38}" destId="{4A249969-3882-4C5E-83DE-4EAFA9E51242}" srcOrd="2" destOrd="0" presId="urn:microsoft.com/office/officeart/2009/3/layout/RandomtoResultProcess"/>
    <dgm:cxn modelId="{ED787F38-C3AB-3D4D-A292-F19C1CEF442C}" type="presParOf" srcId="{4A249969-3882-4C5E-83DE-4EAFA9E51242}" destId="{84DDEA6A-77C7-4BDC-8B22-AD74F2C7D212}" srcOrd="0" destOrd="0" presId="urn:microsoft.com/office/officeart/2009/3/layout/RandomtoResultProcess"/>
    <dgm:cxn modelId="{C8129DF7-7A13-7644-9EA0-FBEADD481F04}" type="presParOf" srcId="{4A249969-3882-4C5E-83DE-4EAFA9E51242}" destId="{E4B536CE-980D-41E5-8069-8FF3B8BBD1D5}" srcOrd="1" destOrd="0" presId="urn:microsoft.com/office/officeart/2009/3/layout/RandomtoResultProcess"/>
    <dgm:cxn modelId="{213DD0D6-2954-C943-9953-D25DA7912E0D}" type="presParOf" srcId="{49417DCD-9717-4962-8221-45CEFE5E3B38}" destId="{B0AEC9A7-8FDF-4A59-A69A-84615429EC7E}" srcOrd="3" destOrd="0" presId="urn:microsoft.com/office/officeart/2009/3/layout/RandomtoResultProcess"/>
    <dgm:cxn modelId="{B0711468-6A66-DA4E-AD67-54912D3A73A4}" type="presParOf" srcId="{B0AEC9A7-8FDF-4A59-A69A-84615429EC7E}" destId="{21E83F37-BEFF-4B60-BB9A-345F36FD8FDB}" srcOrd="0" destOrd="0" presId="urn:microsoft.com/office/officeart/2009/3/layout/RandomtoResultProcess"/>
    <dgm:cxn modelId="{B527B660-EC91-7B44-9F7C-9ED0C01EB10C}" type="presParOf" srcId="{B0AEC9A7-8FDF-4A59-A69A-84615429EC7E}" destId="{0D23C859-4AC6-4798-9EAF-9002A78D7A30}" srcOrd="1" destOrd="0" presId="urn:microsoft.com/office/officeart/2009/3/layout/RandomtoResultProcess"/>
    <dgm:cxn modelId="{4A073185-22D5-DC4C-B9F6-B0B077E3BAE8}" type="presParOf" srcId="{49417DCD-9717-4962-8221-45CEFE5E3B38}" destId="{08367D8A-B881-4E55-8500-66CAD438B3A1}" srcOrd="4" destOrd="0" presId="urn:microsoft.com/office/officeart/2009/3/layout/RandomtoResultProcess"/>
    <dgm:cxn modelId="{A7462BC7-89C1-974E-B4B7-DFBE03C97A0C}" type="presParOf" srcId="{08367D8A-B881-4E55-8500-66CAD438B3A1}" destId="{7B1BE0AD-50A5-48F7-B598-DEB590DCA7A9}" srcOrd="0" destOrd="0" presId="urn:microsoft.com/office/officeart/2009/3/layout/RandomtoResultProcess"/>
    <dgm:cxn modelId="{5D8F4322-775C-5C4B-BA19-9FDE58DA60EE}" type="presParOf" srcId="{08367D8A-B881-4E55-8500-66CAD438B3A1}" destId="{53BB76F8-11EC-45E6-BA8B-345C7EB06E5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D03B65-7D83-E143-9FD7-8F4F1C92CFFE}"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zh-CN" altLang="en-US"/>
        </a:p>
      </dgm:t>
    </dgm:pt>
    <dgm:pt modelId="{BF1704D7-9E3C-6A48-A9AB-DF73783F15CC}">
      <dgm:prSet phldrT="[文本]" custT="1">
        <dgm:style>
          <a:lnRef idx="2">
            <a:schemeClr val="accent2"/>
          </a:lnRef>
          <a:fillRef idx="1">
            <a:schemeClr val="lt1"/>
          </a:fillRef>
          <a:effectRef idx="0">
            <a:schemeClr val="accent2"/>
          </a:effectRef>
          <a:fontRef idx="minor">
            <a:schemeClr val="dk1"/>
          </a:fontRef>
        </dgm:style>
      </dgm:prSet>
      <dgm:spPr>
        <a:ln/>
      </dgm:spPr>
      <dgm:t>
        <a:bodyPr/>
        <a:lstStyle/>
        <a:p>
          <a:r>
            <a:rPr lang="zh-CN" altLang="en-US" sz="900" b="0" i="0" dirty="0" smtClean="0">
              <a:latin typeface="Microsoft YaHei Light" charset="-122"/>
              <a:ea typeface="Microsoft YaHei Light" charset="-122"/>
              <a:cs typeface="Microsoft YaHei Light" charset="-122"/>
            </a:rPr>
            <a:t>中小企业融资</a:t>
          </a:r>
          <a:endParaRPr lang="zh-CN" altLang="en-US" sz="900" b="0" i="0" dirty="0">
            <a:latin typeface="Microsoft YaHei Light" charset="-122"/>
            <a:ea typeface="Microsoft YaHei Light" charset="-122"/>
            <a:cs typeface="Microsoft YaHei Light" charset="-122"/>
          </a:endParaRPr>
        </a:p>
      </dgm:t>
    </dgm:pt>
    <dgm:pt modelId="{96FC607C-2DEC-C741-B5D2-C1C1AEDF13A9}" type="parTrans" cxnId="{08521316-6A2F-8F41-97FE-BCF75005AAAB}">
      <dgm:prSet/>
      <dgm:spPr/>
      <dgm:t>
        <a:bodyPr/>
        <a:lstStyle/>
        <a:p>
          <a:endParaRPr lang="zh-CN" altLang="en-US" b="0" i="0">
            <a:latin typeface="Microsoft YaHei Light" charset="-122"/>
            <a:ea typeface="Microsoft YaHei Light" charset="-122"/>
            <a:cs typeface="Microsoft YaHei Light" charset="-122"/>
          </a:endParaRPr>
        </a:p>
      </dgm:t>
    </dgm:pt>
    <dgm:pt modelId="{E1609035-BAD4-3543-AFDA-51633026364A}" type="sibTrans" cxnId="{08521316-6A2F-8F41-97FE-BCF75005AAAB}">
      <dgm:prSet/>
      <dgm:spPr/>
      <dgm:t>
        <a:bodyPr/>
        <a:lstStyle/>
        <a:p>
          <a:endParaRPr lang="zh-CN" altLang="en-US" b="0" i="0">
            <a:latin typeface="Microsoft YaHei Light" charset="-122"/>
            <a:ea typeface="Microsoft YaHei Light" charset="-122"/>
            <a:cs typeface="Microsoft YaHei Light" charset="-122"/>
          </a:endParaRPr>
        </a:p>
      </dgm:t>
    </dgm:pt>
    <dgm:pt modelId="{E765295E-0460-5447-BE27-20D1A56DC4B3}">
      <dgm:prSet phldrT="[文本]" custT="1">
        <dgm:style>
          <a:lnRef idx="2">
            <a:schemeClr val="accent2"/>
          </a:lnRef>
          <a:fillRef idx="1">
            <a:schemeClr val="lt1"/>
          </a:fillRef>
          <a:effectRef idx="0">
            <a:schemeClr val="accent2"/>
          </a:effectRef>
          <a:fontRef idx="minor">
            <a:schemeClr val="dk1"/>
          </a:fontRef>
        </dgm:style>
      </dgm:prSet>
      <dgm:spPr>
        <a:ln/>
      </dgm:spPr>
      <dgm:t>
        <a:bodyPr/>
        <a:lstStyle/>
        <a:p>
          <a:r>
            <a:rPr lang="zh-CN" altLang="en-US" sz="900" b="0" i="0" dirty="0" smtClean="0">
              <a:latin typeface="Microsoft YaHei Light" charset="-122"/>
              <a:ea typeface="Microsoft YaHei Light" charset="-122"/>
              <a:cs typeface="Microsoft YaHei Light" charset="-122"/>
            </a:rPr>
            <a:t>直接融资</a:t>
          </a:r>
          <a:endParaRPr lang="zh-CN" altLang="en-US" sz="900" b="0" i="0" dirty="0">
            <a:latin typeface="Microsoft YaHei Light" charset="-122"/>
            <a:ea typeface="Microsoft YaHei Light" charset="-122"/>
            <a:cs typeface="Microsoft YaHei Light" charset="-122"/>
          </a:endParaRPr>
        </a:p>
      </dgm:t>
    </dgm:pt>
    <dgm:pt modelId="{16B5CA6C-9F00-FD43-94DA-F9C7C2F486E6}" type="parTrans" cxnId="{AA4A3590-BE5E-1E48-8484-BD9AC1A43308}">
      <dgm:prSet/>
      <dgm:spPr>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81514795-DE2B-8645-9E4E-C9AF399B0F09}" type="sibTrans" cxnId="{AA4A3590-BE5E-1E48-8484-BD9AC1A43308}">
      <dgm:prSet/>
      <dgm:spPr/>
      <dgm:t>
        <a:bodyPr/>
        <a:lstStyle/>
        <a:p>
          <a:endParaRPr lang="zh-CN" altLang="en-US" b="0" i="0">
            <a:latin typeface="Microsoft YaHei Light" charset="-122"/>
            <a:ea typeface="Microsoft YaHei Light" charset="-122"/>
            <a:cs typeface="Microsoft YaHei Light" charset="-122"/>
          </a:endParaRPr>
        </a:p>
      </dgm:t>
    </dgm:pt>
    <dgm:pt modelId="{3692C517-A443-604A-AF65-E1E863D3B0D9}">
      <dgm:prSet phldrT="[文本]" custT="1">
        <dgm:style>
          <a:lnRef idx="2">
            <a:schemeClr val="accent2"/>
          </a:lnRef>
          <a:fillRef idx="1">
            <a:schemeClr val="lt1"/>
          </a:fillRef>
          <a:effectRef idx="0">
            <a:schemeClr val="accent2"/>
          </a:effectRef>
          <a:fontRef idx="minor">
            <a:schemeClr val="dk1"/>
          </a:fontRef>
        </dgm:style>
      </dgm:prSet>
      <dgm:spPr>
        <a:ln/>
      </dgm:spPr>
      <dgm:t>
        <a:bodyPr/>
        <a:lstStyle/>
        <a:p>
          <a:r>
            <a:rPr lang="zh-CN" altLang="en-US" sz="900" b="0" i="0" smtClean="0">
              <a:latin typeface="Microsoft YaHei Light" charset="-122"/>
              <a:ea typeface="Microsoft YaHei Light" charset="-122"/>
              <a:cs typeface="Microsoft YaHei Light" charset="-122"/>
            </a:rPr>
            <a:t>间接融资</a:t>
          </a:r>
          <a:endParaRPr lang="zh-CN" altLang="en-US" sz="900" b="0" i="0" dirty="0">
            <a:latin typeface="Microsoft YaHei Light" charset="-122"/>
            <a:ea typeface="Microsoft YaHei Light" charset="-122"/>
            <a:cs typeface="Microsoft YaHei Light" charset="-122"/>
          </a:endParaRPr>
        </a:p>
      </dgm:t>
    </dgm:pt>
    <dgm:pt modelId="{4E363650-0EF3-464B-8A41-97725664C1A2}" type="parTrans" cxnId="{763C708D-6DF6-C249-88E8-9061ECA96F3A}">
      <dgm:prSet/>
      <dgm:spPr>
        <a:solidFill>
          <a:srgbClr val="F57264"/>
        </a:solidFill>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DB52987A-8255-944A-A4A4-8DB3891263C2}" type="sibTrans" cxnId="{763C708D-6DF6-C249-88E8-9061ECA96F3A}">
      <dgm:prSet/>
      <dgm:spPr/>
      <dgm:t>
        <a:bodyPr/>
        <a:lstStyle/>
        <a:p>
          <a:endParaRPr lang="zh-CN" altLang="en-US" b="0" i="0">
            <a:latin typeface="Microsoft YaHei Light" charset="-122"/>
            <a:ea typeface="Microsoft YaHei Light" charset="-122"/>
            <a:cs typeface="Microsoft YaHei Light" charset="-122"/>
          </a:endParaRPr>
        </a:p>
      </dgm:t>
    </dgm:pt>
    <dgm:pt modelId="{96DA66CF-13A6-974A-8119-2DC320E6C601}">
      <dgm:prSet custT="1">
        <dgm:style>
          <a:lnRef idx="2">
            <a:schemeClr val="accent2"/>
          </a:lnRef>
          <a:fillRef idx="1">
            <a:schemeClr val="lt1"/>
          </a:fillRef>
          <a:effectRef idx="0">
            <a:schemeClr val="accent2"/>
          </a:effectRef>
          <a:fontRef idx="minor">
            <a:schemeClr val="dk1"/>
          </a:fontRef>
        </dgm:style>
      </dgm:prSet>
      <dgm:spPr/>
      <dgm:t>
        <a:bodyPr/>
        <a:lstStyle/>
        <a:p>
          <a:r>
            <a:rPr lang="zh-CN" altLang="en-US" sz="900" b="0" i="0" dirty="0" smtClean="0">
              <a:latin typeface="Microsoft YaHei Light" charset="-122"/>
              <a:ea typeface="Microsoft YaHei Light" charset="-122"/>
              <a:cs typeface="Microsoft YaHei Light" charset="-122"/>
            </a:rPr>
            <a:t>银行贷款</a:t>
          </a:r>
          <a:endParaRPr lang="zh-CN" altLang="en-US" sz="900" b="0" i="0" dirty="0">
            <a:latin typeface="Microsoft YaHei Light" charset="-122"/>
            <a:ea typeface="Microsoft YaHei Light" charset="-122"/>
            <a:cs typeface="Microsoft YaHei Light" charset="-122"/>
          </a:endParaRPr>
        </a:p>
      </dgm:t>
    </dgm:pt>
    <dgm:pt modelId="{4AD3B16C-B011-6C4F-85E4-81F1C9621061}" type="parTrans" cxnId="{84176995-6FC3-644E-B957-D292CFED7CB7}">
      <dgm:prSet/>
      <dgm:spPr>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E8947E2C-DF4C-B248-AE6F-ABEC91DE92EB}" type="sibTrans" cxnId="{84176995-6FC3-644E-B957-D292CFED7CB7}">
      <dgm:prSet/>
      <dgm:spPr/>
      <dgm:t>
        <a:bodyPr/>
        <a:lstStyle/>
        <a:p>
          <a:endParaRPr lang="zh-CN" altLang="en-US"/>
        </a:p>
      </dgm:t>
    </dgm:pt>
    <dgm:pt modelId="{BED8A003-20A6-0749-8798-575AF5A69155}">
      <dgm:prSet custT="1">
        <dgm:style>
          <a:lnRef idx="2">
            <a:schemeClr val="accent2"/>
          </a:lnRef>
          <a:fillRef idx="1">
            <a:schemeClr val="lt1"/>
          </a:fillRef>
          <a:effectRef idx="0">
            <a:schemeClr val="accent2"/>
          </a:effectRef>
          <a:fontRef idx="minor">
            <a:schemeClr val="dk1"/>
          </a:fontRef>
        </dgm:style>
      </dgm:prSet>
      <dgm:spPr/>
      <dgm:t>
        <a:bodyPr/>
        <a:lstStyle/>
        <a:p>
          <a:r>
            <a:rPr lang="zh-CN" altLang="en-US" sz="900" b="0" i="0" dirty="0" smtClean="0">
              <a:latin typeface="Microsoft YaHei Light" charset="-122"/>
              <a:ea typeface="Microsoft YaHei Light" charset="-122"/>
              <a:cs typeface="Microsoft YaHei Light" charset="-122"/>
            </a:rPr>
            <a:t>股票融资</a:t>
          </a:r>
          <a:endParaRPr lang="zh-CN" altLang="en-US" sz="900" b="0" i="0" dirty="0">
            <a:latin typeface="Microsoft YaHei Light" charset="-122"/>
            <a:ea typeface="Microsoft YaHei Light" charset="-122"/>
            <a:cs typeface="Microsoft YaHei Light" charset="-122"/>
          </a:endParaRPr>
        </a:p>
      </dgm:t>
    </dgm:pt>
    <dgm:pt modelId="{53DCDD42-99DA-0D42-BA49-DE096E8989DD}" type="parTrans" cxnId="{E39A0BFD-74B0-734A-A0F4-6537A2E35A78}">
      <dgm:prSet/>
      <dgm:spPr>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6C5BEA02-FBA6-9742-8F4F-5C100672BD1E}" type="sibTrans" cxnId="{E39A0BFD-74B0-734A-A0F4-6537A2E35A78}">
      <dgm:prSet/>
      <dgm:spPr/>
      <dgm:t>
        <a:bodyPr/>
        <a:lstStyle/>
        <a:p>
          <a:endParaRPr lang="zh-CN" altLang="en-US"/>
        </a:p>
      </dgm:t>
    </dgm:pt>
    <dgm:pt modelId="{C87CD694-1A24-294B-9801-53AD168973B2}">
      <dgm:prSet custT="1">
        <dgm:style>
          <a:lnRef idx="2">
            <a:schemeClr val="accent2"/>
          </a:lnRef>
          <a:fillRef idx="1">
            <a:schemeClr val="lt1"/>
          </a:fillRef>
          <a:effectRef idx="0">
            <a:schemeClr val="accent2"/>
          </a:effectRef>
          <a:fontRef idx="minor">
            <a:schemeClr val="dk1"/>
          </a:fontRef>
        </dgm:style>
      </dgm:prSet>
      <dgm:spPr/>
      <dgm:t>
        <a:bodyPr/>
        <a:lstStyle/>
        <a:p>
          <a:r>
            <a:rPr lang="zh-CN" altLang="en-US" sz="900" b="0" i="0" dirty="0" smtClean="0">
              <a:latin typeface="Microsoft YaHei Light" charset="-122"/>
              <a:ea typeface="Microsoft YaHei Light" charset="-122"/>
              <a:cs typeface="Microsoft YaHei Light" charset="-122"/>
            </a:rPr>
            <a:t>债权融资</a:t>
          </a:r>
          <a:endParaRPr lang="zh-CN" altLang="en-US" sz="900" b="0" i="0" dirty="0">
            <a:latin typeface="Microsoft YaHei Light" charset="-122"/>
            <a:ea typeface="Microsoft YaHei Light" charset="-122"/>
            <a:cs typeface="Microsoft YaHei Light" charset="-122"/>
          </a:endParaRPr>
        </a:p>
      </dgm:t>
    </dgm:pt>
    <dgm:pt modelId="{2A713CDE-F8CE-2744-B31C-F79463588567}" type="parTrans" cxnId="{F409F868-FA50-9D4D-9B3B-96194A89EA38}">
      <dgm:prSet/>
      <dgm:spPr>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474904D7-2777-AF4F-AA9E-2919D6423EF2}" type="sibTrans" cxnId="{F409F868-FA50-9D4D-9B3B-96194A89EA38}">
      <dgm:prSet/>
      <dgm:spPr/>
      <dgm:t>
        <a:bodyPr/>
        <a:lstStyle/>
        <a:p>
          <a:endParaRPr lang="zh-CN" altLang="en-US"/>
        </a:p>
      </dgm:t>
    </dgm:pt>
    <dgm:pt modelId="{5686C57F-9AC3-B841-8B74-152F882498DD}">
      <dgm:prSet custT="1">
        <dgm:style>
          <a:lnRef idx="2">
            <a:schemeClr val="accent2"/>
          </a:lnRef>
          <a:fillRef idx="1">
            <a:schemeClr val="lt1"/>
          </a:fillRef>
          <a:effectRef idx="0">
            <a:schemeClr val="accent2"/>
          </a:effectRef>
          <a:fontRef idx="minor">
            <a:schemeClr val="dk1"/>
          </a:fontRef>
        </dgm:style>
      </dgm:prSet>
      <dgm:spPr/>
      <dgm:t>
        <a:bodyPr/>
        <a:lstStyle/>
        <a:p>
          <a:r>
            <a:rPr lang="zh-CN" altLang="en-US" sz="900" b="0" i="0" dirty="0" smtClean="0">
              <a:latin typeface="Microsoft YaHei Light" charset="-122"/>
              <a:ea typeface="Microsoft YaHei Light" charset="-122"/>
              <a:cs typeface="Microsoft YaHei Light" charset="-122"/>
            </a:rPr>
            <a:t>民间融资</a:t>
          </a:r>
          <a:endParaRPr lang="zh-CN" altLang="en-US" sz="900" b="0" i="0" dirty="0">
            <a:latin typeface="Microsoft YaHei Light" charset="-122"/>
            <a:ea typeface="Microsoft YaHei Light" charset="-122"/>
            <a:cs typeface="Microsoft YaHei Light" charset="-122"/>
          </a:endParaRPr>
        </a:p>
      </dgm:t>
    </dgm:pt>
    <dgm:pt modelId="{150B5042-5B1F-5D46-96EA-382611F0A1A2}" type="parTrans" cxnId="{E178BBBF-A34D-214E-9184-5AC661A0FF52}">
      <dgm:prSet/>
      <dgm:spPr>
        <a:ln>
          <a:solidFill>
            <a:srgbClr val="F57264"/>
          </a:solidFill>
        </a:ln>
      </dgm:spPr>
      <dgm:t>
        <a:bodyPr/>
        <a:lstStyle/>
        <a:p>
          <a:endParaRPr lang="zh-CN" altLang="en-US" sz="900" b="0" i="0">
            <a:latin typeface="Microsoft YaHei Light" charset="-122"/>
            <a:ea typeface="Microsoft YaHei Light" charset="-122"/>
            <a:cs typeface="Microsoft YaHei Light" charset="-122"/>
          </a:endParaRPr>
        </a:p>
      </dgm:t>
    </dgm:pt>
    <dgm:pt modelId="{036552ED-AF08-784E-B687-814A2509CD08}" type="sibTrans" cxnId="{E178BBBF-A34D-214E-9184-5AC661A0FF52}">
      <dgm:prSet/>
      <dgm:spPr/>
      <dgm:t>
        <a:bodyPr/>
        <a:lstStyle/>
        <a:p>
          <a:endParaRPr lang="zh-CN" altLang="en-US"/>
        </a:p>
      </dgm:t>
    </dgm:pt>
    <dgm:pt modelId="{06A55893-A4DC-AB40-B1CF-2EB8F09553EE}" type="pres">
      <dgm:prSet presAssocID="{E3D03B65-7D83-E143-9FD7-8F4F1C92CFFE}" presName="hierChild1" presStyleCnt="0">
        <dgm:presLayoutVars>
          <dgm:orgChart val="1"/>
          <dgm:chPref val="1"/>
          <dgm:dir/>
          <dgm:animOne val="branch"/>
          <dgm:animLvl val="lvl"/>
          <dgm:resizeHandles/>
        </dgm:presLayoutVars>
      </dgm:prSet>
      <dgm:spPr/>
      <dgm:t>
        <a:bodyPr/>
        <a:lstStyle/>
        <a:p>
          <a:endParaRPr lang="zh-CN" altLang="en-US"/>
        </a:p>
      </dgm:t>
    </dgm:pt>
    <dgm:pt modelId="{374E1852-82BE-1040-8FB9-BBC1073C7705}" type="pres">
      <dgm:prSet presAssocID="{BF1704D7-9E3C-6A48-A9AB-DF73783F15CC}" presName="hierRoot1" presStyleCnt="0">
        <dgm:presLayoutVars>
          <dgm:hierBranch val="init"/>
        </dgm:presLayoutVars>
      </dgm:prSet>
      <dgm:spPr/>
    </dgm:pt>
    <dgm:pt modelId="{161FD75C-BFEC-F64E-BA67-5E18F19DCDAE}" type="pres">
      <dgm:prSet presAssocID="{BF1704D7-9E3C-6A48-A9AB-DF73783F15CC}" presName="rootComposite1" presStyleCnt="0"/>
      <dgm:spPr/>
    </dgm:pt>
    <dgm:pt modelId="{829FB835-7EEB-C442-979F-C2707B2178C3}" type="pres">
      <dgm:prSet presAssocID="{BF1704D7-9E3C-6A48-A9AB-DF73783F15CC}" presName="rootText1" presStyleLbl="node0" presStyleIdx="0" presStyleCnt="1" custScaleX="189156" custLinFactNeighborY="-41687">
        <dgm:presLayoutVars>
          <dgm:chPref val="3"/>
        </dgm:presLayoutVars>
      </dgm:prSet>
      <dgm:spPr/>
      <dgm:t>
        <a:bodyPr/>
        <a:lstStyle/>
        <a:p>
          <a:endParaRPr lang="zh-CN" altLang="en-US"/>
        </a:p>
      </dgm:t>
    </dgm:pt>
    <dgm:pt modelId="{F2806AFE-8C3E-5943-9D40-7B977EA041FF}" type="pres">
      <dgm:prSet presAssocID="{BF1704D7-9E3C-6A48-A9AB-DF73783F15CC}" presName="rootConnector1" presStyleLbl="node1" presStyleIdx="0" presStyleCnt="0"/>
      <dgm:spPr/>
      <dgm:t>
        <a:bodyPr/>
        <a:lstStyle/>
        <a:p>
          <a:endParaRPr lang="zh-CN" altLang="en-US"/>
        </a:p>
      </dgm:t>
    </dgm:pt>
    <dgm:pt modelId="{BACC1DAB-C5E6-864D-9A0E-2C6F14BF50BB}" type="pres">
      <dgm:prSet presAssocID="{BF1704D7-9E3C-6A48-A9AB-DF73783F15CC}" presName="hierChild2" presStyleCnt="0"/>
      <dgm:spPr/>
    </dgm:pt>
    <dgm:pt modelId="{F44C7318-8762-724B-9106-38852C0D4102}" type="pres">
      <dgm:prSet presAssocID="{16B5CA6C-9F00-FD43-94DA-F9C7C2F486E6}" presName="Name37" presStyleLbl="parChTrans1D2" presStyleIdx="0" presStyleCnt="2"/>
      <dgm:spPr/>
      <dgm:t>
        <a:bodyPr/>
        <a:lstStyle/>
        <a:p>
          <a:endParaRPr lang="zh-CN" altLang="en-US"/>
        </a:p>
      </dgm:t>
    </dgm:pt>
    <dgm:pt modelId="{EFE8BF4A-A312-8D49-809B-4FB19C7B2ACB}" type="pres">
      <dgm:prSet presAssocID="{E765295E-0460-5447-BE27-20D1A56DC4B3}" presName="hierRoot2" presStyleCnt="0">
        <dgm:presLayoutVars>
          <dgm:hierBranch val="init"/>
        </dgm:presLayoutVars>
      </dgm:prSet>
      <dgm:spPr/>
    </dgm:pt>
    <dgm:pt modelId="{EA597667-0BAF-A643-AA7F-03EBE6C2981E}" type="pres">
      <dgm:prSet presAssocID="{E765295E-0460-5447-BE27-20D1A56DC4B3}" presName="rootComposite" presStyleCnt="0"/>
      <dgm:spPr/>
    </dgm:pt>
    <dgm:pt modelId="{18F423D7-BA29-CB48-BD94-BF1D48B75629}" type="pres">
      <dgm:prSet presAssocID="{E765295E-0460-5447-BE27-20D1A56DC4B3}" presName="rootText" presStyleLbl="node2" presStyleIdx="0" presStyleCnt="2" custLinFactNeighborX="-75576">
        <dgm:presLayoutVars>
          <dgm:chPref val="3"/>
        </dgm:presLayoutVars>
      </dgm:prSet>
      <dgm:spPr/>
      <dgm:t>
        <a:bodyPr/>
        <a:lstStyle/>
        <a:p>
          <a:endParaRPr lang="zh-CN" altLang="en-US"/>
        </a:p>
      </dgm:t>
    </dgm:pt>
    <dgm:pt modelId="{3A08B5EF-565C-994C-9669-11ADB7C6DC19}" type="pres">
      <dgm:prSet presAssocID="{E765295E-0460-5447-BE27-20D1A56DC4B3}" presName="rootConnector" presStyleLbl="node2" presStyleIdx="0" presStyleCnt="2"/>
      <dgm:spPr/>
      <dgm:t>
        <a:bodyPr/>
        <a:lstStyle/>
        <a:p>
          <a:endParaRPr lang="zh-CN" altLang="en-US"/>
        </a:p>
      </dgm:t>
    </dgm:pt>
    <dgm:pt modelId="{AB999B09-0A4D-ED4D-BD0C-53D504F5A704}" type="pres">
      <dgm:prSet presAssocID="{E765295E-0460-5447-BE27-20D1A56DC4B3}" presName="hierChild4" presStyleCnt="0"/>
      <dgm:spPr/>
    </dgm:pt>
    <dgm:pt modelId="{8C82BF8E-05A7-C04F-BF2F-CB315D9DC51B}" type="pres">
      <dgm:prSet presAssocID="{53DCDD42-99DA-0D42-BA49-DE096E8989DD}" presName="Name37" presStyleLbl="parChTrans1D3" presStyleIdx="0" presStyleCnt="4"/>
      <dgm:spPr/>
      <dgm:t>
        <a:bodyPr/>
        <a:lstStyle/>
        <a:p>
          <a:endParaRPr lang="zh-CN" altLang="en-US"/>
        </a:p>
      </dgm:t>
    </dgm:pt>
    <dgm:pt modelId="{8C740986-237B-D645-A0AF-295A9DB50389}" type="pres">
      <dgm:prSet presAssocID="{BED8A003-20A6-0749-8798-575AF5A69155}" presName="hierRoot2" presStyleCnt="0">
        <dgm:presLayoutVars>
          <dgm:hierBranch val="init"/>
        </dgm:presLayoutVars>
      </dgm:prSet>
      <dgm:spPr/>
    </dgm:pt>
    <dgm:pt modelId="{29383EC7-03E6-CF46-BE7D-58337D61F23A}" type="pres">
      <dgm:prSet presAssocID="{BED8A003-20A6-0749-8798-575AF5A69155}" presName="rootComposite" presStyleCnt="0"/>
      <dgm:spPr/>
    </dgm:pt>
    <dgm:pt modelId="{7943CA64-8F01-B549-B27D-38047C7B2722}" type="pres">
      <dgm:prSet presAssocID="{BED8A003-20A6-0749-8798-575AF5A69155}" presName="rootText" presStyleLbl="node3" presStyleIdx="0" presStyleCnt="4" custLinFactNeighborX="-21569" custLinFactNeighborY="20920">
        <dgm:presLayoutVars>
          <dgm:chPref val="3"/>
        </dgm:presLayoutVars>
      </dgm:prSet>
      <dgm:spPr/>
      <dgm:t>
        <a:bodyPr/>
        <a:lstStyle/>
        <a:p>
          <a:endParaRPr lang="zh-CN" altLang="en-US"/>
        </a:p>
      </dgm:t>
    </dgm:pt>
    <dgm:pt modelId="{EB42C15F-4EBB-B144-A407-27468D7C7F71}" type="pres">
      <dgm:prSet presAssocID="{BED8A003-20A6-0749-8798-575AF5A69155}" presName="rootConnector" presStyleLbl="node3" presStyleIdx="0" presStyleCnt="4"/>
      <dgm:spPr/>
      <dgm:t>
        <a:bodyPr/>
        <a:lstStyle/>
        <a:p>
          <a:endParaRPr lang="zh-CN" altLang="en-US"/>
        </a:p>
      </dgm:t>
    </dgm:pt>
    <dgm:pt modelId="{C3DD33B2-3E4B-6846-9E50-6A562D4650D8}" type="pres">
      <dgm:prSet presAssocID="{BED8A003-20A6-0749-8798-575AF5A69155}" presName="hierChild4" presStyleCnt="0"/>
      <dgm:spPr/>
    </dgm:pt>
    <dgm:pt modelId="{A949E9CE-AA61-9D4A-8EC7-7954A8034C29}" type="pres">
      <dgm:prSet presAssocID="{BED8A003-20A6-0749-8798-575AF5A69155}" presName="hierChild5" presStyleCnt="0"/>
      <dgm:spPr/>
    </dgm:pt>
    <dgm:pt modelId="{88C7B7CE-A247-9546-BDE4-1171D9360AA6}" type="pres">
      <dgm:prSet presAssocID="{150B5042-5B1F-5D46-96EA-382611F0A1A2}" presName="Name37" presStyleLbl="parChTrans1D3" presStyleIdx="1" presStyleCnt="4"/>
      <dgm:spPr/>
      <dgm:t>
        <a:bodyPr/>
        <a:lstStyle/>
        <a:p>
          <a:endParaRPr lang="zh-CN" altLang="en-US"/>
        </a:p>
      </dgm:t>
    </dgm:pt>
    <dgm:pt modelId="{AB69AE13-4CE5-D240-AA1D-91F9F392067F}" type="pres">
      <dgm:prSet presAssocID="{5686C57F-9AC3-B841-8B74-152F882498DD}" presName="hierRoot2" presStyleCnt="0">
        <dgm:presLayoutVars>
          <dgm:hierBranch val="init"/>
        </dgm:presLayoutVars>
      </dgm:prSet>
      <dgm:spPr/>
    </dgm:pt>
    <dgm:pt modelId="{B7536709-7CC1-F342-A5AB-B2A8E4F3B5E8}" type="pres">
      <dgm:prSet presAssocID="{5686C57F-9AC3-B841-8B74-152F882498DD}" presName="rootComposite" presStyleCnt="0"/>
      <dgm:spPr/>
    </dgm:pt>
    <dgm:pt modelId="{D566EEB7-4330-B047-B159-3C849117D5EF}" type="pres">
      <dgm:prSet presAssocID="{5686C57F-9AC3-B841-8B74-152F882498DD}" presName="rootText" presStyleLbl="node3" presStyleIdx="1" presStyleCnt="4" custLinFactX="-100000" custLinFactNeighborX="-154619" custLinFactNeighborY="-31221">
        <dgm:presLayoutVars>
          <dgm:chPref val="3"/>
        </dgm:presLayoutVars>
      </dgm:prSet>
      <dgm:spPr/>
      <dgm:t>
        <a:bodyPr/>
        <a:lstStyle/>
        <a:p>
          <a:endParaRPr lang="zh-CN" altLang="en-US"/>
        </a:p>
      </dgm:t>
    </dgm:pt>
    <dgm:pt modelId="{D9164589-C33C-944A-A318-B830289A3BF9}" type="pres">
      <dgm:prSet presAssocID="{5686C57F-9AC3-B841-8B74-152F882498DD}" presName="rootConnector" presStyleLbl="node3" presStyleIdx="1" presStyleCnt="4"/>
      <dgm:spPr/>
      <dgm:t>
        <a:bodyPr/>
        <a:lstStyle/>
        <a:p>
          <a:endParaRPr lang="zh-CN" altLang="en-US"/>
        </a:p>
      </dgm:t>
    </dgm:pt>
    <dgm:pt modelId="{EBEF4F34-737E-B04C-A0E7-0C13E83CA6B9}" type="pres">
      <dgm:prSet presAssocID="{5686C57F-9AC3-B841-8B74-152F882498DD}" presName="hierChild4" presStyleCnt="0"/>
      <dgm:spPr/>
    </dgm:pt>
    <dgm:pt modelId="{C8E0D478-7605-5F4F-891E-4C3F570CCC78}" type="pres">
      <dgm:prSet presAssocID="{5686C57F-9AC3-B841-8B74-152F882498DD}" presName="hierChild5" presStyleCnt="0"/>
      <dgm:spPr/>
    </dgm:pt>
    <dgm:pt modelId="{0FEFC65B-3018-334C-8858-60385DE58B8E}" type="pres">
      <dgm:prSet presAssocID="{2A713CDE-F8CE-2744-B31C-F79463588567}" presName="Name37" presStyleLbl="parChTrans1D3" presStyleIdx="2" presStyleCnt="4"/>
      <dgm:spPr/>
      <dgm:t>
        <a:bodyPr/>
        <a:lstStyle/>
        <a:p>
          <a:endParaRPr lang="zh-CN" altLang="en-US"/>
        </a:p>
      </dgm:t>
    </dgm:pt>
    <dgm:pt modelId="{9AF799FE-A5A0-8B42-BB72-C418ABD05CF6}" type="pres">
      <dgm:prSet presAssocID="{C87CD694-1A24-294B-9801-53AD168973B2}" presName="hierRoot2" presStyleCnt="0">
        <dgm:presLayoutVars>
          <dgm:hierBranch val="init"/>
        </dgm:presLayoutVars>
      </dgm:prSet>
      <dgm:spPr/>
    </dgm:pt>
    <dgm:pt modelId="{F8B264C9-5D54-E049-9C36-265458ADD427}" type="pres">
      <dgm:prSet presAssocID="{C87CD694-1A24-294B-9801-53AD168973B2}" presName="rootComposite" presStyleCnt="0"/>
      <dgm:spPr/>
    </dgm:pt>
    <dgm:pt modelId="{C92B22BC-A205-B642-A1F4-6722020557B1}" type="pres">
      <dgm:prSet presAssocID="{C87CD694-1A24-294B-9801-53AD168973B2}" presName="rootText" presStyleLbl="node3" presStyleIdx="2" presStyleCnt="4" custLinFactX="-100000" custLinFactY="-150947" custLinFactNeighborX="-133395" custLinFactNeighborY="-200000">
        <dgm:presLayoutVars>
          <dgm:chPref val="3"/>
        </dgm:presLayoutVars>
      </dgm:prSet>
      <dgm:spPr/>
      <dgm:t>
        <a:bodyPr/>
        <a:lstStyle/>
        <a:p>
          <a:endParaRPr lang="zh-CN" altLang="en-US"/>
        </a:p>
      </dgm:t>
    </dgm:pt>
    <dgm:pt modelId="{83919015-3F17-4544-AF50-358BCA14953E}" type="pres">
      <dgm:prSet presAssocID="{C87CD694-1A24-294B-9801-53AD168973B2}" presName="rootConnector" presStyleLbl="node3" presStyleIdx="2" presStyleCnt="4"/>
      <dgm:spPr/>
      <dgm:t>
        <a:bodyPr/>
        <a:lstStyle/>
        <a:p>
          <a:endParaRPr lang="zh-CN" altLang="en-US"/>
        </a:p>
      </dgm:t>
    </dgm:pt>
    <dgm:pt modelId="{FFCDD2A4-21E2-594B-BF4D-579125A25987}" type="pres">
      <dgm:prSet presAssocID="{C87CD694-1A24-294B-9801-53AD168973B2}" presName="hierChild4" presStyleCnt="0"/>
      <dgm:spPr/>
    </dgm:pt>
    <dgm:pt modelId="{D6969065-EAE4-984D-890D-FDA0AD2A1E0E}" type="pres">
      <dgm:prSet presAssocID="{C87CD694-1A24-294B-9801-53AD168973B2}" presName="hierChild5" presStyleCnt="0"/>
      <dgm:spPr/>
    </dgm:pt>
    <dgm:pt modelId="{3753DC71-BBCA-D049-8F05-5B0D6229635E}" type="pres">
      <dgm:prSet presAssocID="{E765295E-0460-5447-BE27-20D1A56DC4B3}" presName="hierChild5" presStyleCnt="0"/>
      <dgm:spPr/>
    </dgm:pt>
    <dgm:pt modelId="{09AD6BCC-DC1C-EE46-8A4B-FE6A9D8D6E51}" type="pres">
      <dgm:prSet presAssocID="{4E363650-0EF3-464B-8A41-97725664C1A2}" presName="Name37" presStyleLbl="parChTrans1D2" presStyleIdx="1" presStyleCnt="2"/>
      <dgm:spPr/>
      <dgm:t>
        <a:bodyPr/>
        <a:lstStyle/>
        <a:p>
          <a:endParaRPr lang="zh-CN" altLang="en-US"/>
        </a:p>
      </dgm:t>
    </dgm:pt>
    <dgm:pt modelId="{A57BCAAF-2B2A-8D4D-90A3-3EF3A0E2711B}" type="pres">
      <dgm:prSet presAssocID="{3692C517-A443-604A-AF65-E1E863D3B0D9}" presName="hierRoot2" presStyleCnt="0">
        <dgm:presLayoutVars>
          <dgm:hierBranch val="init"/>
        </dgm:presLayoutVars>
      </dgm:prSet>
      <dgm:spPr/>
    </dgm:pt>
    <dgm:pt modelId="{B7EA72E1-AE52-8149-9E77-529BC60A9335}" type="pres">
      <dgm:prSet presAssocID="{3692C517-A443-604A-AF65-E1E863D3B0D9}" presName="rootComposite" presStyleCnt="0"/>
      <dgm:spPr/>
    </dgm:pt>
    <dgm:pt modelId="{14224F53-ACA6-CA47-9703-7107556FB02D}" type="pres">
      <dgm:prSet presAssocID="{3692C517-A443-604A-AF65-E1E863D3B0D9}" presName="rootText" presStyleLbl="node2" presStyleIdx="1" presStyleCnt="2">
        <dgm:presLayoutVars>
          <dgm:chPref val="3"/>
        </dgm:presLayoutVars>
      </dgm:prSet>
      <dgm:spPr/>
      <dgm:t>
        <a:bodyPr/>
        <a:lstStyle/>
        <a:p>
          <a:endParaRPr lang="zh-CN" altLang="en-US"/>
        </a:p>
      </dgm:t>
    </dgm:pt>
    <dgm:pt modelId="{C7F4B55C-19E3-C84F-B0B2-CA07EF975E67}" type="pres">
      <dgm:prSet presAssocID="{3692C517-A443-604A-AF65-E1E863D3B0D9}" presName="rootConnector" presStyleLbl="node2" presStyleIdx="1" presStyleCnt="2"/>
      <dgm:spPr/>
      <dgm:t>
        <a:bodyPr/>
        <a:lstStyle/>
        <a:p>
          <a:endParaRPr lang="zh-CN" altLang="en-US"/>
        </a:p>
      </dgm:t>
    </dgm:pt>
    <dgm:pt modelId="{6DE4C79E-F528-F949-89C0-751AD68679D6}" type="pres">
      <dgm:prSet presAssocID="{3692C517-A443-604A-AF65-E1E863D3B0D9}" presName="hierChild4" presStyleCnt="0"/>
      <dgm:spPr/>
    </dgm:pt>
    <dgm:pt modelId="{9A71A8DE-F05D-2C43-A114-5F0081C118F4}" type="pres">
      <dgm:prSet presAssocID="{4AD3B16C-B011-6C4F-85E4-81F1C9621061}" presName="Name37" presStyleLbl="parChTrans1D3" presStyleIdx="3" presStyleCnt="4"/>
      <dgm:spPr/>
      <dgm:t>
        <a:bodyPr/>
        <a:lstStyle/>
        <a:p>
          <a:endParaRPr lang="zh-CN" altLang="en-US"/>
        </a:p>
      </dgm:t>
    </dgm:pt>
    <dgm:pt modelId="{34D6BB79-156F-EC4B-9B6B-59928059DFA8}" type="pres">
      <dgm:prSet presAssocID="{96DA66CF-13A6-974A-8119-2DC320E6C601}" presName="hierRoot2" presStyleCnt="0">
        <dgm:presLayoutVars>
          <dgm:hierBranch val="init"/>
        </dgm:presLayoutVars>
      </dgm:prSet>
      <dgm:spPr/>
    </dgm:pt>
    <dgm:pt modelId="{62AA5BBF-779F-9048-B843-9DE7DAD16D46}" type="pres">
      <dgm:prSet presAssocID="{96DA66CF-13A6-974A-8119-2DC320E6C601}" presName="rootComposite" presStyleCnt="0"/>
      <dgm:spPr/>
    </dgm:pt>
    <dgm:pt modelId="{3BD631C2-89AB-1E40-B7E5-819EE1A84926}" type="pres">
      <dgm:prSet presAssocID="{96DA66CF-13A6-974A-8119-2DC320E6C601}" presName="rootText" presStyleLbl="node3" presStyleIdx="3" presStyleCnt="4">
        <dgm:presLayoutVars>
          <dgm:chPref val="3"/>
        </dgm:presLayoutVars>
      </dgm:prSet>
      <dgm:spPr/>
      <dgm:t>
        <a:bodyPr/>
        <a:lstStyle/>
        <a:p>
          <a:endParaRPr lang="zh-CN" altLang="en-US"/>
        </a:p>
      </dgm:t>
    </dgm:pt>
    <dgm:pt modelId="{6455BCCF-6203-2D40-802A-975921EDF72F}" type="pres">
      <dgm:prSet presAssocID="{96DA66CF-13A6-974A-8119-2DC320E6C601}" presName="rootConnector" presStyleLbl="node3" presStyleIdx="3" presStyleCnt="4"/>
      <dgm:spPr/>
      <dgm:t>
        <a:bodyPr/>
        <a:lstStyle/>
        <a:p>
          <a:endParaRPr lang="zh-CN" altLang="en-US"/>
        </a:p>
      </dgm:t>
    </dgm:pt>
    <dgm:pt modelId="{5DD382D6-F168-9445-A604-5A16AEFBAFB1}" type="pres">
      <dgm:prSet presAssocID="{96DA66CF-13A6-974A-8119-2DC320E6C601}" presName="hierChild4" presStyleCnt="0"/>
      <dgm:spPr/>
    </dgm:pt>
    <dgm:pt modelId="{66067FB9-359B-9D49-BC89-A9B9616A4B8A}" type="pres">
      <dgm:prSet presAssocID="{96DA66CF-13A6-974A-8119-2DC320E6C601}" presName="hierChild5" presStyleCnt="0"/>
      <dgm:spPr/>
    </dgm:pt>
    <dgm:pt modelId="{758F0773-AAED-AE42-BA87-A04083BEA2F7}" type="pres">
      <dgm:prSet presAssocID="{3692C517-A443-604A-AF65-E1E863D3B0D9}" presName="hierChild5" presStyleCnt="0"/>
      <dgm:spPr/>
    </dgm:pt>
    <dgm:pt modelId="{4DD10259-6E22-A14C-88DB-3299306D93E7}" type="pres">
      <dgm:prSet presAssocID="{BF1704D7-9E3C-6A48-A9AB-DF73783F15CC}" presName="hierChild3" presStyleCnt="0"/>
      <dgm:spPr/>
    </dgm:pt>
  </dgm:ptLst>
  <dgm:cxnLst>
    <dgm:cxn modelId="{E2BBC7DE-193D-034E-90FE-DB86FBECF364}" type="presOf" srcId="{E765295E-0460-5447-BE27-20D1A56DC4B3}" destId="{3A08B5EF-565C-994C-9669-11ADB7C6DC19}" srcOrd="1" destOrd="0" presId="urn:microsoft.com/office/officeart/2005/8/layout/orgChart1"/>
    <dgm:cxn modelId="{AA4A3590-BE5E-1E48-8484-BD9AC1A43308}" srcId="{BF1704D7-9E3C-6A48-A9AB-DF73783F15CC}" destId="{E765295E-0460-5447-BE27-20D1A56DC4B3}" srcOrd="0" destOrd="0" parTransId="{16B5CA6C-9F00-FD43-94DA-F9C7C2F486E6}" sibTransId="{81514795-DE2B-8645-9E4E-C9AF399B0F09}"/>
    <dgm:cxn modelId="{F409F868-FA50-9D4D-9B3B-96194A89EA38}" srcId="{E765295E-0460-5447-BE27-20D1A56DC4B3}" destId="{C87CD694-1A24-294B-9801-53AD168973B2}" srcOrd="2" destOrd="0" parTransId="{2A713CDE-F8CE-2744-B31C-F79463588567}" sibTransId="{474904D7-2777-AF4F-AA9E-2919D6423EF2}"/>
    <dgm:cxn modelId="{E178BBBF-A34D-214E-9184-5AC661A0FF52}" srcId="{E765295E-0460-5447-BE27-20D1A56DC4B3}" destId="{5686C57F-9AC3-B841-8B74-152F882498DD}" srcOrd="1" destOrd="0" parTransId="{150B5042-5B1F-5D46-96EA-382611F0A1A2}" sibTransId="{036552ED-AF08-784E-B687-814A2509CD08}"/>
    <dgm:cxn modelId="{C0DA0EB0-DD56-6347-941F-D080C21A2522}" type="presOf" srcId="{E765295E-0460-5447-BE27-20D1A56DC4B3}" destId="{18F423D7-BA29-CB48-BD94-BF1D48B75629}" srcOrd="0" destOrd="0" presId="urn:microsoft.com/office/officeart/2005/8/layout/orgChart1"/>
    <dgm:cxn modelId="{82E121F4-7423-7644-95E9-C105A65D821F}" type="presOf" srcId="{5686C57F-9AC3-B841-8B74-152F882498DD}" destId="{D566EEB7-4330-B047-B159-3C849117D5EF}" srcOrd="0" destOrd="0" presId="urn:microsoft.com/office/officeart/2005/8/layout/orgChart1"/>
    <dgm:cxn modelId="{20FFFB9B-D078-0247-9D2A-4FAEA6B4CEC4}" type="presOf" srcId="{16B5CA6C-9F00-FD43-94DA-F9C7C2F486E6}" destId="{F44C7318-8762-724B-9106-38852C0D4102}" srcOrd="0" destOrd="0" presId="urn:microsoft.com/office/officeart/2005/8/layout/orgChart1"/>
    <dgm:cxn modelId="{C71A5FF6-E4BE-8A4D-BC5F-01209CA4EFDF}" type="presOf" srcId="{BED8A003-20A6-0749-8798-575AF5A69155}" destId="{EB42C15F-4EBB-B144-A407-27468D7C7F71}" srcOrd="1" destOrd="0" presId="urn:microsoft.com/office/officeart/2005/8/layout/orgChart1"/>
    <dgm:cxn modelId="{84176995-6FC3-644E-B957-D292CFED7CB7}" srcId="{3692C517-A443-604A-AF65-E1E863D3B0D9}" destId="{96DA66CF-13A6-974A-8119-2DC320E6C601}" srcOrd="0" destOrd="0" parTransId="{4AD3B16C-B011-6C4F-85E4-81F1C9621061}" sibTransId="{E8947E2C-DF4C-B248-AE6F-ABEC91DE92EB}"/>
    <dgm:cxn modelId="{EC110200-2286-A444-8F36-E25A58B35622}" type="presOf" srcId="{BF1704D7-9E3C-6A48-A9AB-DF73783F15CC}" destId="{829FB835-7EEB-C442-979F-C2707B2178C3}" srcOrd="0" destOrd="0" presId="urn:microsoft.com/office/officeart/2005/8/layout/orgChart1"/>
    <dgm:cxn modelId="{B53538D1-33C8-E944-BD5C-F63BA19283EB}" type="presOf" srcId="{BED8A003-20A6-0749-8798-575AF5A69155}" destId="{7943CA64-8F01-B549-B27D-38047C7B2722}" srcOrd="0" destOrd="0" presId="urn:microsoft.com/office/officeart/2005/8/layout/orgChart1"/>
    <dgm:cxn modelId="{E5CC8773-7615-9345-8F50-298DF8851B2F}" type="presOf" srcId="{4E363650-0EF3-464B-8A41-97725664C1A2}" destId="{09AD6BCC-DC1C-EE46-8A4B-FE6A9D8D6E51}" srcOrd="0" destOrd="0" presId="urn:microsoft.com/office/officeart/2005/8/layout/orgChart1"/>
    <dgm:cxn modelId="{9B841EB8-B50D-8F40-B9D1-1A8206E6A612}" type="presOf" srcId="{C87CD694-1A24-294B-9801-53AD168973B2}" destId="{C92B22BC-A205-B642-A1F4-6722020557B1}" srcOrd="0" destOrd="0" presId="urn:microsoft.com/office/officeart/2005/8/layout/orgChart1"/>
    <dgm:cxn modelId="{C044D91D-6E78-D44B-BA1C-AFAB46A18FD1}" type="presOf" srcId="{5686C57F-9AC3-B841-8B74-152F882498DD}" destId="{D9164589-C33C-944A-A318-B830289A3BF9}" srcOrd="1" destOrd="0" presId="urn:microsoft.com/office/officeart/2005/8/layout/orgChart1"/>
    <dgm:cxn modelId="{786BFB40-371F-6447-BFB4-F51AF7308439}" type="presOf" srcId="{3692C517-A443-604A-AF65-E1E863D3B0D9}" destId="{C7F4B55C-19E3-C84F-B0B2-CA07EF975E67}" srcOrd="1" destOrd="0" presId="urn:microsoft.com/office/officeart/2005/8/layout/orgChart1"/>
    <dgm:cxn modelId="{01FC2515-9141-6741-8A45-EB45C382A9FD}" type="presOf" srcId="{2A713CDE-F8CE-2744-B31C-F79463588567}" destId="{0FEFC65B-3018-334C-8858-60385DE58B8E}" srcOrd="0" destOrd="0" presId="urn:microsoft.com/office/officeart/2005/8/layout/orgChart1"/>
    <dgm:cxn modelId="{B8AE5D5F-4B87-074D-A790-DCD4856B7083}" type="presOf" srcId="{BF1704D7-9E3C-6A48-A9AB-DF73783F15CC}" destId="{F2806AFE-8C3E-5943-9D40-7B977EA041FF}" srcOrd="1" destOrd="0" presId="urn:microsoft.com/office/officeart/2005/8/layout/orgChart1"/>
    <dgm:cxn modelId="{A5D50D7C-C3D3-324A-A9CF-0AF62B863788}" type="presOf" srcId="{150B5042-5B1F-5D46-96EA-382611F0A1A2}" destId="{88C7B7CE-A247-9546-BDE4-1171D9360AA6}" srcOrd="0" destOrd="0" presId="urn:microsoft.com/office/officeart/2005/8/layout/orgChart1"/>
    <dgm:cxn modelId="{6E80C55F-2E9A-D947-B1EF-CE3BCEEEB4F7}" type="presOf" srcId="{96DA66CF-13A6-974A-8119-2DC320E6C601}" destId="{3BD631C2-89AB-1E40-B7E5-819EE1A84926}" srcOrd="0" destOrd="0" presId="urn:microsoft.com/office/officeart/2005/8/layout/orgChart1"/>
    <dgm:cxn modelId="{F69230C0-A9D0-E949-8D17-31CF56D0ED4D}" type="presOf" srcId="{53DCDD42-99DA-0D42-BA49-DE096E8989DD}" destId="{8C82BF8E-05A7-C04F-BF2F-CB315D9DC51B}" srcOrd="0" destOrd="0" presId="urn:microsoft.com/office/officeart/2005/8/layout/orgChart1"/>
    <dgm:cxn modelId="{001E7231-A71C-B841-B0CB-57F72EBF8D29}" type="presOf" srcId="{E3D03B65-7D83-E143-9FD7-8F4F1C92CFFE}" destId="{06A55893-A4DC-AB40-B1CF-2EB8F09553EE}" srcOrd="0" destOrd="0" presId="urn:microsoft.com/office/officeart/2005/8/layout/orgChart1"/>
    <dgm:cxn modelId="{08521316-6A2F-8F41-97FE-BCF75005AAAB}" srcId="{E3D03B65-7D83-E143-9FD7-8F4F1C92CFFE}" destId="{BF1704D7-9E3C-6A48-A9AB-DF73783F15CC}" srcOrd="0" destOrd="0" parTransId="{96FC607C-2DEC-C741-B5D2-C1C1AEDF13A9}" sibTransId="{E1609035-BAD4-3543-AFDA-51633026364A}"/>
    <dgm:cxn modelId="{9B3E0CF1-D568-344D-A496-1A1B4340E588}" type="presOf" srcId="{C87CD694-1A24-294B-9801-53AD168973B2}" destId="{83919015-3F17-4544-AF50-358BCA14953E}" srcOrd="1" destOrd="0" presId="urn:microsoft.com/office/officeart/2005/8/layout/orgChart1"/>
    <dgm:cxn modelId="{2DCC61E5-83A2-EF4A-94EF-06F8A17353AD}" type="presOf" srcId="{3692C517-A443-604A-AF65-E1E863D3B0D9}" destId="{14224F53-ACA6-CA47-9703-7107556FB02D}" srcOrd="0" destOrd="0" presId="urn:microsoft.com/office/officeart/2005/8/layout/orgChart1"/>
    <dgm:cxn modelId="{E39A0BFD-74B0-734A-A0F4-6537A2E35A78}" srcId="{E765295E-0460-5447-BE27-20D1A56DC4B3}" destId="{BED8A003-20A6-0749-8798-575AF5A69155}" srcOrd="0" destOrd="0" parTransId="{53DCDD42-99DA-0D42-BA49-DE096E8989DD}" sibTransId="{6C5BEA02-FBA6-9742-8F4F-5C100672BD1E}"/>
    <dgm:cxn modelId="{024F7766-0F18-9D42-8E36-B935E7713E9B}" type="presOf" srcId="{4AD3B16C-B011-6C4F-85E4-81F1C9621061}" destId="{9A71A8DE-F05D-2C43-A114-5F0081C118F4}" srcOrd="0" destOrd="0" presId="urn:microsoft.com/office/officeart/2005/8/layout/orgChart1"/>
    <dgm:cxn modelId="{763C708D-6DF6-C249-88E8-9061ECA96F3A}" srcId="{BF1704D7-9E3C-6A48-A9AB-DF73783F15CC}" destId="{3692C517-A443-604A-AF65-E1E863D3B0D9}" srcOrd="1" destOrd="0" parTransId="{4E363650-0EF3-464B-8A41-97725664C1A2}" sibTransId="{DB52987A-8255-944A-A4A4-8DB3891263C2}"/>
    <dgm:cxn modelId="{77AABB6F-BA17-3445-B865-94EA1FF1DA65}" type="presOf" srcId="{96DA66CF-13A6-974A-8119-2DC320E6C601}" destId="{6455BCCF-6203-2D40-802A-975921EDF72F}" srcOrd="1" destOrd="0" presId="urn:microsoft.com/office/officeart/2005/8/layout/orgChart1"/>
    <dgm:cxn modelId="{99D0612D-65D5-AB41-A14F-5A8F9150C143}" type="presParOf" srcId="{06A55893-A4DC-AB40-B1CF-2EB8F09553EE}" destId="{374E1852-82BE-1040-8FB9-BBC1073C7705}" srcOrd="0" destOrd="0" presId="urn:microsoft.com/office/officeart/2005/8/layout/orgChart1"/>
    <dgm:cxn modelId="{337BA51E-898A-BA43-922A-420B4D5D8B03}" type="presParOf" srcId="{374E1852-82BE-1040-8FB9-BBC1073C7705}" destId="{161FD75C-BFEC-F64E-BA67-5E18F19DCDAE}" srcOrd="0" destOrd="0" presId="urn:microsoft.com/office/officeart/2005/8/layout/orgChart1"/>
    <dgm:cxn modelId="{E50436D8-ADAB-B343-ABDE-A7C7750DD933}" type="presParOf" srcId="{161FD75C-BFEC-F64E-BA67-5E18F19DCDAE}" destId="{829FB835-7EEB-C442-979F-C2707B2178C3}" srcOrd="0" destOrd="0" presId="urn:microsoft.com/office/officeart/2005/8/layout/orgChart1"/>
    <dgm:cxn modelId="{38B697C6-4F12-A747-BD78-3AFF8E947875}" type="presParOf" srcId="{161FD75C-BFEC-F64E-BA67-5E18F19DCDAE}" destId="{F2806AFE-8C3E-5943-9D40-7B977EA041FF}" srcOrd="1" destOrd="0" presId="urn:microsoft.com/office/officeart/2005/8/layout/orgChart1"/>
    <dgm:cxn modelId="{BC868FFA-CDC2-4640-82F2-7BBBAED1E8EA}" type="presParOf" srcId="{374E1852-82BE-1040-8FB9-BBC1073C7705}" destId="{BACC1DAB-C5E6-864D-9A0E-2C6F14BF50BB}" srcOrd="1" destOrd="0" presId="urn:microsoft.com/office/officeart/2005/8/layout/orgChart1"/>
    <dgm:cxn modelId="{92A325C0-7840-DD47-944E-48973F1FCCB2}" type="presParOf" srcId="{BACC1DAB-C5E6-864D-9A0E-2C6F14BF50BB}" destId="{F44C7318-8762-724B-9106-38852C0D4102}" srcOrd="0" destOrd="0" presId="urn:microsoft.com/office/officeart/2005/8/layout/orgChart1"/>
    <dgm:cxn modelId="{07F698E9-50FA-5048-9733-7FEF16DFB314}" type="presParOf" srcId="{BACC1DAB-C5E6-864D-9A0E-2C6F14BF50BB}" destId="{EFE8BF4A-A312-8D49-809B-4FB19C7B2ACB}" srcOrd="1" destOrd="0" presId="urn:microsoft.com/office/officeart/2005/8/layout/orgChart1"/>
    <dgm:cxn modelId="{C6038A9F-6918-9548-B1F7-B5D2BB01E547}" type="presParOf" srcId="{EFE8BF4A-A312-8D49-809B-4FB19C7B2ACB}" destId="{EA597667-0BAF-A643-AA7F-03EBE6C2981E}" srcOrd="0" destOrd="0" presId="urn:microsoft.com/office/officeart/2005/8/layout/orgChart1"/>
    <dgm:cxn modelId="{6DDBA696-95BF-1E42-9303-1903305FF816}" type="presParOf" srcId="{EA597667-0BAF-A643-AA7F-03EBE6C2981E}" destId="{18F423D7-BA29-CB48-BD94-BF1D48B75629}" srcOrd="0" destOrd="0" presId="urn:microsoft.com/office/officeart/2005/8/layout/orgChart1"/>
    <dgm:cxn modelId="{024E4AE8-E7EF-824B-BC18-217CB81E1343}" type="presParOf" srcId="{EA597667-0BAF-A643-AA7F-03EBE6C2981E}" destId="{3A08B5EF-565C-994C-9669-11ADB7C6DC19}" srcOrd="1" destOrd="0" presId="urn:microsoft.com/office/officeart/2005/8/layout/orgChart1"/>
    <dgm:cxn modelId="{4EA80180-CED4-4E49-9032-7D59962555C7}" type="presParOf" srcId="{EFE8BF4A-A312-8D49-809B-4FB19C7B2ACB}" destId="{AB999B09-0A4D-ED4D-BD0C-53D504F5A704}" srcOrd="1" destOrd="0" presId="urn:microsoft.com/office/officeart/2005/8/layout/orgChart1"/>
    <dgm:cxn modelId="{5D256292-B691-DD47-B43E-BBD1F4E21E58}" type="presParOf" srcId="{AB999B09-0A4D-ED4D-BD0C-53D504F5A704}" destId="{8C82BF8E-05A7-C04F-BF2F-CB315D9DC51B}" srcOrd="0" destOrd="0" presId="urn:microsoft.com/office/officeart/2005/8/layout/orgChart1"/>
    <dgm:cxn modelId="{BA42AAE7-4957-354A-AD71-24ED84C394DA}" type="presParOf" srcId="{AB999B09-0A4D-ED4D-BD0C-53D504F5A704}" destId="{8C740986-237B-D645-A0AF-295A9DB50389}" srcOrd="1" destOrd="0" presId="urn:microsoft.com/office/officeart/2005/8/layout/orgChart1"/>
    <dgm:cxn modelId="{29A44416-1015-CD4E-A73F-CE50B24D245E}" type="presParOf" srcId="{8C740986-237B-D645-A0AF-295A9DB50389}" destId="{29383EC7-03E6-CF46-BE7D-58337D61F23A}" srcOrd="0" destOrd="0" presId="urn:microsoft.com/office/officeart/2005/8/layout/orgChart1"/>
    <dgm:cxn modelId="{C5215EBC-ED97-354E-8AC7-DC85CA383B3F}" type="presParOf" srcId="{29383EC7-03E6-CF46-BE7D-58337D61F23A}" destId="{7943CA64-8F01-B549-B27D-38047C7B2722}" srcOrd="0" destOrd="0" presId="urn:microsoft.com/office/officeart/2005/8/layout/orgChart1"/>
    <dgm:cxn modelId="{1744138A-53B1-1A45-9BBA-C5B7D012307B}" type="presParOf" srcId="{29383EC7-03E6-CF46-BE7D-58337D61F23A}" destId="{EB42C15F-4EBB-B144-A407-27468D7C7F71}" srcOrd="1" destOrd="0" presId="urn:microsoft.com/office/officeart/2005/8/layout/orgChart1"/>
    <dgm:cxn modelId="{03E2D32F-8626-1846-85BF-A4A584568E16}" type="presParOf" srcId="{8C740986-237B-D645-A0AF-295A9DB50389}" destId="{C3DD33B2-3E4B-6846-9E50-6A562D4650D8}" srcOrd="1" destOrd="0" presId="urn:microsoft.com/office/officeart/2005/8/layout/orgChart1"/>
    <dgm:cxn modelId="{0F9A276A-9E7C-6546-A5AE-7B1A8DC0E893}" type="presParOf" srcId="{8C740986-237B-D645-A0AF-295A9DB50389}" destId="{A949E9CE-AA61-9D4A-8EC7-7954A8034C29}" srcOrd="2" destOrd="0" presId="urn:microsoft.com/office/officeart/2005/8/layout/orgChart1"/>
    <dgm:cxn modelId="{1E92E8BA-A0AB-554A-A61A-8F62706DCB65}" type="presParOf" srcId="{AB999B09-0A4D-ED4D-BD0C-53D504F5A704}" destId="{88C7B7CE-A247-9546-BDE4-1171D9360AA6}" srcOrd="2" destOrd="0" presId="urn:microsoft.com/office/officeart/2005/8/layout/orgChart1"/>
    <dgm:cxn modelId="{CAB34BEB-2F98-004E-9ACF-E53DCB479C1E}" type="presParOf" srcId="{AB999B09-0A4D-ED4D-BD0C-53D504F5A704}" destId="{AB69AE13-4CE5-D240-AA1D-91F9F392067F}" srcOrd="3" destOrd="0" presId="urn:microsoft.com/office/officeart/2005/8/layout/orgChart1"/>
    <dgm:cxn modelId="{59F96EAB-B21D-5240-A691-E6327FD1DFC5}" type="presParOf" srcId="{AB69AE13-4CE5-D240-AA1D-91F9F392067F}" destId="{B7536709-7CC1-F342-A5AB-B2A8E4F3B5E8}" srcOrd="0" destOrd="0" presId="urn:microsoft.com/office/officeart/2005/8/layout/orgChart1"/>
    <dgm:cxn modelId="{B30F18F2-9129-F646-9419-C0D139AA6377}" type="presParOf" srcId="{B7536709-7CC1-F342-A5AB-B2A8E4F3B5E8}" destId="{D566EEB7-4330-B047-B159-3C849117D5EF}" srcOrd="0" destOrd="0" presId="urn:microsoft.com/office/officeart/2005/8/layout/orgChart1"/>
    <dgm:cxn modelId="{FD550606-FA5F-CC40-A35D-61620C3BB5BE}" type="presParOf" srcId="{B7536709-7CC1-F342-A5AB-B2A8E4F3B5E8}" destId="{D9164589-C33C-944A-A318-B830289A3BF9}" srcOrd="1" destOrd="0" presId="urn:microsoft.com/office/officeart/2005/8/layout/orgChart1"/>
    <dgm:cxn modelId="{95A7CE52-11A9-CD47-BFE3-17284CC1C523}" type="presParOf" srcId="{AB69AE13-4CE5-D240-AA1D-91F9F392067F}" destId="{EBEF4F34-737E-B04C-A0E7-0C13E83CA6B9}" srcOrd="1" destOrd="0" presId="urn:microsoft.com/office/officeart/2005/8/layout/orgChart1"/>
    <dgm:cxn modelId="{5860F2CA-9A03-9540-98EA-947CD37A2C8A}" type="presParOf" srcId="{AB69AE13-4CE5-D240-AA1D-91F9F392067F}" destId="{C8E0D478-7605-5F4F-891E-4C3F570CCC78}" srcOrd="2" destOrd="0" presId="urn:microsoft.com/office/officeart/2005/8/layout/orgChart1"/>
    <dgm:cxn modelId="{60F434A5-9465-6B4C-BD1E-A36B42E3FE6F}" type="presParOf" srcId="{AB999B09-0A4D-ED4D-BD0C-53D504F5A704}" destId="{0FEFC65B-3018-334C-8858-60385DE58B8E}" srcOrd="4" destOrd="0" presId="urn:microsoft.com/office/officeart/2005/8/layout/orgChart1"/>
    <dgm:cxn modelId="{1580B965-BA7F-D146-BCAA-CB04C220C87B}" type="presParOf" srcId="{AB999B09-0A4D-ED4D-BD0C-53D504F5A704}" destId="{9AF799FE-A5A0-8B42-BB72-C418ABD05CF6}" srcOrd="5" destOrd="0" presId="urn:microsoft.com/office/officeart/2005/8/layout/orgChart1"/>
    <dgm:cxn modelId="{B578DE1C-A87C-A54C-93E9-9C9EC3BEF34F}" type="presParOf" srcId="{9AF799FE-A5A0-8B42-BB72-C418ABD05CF6}" destId="{F8B264C9-5D54-E049-9C36-265458ADD427}" srcOrd="0" destOrd="0" presId="urn:microsoft.com/office/officeart/2005/8/layout/orgChart1"/>
    <dgm:cxn modelId="{533998FC-C370-FD41-8F3E-60F9A8A03F66}" type="presParOf" srcId="{F8B264C9-5D54-E049-9C36-265458ADD427}" destId="{C92B22BC-A205-B642-A1F4-6722020557B1}" srcOrd="0" destOrd="0" presId="urn:microsoft.com/office/officeart/2005/8/layout/orgChart1"/>
    <dgm:cxn modelId="{62CD3E59-F055-6E4A-A25E-A30D588DB2A5}" type="presParOf" srcId="{F8B264C9-5D54-E049-9C36-265458ADD427}" destId="{83919015-3F17-4544-AF50-358BCA14953E}" srcOrd="1" destOrd="0" presId="urn:microsoft.com/office/officeart/2005/8/layout/orgChart1"/>
    <dgm:cxn modelId="{ACF7D43C-7C91-6846-8A01-8027B17BBCD9}" type="presParOf" srcId="{9AF799FE-A5A0-8B42-BB72-C418ABD05CF6}" destId="{FFCDD2A4-21E2-594B-BF4D-579125A25987}" srcOrd="1" destOrd="0" presId="urn:microsoft.com/office/officeart/2005/8/layout/orgChart1"/>
    <dgm:cxn modelId="{003CB379-271B-D546-BE36-EEA184149927}" type="presParOf" srcId="{9AF799FE-A5A0-8B42-BB72-C418ABD05CF6}" destId="{D6969065-EAE4-984D-890D-FDA0AD2A1E0E}" srcOrd="2" destOrd="0" presId="urn:microsoft.com/office/officeart/2005/8/layout/orgChart1"/>
    <dgm:cxn modelId="{0013BF27-291E-7A45-BD24-A78F594B4C91}" type="presParOf" srcId="{EFE8BF4A-A312-8D49-809B-4FB19C7B2ACB}" destId="{3753DC71-BBCA-D049-8F05-5B0D6229635E}" srcOrd="2" destOrd="0" presId="urn:microsoft.com/office/officeart/2005/8/layout/orgChart1"/>
    <dgm:cxn modelId="{BC05EE2D-305A-AD42-9D61-2C4701779723}" type="presParOf" srcId="{BACC1DAB-C5E6-864D-9A0E-2C6F14BF50BB}" destId="{09AD6BCC-DC1C-EE46-8A4B-FE6A9D8D6E51}" srcOrd="2" destOrd="0" presId="urn:microsoft.com/office/officeart/2005/8/layout/orgChart1"/>
    <dgm:cxn modelId="{2E3BA92B-6F7D-2145-A150-EF955A1587EE}" type="presParOf" srcId="{BACC1DAB-C5E6-864D-9A0E-2C6F14BF50BB}" destId="{A57BCAAF-2B2A-8D4D-90A3-3EF3A0E2711B}" srcOrd="3" destOrd="0" presId="urn:microsoft.com/office/officeart/2005/8/layout/orgChart1"/>
    <dgm:cxn modelId="{F731D437-642A-3945-B342-24D8ECB98161}" type="presParOf" srcId="{A57BCAAF-2B2A-8D4D-90A3-3EF3A0E2711B}" destId="{B7EA72E1-AE52-8149-9E77-529BC60A9335}" srcOrd="0" destOrd="0" presId="urn:microsoft.com/office/officeart/2005/8/layout/orgChart1"/>
    <dgm:cxn modelId="{160AF7F3-3CD0-5745-8AF7-86DCBCB0F969}" type="presParOf" srcId="{B7EA72E1-AE52-8149-9E77-529BC60A9335}" destId="{14224F53-ACA6-CA47-9703-7107556FB02D}" srcOrd="0" destOrd="0" presId="urn:microsoft.com/office/officeart/2005/8/layout/orgChart1"/>
    <dgm:cxn modelId="{FC15DC63-D3C1-E74B-BD4C-B42577CD47AF}" type="presParOf" srcId="{B7EA72E1-AE52-8149-9E77-529BC60A9335}" destId="{C7F4B55C-19E3-C84F-B0B2-CA07EF975E67}" srcOrd="1" destOrd="0" presId="urn:microsoft.com/office/officeart/2005/8/layout/orgChart1"/>
    <dgm:cxn modelId="{40BA09D5-F1C6-4542-9937-3683B9E59D24}" type="presParOf" srcId="{A57BCAAF-2B2A-8D4D-90A3-3EF3A0E2711B}" destId="{6DE4C79E-F528-F949-89C0-751AD68679D6}" srcOrd="1" destOrd="0" presId="urn:microsoft.com/office/officeart/2005/8/layout/orgChart1"/>
    <dgm:cxn modelId="{76371B08-6CCA-1C48-9F37-3F8979B0CD41}" type="presParOf" srcId="{6DE4C79E-F528-F949-89C0-751AD68679D6}" destId="{9A71A8DE-F05D-2C43-A114-5F0081C118F4}" srcOrd="0" destOrd="0" presId="urn:microsoft.com/office/officeart/2005/8/layout/orgChart1"/>
    <dgm:cxn modelId="{52F68DE1-9309-EF47-B4BE-EDF8D634B015}" type="presParOf" srcId="{6DE4C79E-F528-F949-89C0-751AD68679D6}" destId="{34D6BB79-156F-EC4B-9B6B-59928059DFA8}" srcOrd="1" destOrd="0" presId="urn:microsoft.com/office/officeart/2005/8/layout/orgChart1"/>
    <dgm:cxn modelId="{2B425B17-707B-314A-A016-32B690BB0D91}" type="presParOf" srcId="{34D6BB79-156F-EC4B-9B6B-59928059DFA8}" destId="{62AA5BBF-779F-9048-B843-9DE7DAD16D46}" srcOrd="0" destOrd="0" presId="urn:microsoft.com/office/officeart/2005/8/layout/orgChart1"/>
    <dgm:cxn modelId="{178B1AFA-7EF3-C249-B910-063B2F801DE4}" type="presParOf" srcId="{62AA5BBF-779F-9048-B843-9DE7DAD16D46}" destId="{3BD631C2-89AB-1E40-B7E5-819EE1A84926}" srcOrd="0" destOrd="0" presId="urn:microsoft.com/office/officeart/2005/8/layout/orgChart1"/>
    <dgm:cxn modelId="{C73DF3C8-2485-6049-9D70-7306101DD65B}" type="presParOf" srcId="{62AA5BBF-779F-9048-B843-9DE7DAD16D46}" destId="{6455BCCF-6203-2D40-802A-975921EDF72F}" srcOrd="1" destOrd="0" presId="urn:microsoft.com/office/officeart/2005/8/layout/orgChart1"/>
    <dgm:cxn modelId="{5C4D5483-1DD4-A14C-96CC-82378F29F56E}" type="presParOf" srcId="{34D6BB79-156F-EC4B-9B6B-59928059DFA8}" destId="{5DD382D6-F168-9445-A604-5A16AEFBAFB1}" srcOrd="1" destOrd="0" presId="urn:microsoft.com/office/officeart/2005/8/layout/orgChart1"/>
    <dgm:cxn modelId="{6037C90F-3582-AE4A-B964-7FADC8ACC5BC}" type="presParOf" srcId="{34D6BB79-156F-EC4B-9B6B-59928059DFA8}" destId="{66067FB9-359B-9D49-BC89-A9B9616A4B8A}" srcOrd="2" destOrd="0" presId="urn:microsoft.com/office/officeart/2005/8/layout/orgChart1"/>
    <dgm:cxn modelId="{F444C069-D59F-5D40-AE43-EE2D33CABAEC}" type="presParOf" srcId="{A57BCAAF-2B2A-8D4D-90A3-3EF3A0E2711B}" destId="{758F0773-AAED-AE42-BA87-A04083BEA2F7}" srcOrd="2" destOrd="0" presId="urn:microsoft.com/office/officeart/2005/8/layout/orgChart1"/>
    <dgm:cxn modelId="{2B59DA02-9D8E-4042-B2BA-85BEF71588D7}" type="presParOf" srcId="{374E1852-82BE-1040-8FB9-BBC1073C7705}" destId="{4DD10259-6E22-A14C-88DB-3299306D93E7}"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A0BFC-07A7-4DDD-8427-0CA01EE69FD7}">
      <dsp:nvSpPr>
        <dsp:cNvPr id="0" name=""/>
        <dsp:cNvSpPr/>
      </dsp:nvSpPr>
      <dsp:spPr>
        <a:xfrm>
          <a:off x="140270" y="1134264"/>
          <a:ext cx="2016120" cy="66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0" i="0" kern="1200" dirty="0" smtClean="0">
              <a:solidFill>
                <a:schemeClr val="bg1">
                  <a:lumMod val="65000"/>
                </a:schemeClr>
              </a:solidFill>
              <a:latin typeface="Microsoft YaHei" charset="-122"/>
              <a:ea typeface="Microsoft YaHei" charset="-122"/>
              <a:cs typeface="Microsoft YaHei" charset="-122"/>
            </a:rPr>
            <a:t>中小企业融资</a:t>
          </a:r>
          <a:endParaRPr lang="en-US" sz="1600" b="0" i="0" kern="1200" dirty="0">
            <a:solidFill>
              <a:schemeClr val="bg1">
                <a:lumMod val="65000"/>
              </a:schemeClr>
            </a:solidFill>
            <a:latin typeface="Microsoft YaHei" charset="-122"/>
            <a:ea typeface="Microsoft YaHei" charset="-122"/>
            <a:cs typeface="Microsoft YaHei" charset="-122"/>
          </a:endParaRPr>
        </a:p>
      </dsp:txBody>
      <dsp:txXfrm>
        <a:off x="140270" y="1134264"/>
        <a:ext cx="2016120" cy="664403"/>
      </dsp:txXfrm>
    </dsp:sp>
    <dsp:sp modelId="{7425EFB1-85FD-43BD-9E0C-5EB503D12F2B}">
      <dsp:nvSpPr>
        <dsp:cNvPr id="0" name=""/>
        <dsp:cNvSpPr/>
      </dsp:nvSpPr>
      <dsp:spPr>
        <a:xfrm>
          <a:off x="137979" y="932193"/>
          <a:ext cx="160373" cy="160373"/>
        </a:xfrm>
        <a:prstGeom prst="ellipse">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69CC5-AC2A-4E40-80C3-B6257E28E1D3}">
      <dsp:nvSpPr>
        <dsp:cNvPr id="0" name=""/>
        <dsp:cNvSpPr/>
      </dsp:nvSpPr>
      <dsp:spPr>
        <a:xfrm>
          <a:off x="250240" y="707671"/>
          <a:ext cx="160373" cy="160373"/>
        </a:xfrm>
        <a:prstGeom prst="ellipse">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5506E-F82F-40D0-B269-A33A56AD6FAD}">
      <dsp:nvSpPr>
        <dsp:cNvPr id="0" name=""/>
        <dsp:cNvSpPr/>
      </dsp:nvSpPr>
      <dsp:spPr>
        <a:xfrm>
          <a:off x="519667" y="752575"/>
          <a:ext cx="252015" cy="252015"/>
        </a:xfrm>
        <a:prstGeom prst="ellipse">
          <a:avLst/>
        </a:prstGeom>
        <a:solidFill>
          <a:schemeClr val="accent4">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7EB5CB-7F94-462A-B74B-D681CCDAFE96}">
      <dsp:nvSpPr>
        <dsp:cNvPr id="0" name=""/>
        <dsp:cNvSpPr/>
      </dsp:nvSpPr>
      <dsp:spPr>
        <a:xfrm>
          <a:off x="744189" y="505601"/>
          <a:ext cx="160373" cy="160373"/>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41D45-881E-45E0-815F-B3D1F42ABA6A}">
      <dsp:nvSpPr>
        <dsp:cNvPr id="0" name=""/>
        <dsp:cNvSpPr/>
      </dsp:nvSpPr>
      <dsp:spPr>
        <a:xfrm>
          <a:off x="1036069" y="415792"/>
          <a:ext cx="160373" cy="160373"/>
        </a:xfrm>
        <a:prstGeom prst="ellipse">
          <a:avLst/>
        </a:prstGeom>
        <a:solidFill>
          <a:schemeClr val="accent6">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FF7A7-30C4-4792-80F0-F4ED56695A86}">
      <dsp:nvSpPr>
        <dsp:cNvPr id="0" name=""/>
        <dsp:cNvSpPr/>
      </dsp:nvSpPr>
      <dsp:spPr>
        <a:xfrm>
          <a:off x="1395305" y="572957"/>
          <a:ext cx="160373" cy="160373"/>
        </a:xfrm>
        <a:prstGeom prst="ellipse">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BDD82-6500-4745-ABB1-8AB85030FF96}">
      <dsp:nvSpPr>
        <dsp:cNvPr id="0" name=""/>
        <dsp:cNvSpPr/>
      </dsp:nvSpPr>
      <dsp:spPr>
        <a:xfrm>
          <a:off x="1619827" y="685219"/>
          <a:ext cx="252015" cy="252015"/>
        </a:xfrm>
        <a:prstGeom prst="ellipse">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C20C0-4B3E-4A32-8289-0C043EE14E08}">
      <dsp:nvSpPr>
        <dsp:cNvPr id="0" name=""/>
        <dsp:cNvSpPr/>
      </dsp:nvSpPr>
      <dsp:spPr>
        <a:xfrm>
          <a:off x="1934159" y="932193"/>
          <a:ext cx="160373" cy="160373"/>
        </a:xfrm>
        <a:prstGeom prst="ellipse">
          <a:avLst/>
        </a:prstGeom>
        <a:solidFill>
          <a:schemeClr val="accent4">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95F43B-46B6-48BD-BE0D-466AE12A59E4}">
      <dsp:nvSpPr>
        <dsp:cNvPr id="0" name=""/>
        <dsp:cNvSpPr/>
      </dsp:nvSpPr>
      <dsp:spPr>
        <a:xfrm>
          <a:off x="2068872" y="1179168"/>
          <a:ext cx="160373" cy="160373"/>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1D2E2-6923-453F-81C0-77902D700F8C}">
      <dsp:nvSpPr>
        <dsp:cNvPr id="0" name=""/>
        <dsp:cNvSpPr/>
      </dsp:nvSpPr>
      <dsp:spPr>
        <a:xfrm>
          <a:off x="901355" y="707671"/>
          <a:ext cx="412388" cy="412388"/>
        </a:xfrm>
        <a:prstGeom prst="ellipse">
          <a:avLst/>
        </a:prstGeom>
        <a:solidFill>
          <a:schemeClr val="accent6">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258C8-C381-4DFA-9DF0-F1337D842739}">
      <dsp:nvSpPr>
        <dsp:cNvPr id="0" name=""/>
        <dsp:cNvSpPr/>
      </dsp:nvSpPr>
      <dsp:spPr>
        <a:xfrm>
          <a:off x="25718" y="1560856"/>
          <a:ext cx="160373" cy="160373"/>
        </a:xfrm>
        <a:prstGeom prst="ellipse">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701E9-331F-4DBD-88D4-C515F77B849D}">
      <dsp:nvSpPr>
        <dsp:cNvPr id="0" name=""/>
        <dsp:cNvSpPr/>
      </dsp:nvSpPr>
      <dsp:spPr>
        <a:xfrm>
          <a:off x="160431" y="1762927"/>
          <a:ext cx="252015" cy="252015"/>
        </a:xfrm>
        <a:prstGeom prst="ellipse">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0B6E2-693F-4792-89C6-95944ABED13F}">
      <dsp:nvSpPr>
        <dsp:cNvPr id="0" name=""/>
        <dsp:cNvSpPr/>
      </dsp:nvSpPr>
      <dsp:spPr>
        <a:xfrm>
          <a:off x="497215" y="1942545"/>
          <a:ext cx="366567" cy="366567"/>
        </a:xfrm>
        <a:prstGeom prst="ellipse">
          <a:avLst/>
        </a:prstGeom>
        <a:solidFill>
          <a:schemeClr val="accent4">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79030-070E-406E-AD08-42C45219AC7F}">
      <dsp:nvSpPr>
        <dsp:cNvPr id="0" name=""/>
        <dsp:cNvSpPr/>
      </dsp:nvSpPr>
      <dsp:spPr>
        <a:xfrm>
          <a:off x="968712" y="2234424"/>
          <a:ext cx="160373" cy="160373"/>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3AB0A-B676-4AFF-8575-8BA9B28186E3}">
      <dsp:nvSpPr>
        <dsp:cNvPr id="0" name=""/>
        <dsp:cNvSpPr/>
      </dsp:nvSpPr>
      <dsp:spPr>
        <a:xfrm>
          <a:off x="1058521" y="1942545"/>
          <a:ext cx="252015" cy="252015"/>
        </a:xfrm>
        <a:prstGeom prst="ellipse">
          <a:avLst/>
        </a:prstGeom>
        <a:solidFill>
          <a:schemeClr val="accent6">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F7ED7-2138-429B-B8E8-40FB2DAF0412}">
      <dsp:nvSpPr>
        <dsp:cNvPr id="0" name=""/>
        <dsp:cNvSpPr/>
      </dsp:nvSpPr>
      <dsp:spPr>
        <a:xfrm>
          <a:off x="1283043" y="2256876"/>
          <a:ext cx="160373" cy="160373"/>
        </a:xfrm>
        <a:prstGeom prst="ellipse">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19392-E8FF-4496-B113-53B39E20FF13}">
      <dsp:nvSpPr>
        <dsp:cNvPr id="0" name=""/>
        <dsp:cNvSpPr/>
      </dsp:nvSpPr>
      <dsp:spPr>
        <a:xfrm>
          <a:off x="1485114" y="1897640"/>
          <a:ext cx="366567" cy="366567"/>
        </a:xfrm>
        <a:prstGeom prst="ellipse">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C1A9B1-BA60-4D17-BB1E-F0F02B4A3B2B}">
      <dsp:nvSpPr>
        <dsp:cNvPr id="0" name=""/>
        <dsp:cNvSpPr/>
      </dsp:nvSpPr>
      <dsp:spPr>
        <a:xfrm>
          <a:off x="1979063" y="1807831"/>
          <a:ext cx="252015" cy="252015"/>
        </a:xfrm>
        <a:prstGeom prst="ellipse">
          <a:avLst/>
        </a:prstGeom>
        <a:solidFill>
          <a:schemeClr val="accent4">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D6EF4-A0CC-49CB-9AE7-43B444C48543}">
      <dsp:nvSpPr>
        <dsp:cNvPr id="0" name=""/>
        <dsp:cNvSpPr/>
      </dsp:nvSpPr>
      <dsp:spPr>
        <a:xfrm>
          <a:off x="2231078" y="752202"/>
          <a:ext cx="740132" cy="1412993"/>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DDEA6A-77C7-4BDC-8B22-AD74F2C7D212}">
      <dsp:nvSpPr>
        <dsp:cNvPr id="0" name=""/>
        <dsp:cNvSpPr/>
      </dsp:nvSpPr>
      <dsp:spPr>
        <a:xfrm>
          <a:off x="2971210" y="752888"/>
          <a:ext cx="2018542" cy="1412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bg1">
                  <a:lumMod val="65000"/>
                </a:schemeClr>
              </a:solidFill>
              <a:latin typeface="Microsoft YaHei" charset="-122"/>
              <a:ea typeface="Microsoft YaHei" charset="-122"/>
              <a:cs typeface="Microsoft YaHei" charset="-122"/>
            </a:rPr>
            <a:t>缺渠道</a:t>
          </a:r>
          <a:endParaRPr lang="en-US" altLang="zh-CN" sz="1400" b="0" i="0" kern="1200" dirty="0" smtClean="0">
            <a:solidFill>
              <a:schemeClr val="bg1">
                <a:lumMod val="65000"/>
              </a:schemeClr>
            </a:solidFill>
            <a:latin typeface="Microsoft YaHei" charset="-122"/>
            <a:ea typeface="Microsoft YaHei" charset="-122"/>
            <a:cs typeface="Microsoft YaHei" charset="-122"/>
          </a:endParaRPr>
        </a:p>
        <a:p>
          <a:pPr lvl="0" algn="ctr" defTabSz="622300">
            <a:lnSpc>
              <a:spcPct val="90000"/>
            </a:lnSpc>
            <a:spcBef>
              <a:spcPct val="0"/>
            </a:spcBef>
            <a:spcAft>
              <a:spcPct val="35000"/>
            </a:spcAft>
          </a:pPr>
          <a:r>
            <a:rPr lang="zh-CN" altLang="en-US" sz="1400" b="0" i="0" kern="1200" dirty="0" smtClean="0">
              <a:solidFill>
                <a:schemeClr val="bg1">
                  <a:lumMod val="65000"/>
                </a:schemeClr>
              </a:solidFill>
              <a:latin typeface="Microsoft YaHei" charset="-122"/>
              <a:ea typeface="Microsoft YaHei" charset="-122"/>
              <a:cs typeface="Microsoft YaHei" charset="-122"/>
            </a:rPr>
            <a:t>缺担保</a:t>
          </a:r>
          <a:endParaRPr lang="en-US" altLang="zh-CN" sz="1400" b="0" i="0" kern="1200" dirty="0" smtClean="0">
            <a:solidFill>
              <a:schemeClr val="bg1">
                <a:lumMod val="65000"/>
              </a:schemeClr>
            </a:solidFill>
            <a:latin typeface="Microsoft YaHei" charset="-122"/>
            <a:ea typeface="Microsoft YaHei" charset="-122"/>
            <a:cs typeface="Microsoft YaHei" charset="-122"/>
          </a:endParaRPr>
        </a:p>
        <a:p>
          <a:pPr lvl="0" algn="ctr" defTabSz="622300">
            <a:lnSpc>
              <a:spcPct val="90000"/>
            </a:lnSpc>
            <a:spcBef>
              <a:spcPct val="0"/>
            </a:spcBef>
            <a:spcAft>
              <a:spcPct val="35000"/>
            </a:spcAft>
          </a:pPr>
          <a:r>
            <a:rPr lang="zh-CN" altLang="en-US" sz="1400" b="0" i="0" kern="1200" dirty="0" smtClean="0">
              <a:solidFill>
                <a:schemeClr val="bg1">
                  <a:lumMod val="65000"/>
                </a:schemeClr>
              </a:solidFill>
              <a:latin typeface="Microsoft YaHei" charset="-122"/>
              <a:ea typeface="Microsoft YaHei" charset="-122"/>
              <a:cs typeface="Microsoft YaHei" charset="-122"/>
            </a:rPr>
            <a:t>缺信用审核</a:t>
          </a:r>
          <a:endParaRPr lang="en-US" sz="1400" b="0" i="0" kern="1200" dirty="0">
            <a:solidFill>
              <a:schemeClr val="bg1">
                <a:lumMod val="65000"/>
              </a:schemeClr>
            </a:solidFill>
            <a:latin typeface="Microsoft YaHei" charset="-122"/>
            <a:ea typeface="Microsoft YaHei" charset="-122"/>
            <a:cs typeface="Microsoft YaHei" charset="-122"/>
          </a:endParaRPr>
        </a:p>
      </dsp:txBody>
      <dsp:txXfrm>
        <a:off x="2971210" y="752888"/>
        <a:ext cx="2018542" cy="1412979"/>
      </dsp:txXfrm>
    </dsp:sp>
    <dsp:sp modelId="{21E83F37-BEFF-4B60-BB9A-345F36FD8FDB}">
      <dsp:nvSpPr>
        <dsp:cNvPr id="0" name=""/>
        <dsp:cNvSpPr/>
      </dsp:nvSpPr>
      <dsp:spPr>
        <a:xfrm>
          <a:off x="4989753" y="752202"/>
          <a:ext cx="740132" cy="1412993"/>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1BE0AD-50A5-48F7-B598-DEB590DCA7A9}">
      <dsp:nvSpPr>
        <dsp:cNvPr id="0" name=""/>
        <dsp:cNvSpPr/>
      </dsp:nvSpPr>
      <dsp:spPr>
        <a:xfrm>
          <a:off x="5917086" y="635429"/>
          <a:ext cx="1715761" cy="1715761"/>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l" defTabSz="622300">
            <a:lnSpc>
              <a:spcPct val="90000"/>
            </a:lnSpc>
            <a:spcBef>
              <a:spcPct val="0"/>
            </a:spcBef>
            <a:spcAft>
              <a:spcPct val="35000"/>
            </a:spcAft>
          </a:pPr>
          <a:r>
            <a:rPr lang="en-US" altLang="zh-CN" sz="1400" b="0" i="0" kern="1200" dirty="0" smtClean="0">
              <a:latin typeface="Microsoft YaHei" charset="-122"/>
              <a:ea typeface="Microsoft YaHei" charset="-122"/>
              <a:cs typeface="Microsoft YaHei" charset="-122"/>
            </a:rPr>
            <a:t>1.</a:t>
          </a:r>
          <a:r>
            <a:rPr lang="zh-CN" altLang="en-US" sz="1400" b="0" i="0" kern="1200" dirty="0" smtClean="0">
              <a:latin typeface="Microsoft YaHei" charset="-122"/>
              <a:ea typeface="Microsoft YaHei" charset="-122"/>
              <a:cs typeface="Microsoft YaHei" charset="-122"/>
            </a:rPr>
            <a:t> 开拓新渠道</a:t>
          </a:r>
          <a:endParaRPr lang="en-US" altLang="zh-CN" sz="1400" b="0" i="0" kern="1200" dirty="0" smtClean="0">
            <a:latin typeface="Microsoft YaHei" charset="-122"/>
            <a:ea typeface="Microsoft YaHei" charset="-122"/>
            <a:cs typeface="Microsoft YaHei" charset="-122"/>
          </a:endParaRPr>
        </a:p>
        <a:p>
          <a:pPr lvl="0" algn="l" defTabSz="622300">
            <a:lnSpc>
              <a:spcPct val="90000"/>
            </a:lnSpc>
            <a:spcBef>
              <a:spcPct val="0"/>
            </a:spcBef>
            <a:spcAft>
              <a:spcPct val="35000"/>
            </a:spcAft>
          </a:pPr>
          <a:r>
            <a:rPr lang="en-US" altLang="zh-CN" sz="1400" b="0" i="0" kern="1200" dirty="0" smtClean="0">
              <a:latin typeface="Microsoft YaHei" charset="-122"/>
              <a:ea typeface="Microsoft YaHei" charset="-122"/>
              <a:cs typeface="Microsoft YaHei" charset="-122"/>
            </a:rPr>
            <a:t>2.</a:t>
          </a:r>
          <a:r>
            <a:rPr lang="zh-CN" altLang="en-US" sz="1400" b="0" i="0" kern="1200" dirty="0" smtClean="0">
              <a:latin typeface="Microsoft YaHei" charset="-122"/>
              <a:ea typeface="Microsoft YaHei" charset="-122"/>
              <a:cs typeface="Microsoft YaHei" charset="-122"/>
            </a:rPr>
            <a:t> 有效</a:t>
          </a:r>
          <a:r>
            <a:rPr lang="zh-CN" altLang="en-US" sz="1400" b="0" i="0" kern="1200" smtClean="0">
              <a:latin typeface="Microsoft YaHei" charset="-122"/>
              <a:ea typeface="Microsoft YaHei" charset="-122"/>
              <a:cs typeface="Microsoft YaHei" charset="-122"/>
            </a:rPr>
            <a:t>控制信用风险</a:t>
          </a:r>
          <a:endParaRPr lang="en-US" sz="1400" b="0" i="0" kern="1200" dirty="0">
            <a:latin typeface="Microsoft YaHei" charset="-122"/>
            <a:ea typeface="Microsoft YaHei" charset="-122"/>
            <a:cs typeface="Microsoft YaHei" charset="-122"/>
          </a:endParaRPr>
        </a:p>
      </dsp:txBody>
      <dsp:txXfrm>
        <a:off x="6168353" y="886696"/>
        <a:ext cx="1213227" cy="1213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1A8DE-F05D-2C43-A114-5F0081C118F4}">
      <dsp:nvSpPr>
        <dsp:cNvPr id="0" name=""/>
        <dsp:cNvSpPr/>
      </dsp:nvSpPr>
      <dsp:spPr>
        <a:xfrm>
          <a:off x="2146892" y="800197"/>
          <a:ext cx="99116" cy="303956"/>
        </a:xfrm>
        <a:custGeom>
          <a:avLst/>
          <a:gdLst/>
          <a:ahLst/>
          <a:cxnLst/>
          <a:rect l="0" t="0" r="0" b="0"/>
          <a:pathLst>
            <a:path>
              <a:moveTo>
                <a:pt x="0" y="0"/>
              </a:moveTo>
              <a:lnTo>
                <a:pt x="0" y="303956"/>
              </a:lnTo>
              <a:lnTo>
                <a:pt x="99116" y="303956"/>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09AD6BCC-DC1C-EE46-8A4B-FE6A9D8D6E51}">
      <dsp:nvSpPr>
        <dsp:cNvPr id="0" name=""/>
        <dsp:cNvSpPr/>
      </dsp:nvSpPr>
      <dsp:spPr>
        <a:xfrm>
          <a:off x="2011433" y="330387"/>
          <a:ext cx="399768" cy="139422"/>
        </a:xfrm>
        <a:custGeom>
          <a:avLst/>
          <a:gdLst/>
          <a:ahLst/>
          <a:cxnLst/>
          <a:rect l="0" t="0" r="0" b="0"/>
          <a:pathLst>
            <a:path>
              <a:moveTo>
                <a:pt x="0" y="0"/>
              </a:moveTo>
              <a:lnTo>
                <a:pt x="0" y="70041"/>
              </a:lnTo>
              <a:lnTo>
                <a:pt x="399768" y="70041"/>
              </a:lnTo>
              <a:lnTo>
                <a:pt x="399768" y="139422"/>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0FEFC65B-3018-334C-8858-60385DE58B8E}">
      <dsp:nvSpPr>
        <dsp:cNvPr id="0" name=""/>
        <dsp:cNvSpPr/>
      </dsp:nvSpPr>
      <dsp:spPr>
        <a:xfrm>
          <a:off x="660775" y="754477"/>
          <a:ext cx="187192" cy="91440"/>
        </a:xfrm>
        <a:custGeom>
          <a:avLst/>
          <a:gdLst/>
          <a:ahLst/>
          <a:cxnLst/>
          <a:rect l="0" t="0" r="0" b="0"/>
          <a:pathLst>
            <a:path>
              <a:moveTo>
                <a:pt x="187192" y="45720"/>
              </a:moveTo>
              <a:lnTo>
                <a:pt x="187192" y="128491"/>
              </a:lnTo>
              <a:lnTo>
                <a:pt x="0" y="128491"/>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88C7B7CE-A247-9546-BDE4-1171D9360AA6}">
      <dsp:nvSpPr>
        <dsp:cNvPr id="0" name=""/>
        <dsp:cNvSpPr/>
      </dsp:nvSpPr>
      <dsp:spPr>
        <a:xfrm>
          <a:off x="660775" y="800197"/>
          <a:ext cx="187192" cy="669956"/>
        </a:xfrm>
        <a:custGeom>
          <a:avLst/>
          <a:gdLst/>
          <a:ahLst/>
          <a:cxnLst/>
          <a:rect l="0" t="0" r="0" b="0"/>
          <a:pathLst>
            <a:path>
              <a:moveTo>
                <a:pt x="187192" y="0"/>
              </a:moveTo>
              <a:lnTo>
                <a:pt x="187192" y="669956"/>
              </a:lnTo>
              <a:lnTo>
                <a:pt x="0" y="669956"/>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8C82BF8E-05A7-C04F-BF2F-CB315D9DC51B}">
      <dsp:nvSpPr>
        <dsp:cNvPr id="0" name=""/>
        <dsp:cNvSpPr/>
      </dsp:nvSpPr>
      <dsp:spPr>
        <a:xfrm>
          <a:off x="847967" y="800197"/>
          <a:ext cx="455981" cy="373073"/>
        </a:xfrm>
        <a:custGeom>
          <a:avLst/>
          <a:gdLst/>
          <a:ahLst/>
          <a:cxnLst/>
          <a:rect l="0" t="0" r="0" b="0"/>
          <a:pathLst>
            <a:path>
              <a:moveTo>
                <a:pt x="0" y="0"/>
              </a:moveTo>
              <a:lnTo>
                <a:pt x="0" y="373073"/>
              </a:lnTo>
              <a:lnTo>
                <a:pt x="455981" y="373073"/>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F44C7318-8762-724B-9106-38852C0D4102}">
      <dsp:nvSpPr>
        <dsp:cNvPr id="0" name=""/>
        <dsp:cNvSpPr/>
      </dsp:nvSpPr>
      <dsp:spPr>
        <a:xfrm>
          <a:off x="1112277" y="330387"/>
          <a:ext cx="899156" cy="139422"/>
        </a:xfrm>
        <a:custGeom>
          <a:avLst/>
          <a:gdLst/>
          <a:ahLst/>
          <a:cxnLst/>
          <a:rect l="0" t="0" r="0" b="0"/>
          <a:pathLst>
            <a:path>
              <a:moveTo>
                <a:pt x="899156" y="0"/>
              </a:moveTo>
              <a:lnTo>
                <a:pt x="899156" y="70041"/>
              </a:lnTo>
              <a:lnTo>
                <a:pt x="0" y="70041"/>
              </a:lnTo>
              <a:lnTo>
                <a:pt x="0" y="139422"/>
              </a:lnTo>
            </a:path>
          </a:pathLst>
        </a:custGeom>
        <a:noFill/>
        <a:ln w="25400" cap="flat" cmpd="sng" algn="ctr">
          <a:solidFill>
            <a:srgbClr val="F57264"/>
          </a:solidFill>
          <a:prstDash val="solid"/>
        </a:ln>
        <a:effectLst/>
      </dsp:spPr>
      <dsp:style>
        <a:lnRef idx="2">
          <a:scrgbClr r="0" g="0" b="0"/>
        </a:lnRef>
        <a:fillRef idx="0">
          <a:scrgbClr r="0" g="0" b="0"/>
        </a:fillRef>
        <a:effectRef idx="0">
          <a:scrgbClr r="0" g="0" b="0"/>
        </a:effectRef>
        <a:fontRef idx="minor"/>
      </dsp:style>
    </dsp:sp>
    <dsp:sp modelId="{829FB835-7EEB-C442-979F-C2707B2178C3}">
      <dsp:nvSpPr>
        <dsp:cNvPr id="0" name=""/>
        <dsp:cNvSpPr/>
      </dsp:nvSpPr>
      <dsp:spPr>
        <a:xfrm>
          <a:off x="1386485" y="0"/>
          <a:ext cx="124989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中小企业融资</a:t>
          </a:r>
          <a:endParaRPr lang="zh-CN" altLang="en-US" sz="900" b="0" i="0" kern="1200" dirty="0">
            <a:latin typeface="Microsoft YaHei Light" charset="-122"/>
            <a:ea typeface="Microsoft YaHei Light" charset="-122"/>
            <a:cs typeface="Microsoft YaHei Light" charset="-122"/>
          </a:endParaRPr>
        </a:p>
      </dsp:txBody>
      <dsp:txXfrm>
        <a:off x="1386485" y="0"/>
        <a:ext cx="1249895" cy="330387"/>
      </dsp:txXfrm>
    </dsp:sp>
    <dsp:sp modelId="{18F423D7-BA29-CB48-BD94-BF1D48B75629}">
      <dsp:nvSpPr>
        <dsp:cNvPr id="0" name=""/>
        <dsp:cNvSpPr/>
      </dsp:nvSpPr>
      <dsp:spPr>
        <a:xfrm>
          <a:off x="781889" y="469809"/>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直接融资</a:t>
          </a:r>
          <a:endParaRPr lang="zh-CN" altLang="en-US" sz="900" b="0" i="0" kern="1200" dirty="0">
            <a:latin typeface="Microsoft YaHei Light" charset="-122"/>
            <a:ea typeface="Microsoft YaHei Light" charset="-122"/>
            <a:cs typeface="Microsoft YaHei Light" charset="-122"/>
          </a:endParaRPr>
        </a:p>
      </dsp:txBody>
      <dsp:txXfrm>
        <a:off x="781889" y="469809"/>
        <a:ext cx="660775" cy="330387"/>
      </dsp:txXfrm>
    </dsp:sp>
    <dsp:sp modelId="{7943CA64-8F01-B549-B27D-38047C7B2722}">
      <dsp:nvSpPr>
        <dsp:cNvPr id="0" name=""/>
        <dsp:cNvSpPr/>
      </dsp:nvSpPr>
      <dsp:spPr>
        <a:xfrm>
          <a:off x="1303948" y="1008077"/>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股票融资</a:t>
          </a:r>
          <a:endParaRPr lang="zh-CN" altLang="en-US" sz="900" b="0" i="0" kern="1200" dirty="0">
            <a:latin typeface="Microsoft YaHei Light" charset="-122"/>
            <a:ea typeface="Microsoft YaHei Light" charset="-122"/>
            <a:cs typeface="Microsoft YaHei Light" charset="-122"/>
          </a:endParaRPr>
        </a:p>
      </dsp:txBody>
      <dsp:txXfrm>
        <a:off x="1303948" y="1008077"/>
        <a:ext cx="660775" cy="330387"/>
      </dsp:txXfrm>
    </dsp:sp>
    <dsp:sp modelId="{D566EEB7-4330-B047-B159-3C849117D5EF}">
      <dsp:nvSpPr>
        <dsp:cNvPr id="0" name=""/>
        <dsp:cNvSpPr/>
      </dsp:nvSpPr>
      <dsp:spPr>
        <a:xfrm>
          <a:off x="0" y="1304960"/>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民间融资</a:t>
          </a:r>
          <a:endParaRPr lang="zh-CN" altLang="en-US" sz="900" b="0" i="0" kern="1200" dirty="0">
            <a:latin typeface="Microsoft YaHei Light" charset="-122"/>
            <a:ea typeface="Microsoft YaHei Light" charset="-122"/>
            <a:cs typeface="Microsoft YaHei Light" charset="-122"/>
          </a:endParaRPr>
        </a:p>
      </dsp:txBody>
      <dsp:txXfrm>
        <a:off x="0" y="1304960"/>
        <a:ext cx="660775" cy="330387"/>
      </dsp:txXfrm>
    </dsp:sp>
    <dsp:sp modelId="{C92B22BC-A205-B642-A1F4-6722020557B1}">
      <dsp:nvSpPr>
        <dsp:cNvPr id="0" name=""/>
        <dsp:cNvSpPr/>
      </dsp:nvSpPr>
      <dsp:spPr>
        <a:xfrm>
          <a:off x="0" y="717775"/>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债权融资</a:t>
          </a:r>
          <a:endParaRPr lang="zh-CN" altLang="en-US" sz="900" b="0" i="0" kern="1200" dirty="0">
            <a:latin typeface="Microsoft YaHei Light" charset="-122"/>
            <a:ea typeface="Microsoft YaHei Light" charset="-122"/>
            <a:cs typeface="Microsoft YaHei Light" charset="-122"/>
          </a:endParaRPr>
        </a:p>
      </dsp:txBody>
      <dsp:txXfrm>
        <a:off x="0" y="717775"/>
        <a:ext cx="660775" cy="330387"/>
      </dsp:txXfrm>
    </dsp:sp>
    <dsp:sp modelId="{14224F53-ACA6-CA47-9703-7107556FB02D}">
      <dsp:nvSpPr>
        <dsp:cNvPr id="0" name=""/>
        <dsp:cNvSpPr/>
      </dsp:nvSpPr>
      <dsp:spPr>
        <a:xfrm>
          <a:off x="2080814" y="469809"/>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smtClean="0">
              <a:latin typeface="Microsoft YaHei Light" charset="-122"/>
              <a:ea typeface="Microsoft YaHei Light" charset="-122"/>
              <a:cs typeface="Microsoft YaHei Light" charset="-122"/>
            </a:rPr>
            <a:t>间接融资</a:t>
          </a:r>
          <a:endParaRPr lang="zh-CN" altLang="en-US" sz="900" b="0" i="0" kern="1200" dirty="0">
            <a:latin typeface="Microsoft YaHei Light" charset="-122"/>
            <a:ea typeface="Microsoft YaHei Light" charset="-122"/>
            <a:cs typeface="Microsoft YaHei Light" charset="-122"/>
          </a:endParaRPr>
        </a:p>
      </dsp:txBody>
      <dsp:txXfrm>
        <a:off x="2080814" y="469809"/>
        <a:ext cx="660775" cy="330387"/>
      </dsp:txXfrm>
    </dsp:sp>
    <dsp:sp modelId="{3BD631C2-89AB-1E40-B7E5-819EE1A84926}">
      <dsp:nvSpPr>
        <dsp:cNvPr id="0" name=""/>
        <dsp:cNvSpPr/>
      </dsp:nvSpPr>
      <dsp:spPr>
        <a:xfrm>
          <a:off x="2246008" y="938960"/>
          <a:ext cx="660775" cy="3303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0" kern="1200" dirty="0" smtClean="0">
              <a:latin typeface="Microsoft YaHei Light" charset="-122"/>
              <a:ea typeface="Microsoft YaHei Light" charset="-122"/>
              <a:cs typeface="Microsoft YaHei Light" charset="-122"/>
            </a:rPr>
            <a:t>银行贷款</a:t>
          </a:r>
          <a:endParaRPr lang="zh-CN" altLang="en-US" sz="900" b="0" i="0" kern="1200" dirty="0">
            <a:latin typeface="Microsoft YaHei Light" charset="-122"/>
            <a:ea typeface="Microsoft YaHei Light" charset="-122"/>
            <a:cs typeface="Microsoft YaHei Light" charset="-122"/>
          </a:endParaRPr>
        </a:p>
      </dsp:txBody>
      <dsp:txXfrm>
        <a:off x="2246008" y="938960"/>
        <a:ext cx="660775" cy="330387"/>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9/13/17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solidFill>
                  <a:srgbClr val="FF0000"/>
                </a:solidFill>
              </a:rPr>
              <a:t>READ</a:t>
            </a:r>
            <a:r>
              <a:rPr lang="en-US" sz="1200" b="1" baseline="0" smtClean="0">
                <a:solidFill>
                  <a:srgbClr val="FF0000"/>
                </a:solidFill>
              </a:rPr>
              <a:t> PLEASE!</a:t>
            </a:r>
            <a:endParaRPr lang="en-US" sz="1200" b="1"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smtClean="0">
                <a:solidFill>
                  <a:srgbClr val="FF0000"/>
                </a:solidFill>
              </a:rPr>
              <a:t>Before you open this template be sure that you have </a:t>
            </a:r>
            <a:r>
              <a:rPr lang="en-US" smtClean="0"/>
              <a:t>installed these fonts: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smtClean="0">
                <a:solidFill>
                  <a:schemeClr val="tx1"/>
                </a:solidFill>
                <a:effectLst/>
                <a:latin typeface="+mn-lt"/>
                <a:ea typeface="+mn-ea"/>
                <a:cs typeface="+mn-cs"/>
              </a:rPr>
              <a:t>GeosansLight.ttf  </a:t>
            </a:r>
            <a:r>
              <a:rPr lang="en-US" sz="1200" kern="1200" smtClean="0">
                <a:solidFill>
                  <a:schemeClr val="tx1"/>
                </a:solidFill>
                <a:effectLst/>
                <a:latin typeface="+mn-lt"/>
                <a:ea typeface="+mn-ea"/>
                <a:cs typeface="+mn-cs"/>
              </a:rPr>
              <a:t>from: </a:t>
            </a:r>
            <a:r>
              <a:rPr lang="en-US" smtClean="0"/>
              <a:t>http://www.dafont.com/geo-sans-light.font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smtClean="0">
                <a:solidFill>
                  <a:schemeClr val="tx1"/>
                </a:solidFill>
                <a:effectLst/>
                <a:latin typeface="+mn-lt"/>
                <a:ea typeface="+mn-ea"/>
                <a:cs typeface="+mn-cs"/>
              </a:rPr>
              <a:t>New Cicle Semi.ttf  </a:t>
            </a:r>
            <a:r>
              <a:rPr lang="en-US" sz="1200" kern="1200" smtClean="0">
                <a:solidFill>
                  <a:schemeClr val="tx1"/>
                </a:solidFill>
                <a:effectLst/>
                <a:latin typeface="+mn-lt"/>
                <a:ea typeface="+mn-ea"/>
                <a:cs typeface="+mn-cs"/>
              </a:rPr>
              <a:t>from: </a:t>
            </a:r>
            <a:r>
              <a:rPr lang="en-US" smtClean="0"/>
              <a:t>http://www.dafont.com/new-cicle.font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smtClean="0">
                <a:solidFill>
                  <a:schemeClr val="tx1"/>
                </a:solidFill>
                <a:effectLst/>
                <a:latin typeface="+mn-lt"/>
                <a:ea typeface="+mn-ea"/>
                <a:cs typeface="+mn-cs"/>
              </a:rPr>
              <a:t>fontawesome-webfont.ttf  </a:t>
            </a:r>
            <a:r>
              <a:rPr lang="en-US" sz="1200" kern="1200" smtClean="0">
                <a:solidFill>
                  <a:schemeClr val="tx1"/>
                </a:solidFill>
                <a:effectLst/>
                <a:latin typeface="+mn-lt"/>
                <a:ea typeface="+mn-ea"/>
                <a:cs typeface="+mn-cs"/>
              </a:rPr>
              <a:t>from: </a:t>
            </a:r>
            <a:r>
              <a:rPr lang="en-US" sz="1200" u="none" kern="1200" smtClean="0">
                <a:solidFill>
                  <a:schemeClr val="tx1"/>
                </a:solidFill>
                <a:effectLst/>
                <a:latin typeface="+mn-lt"/>
                <a:ea typeface="+mn-ea"/>
                <a:cs typeface="+mn-cs"/>
              </a:rPr>
              <a:t>http://fortawesome.github.io/Font-Awesome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All</a:t>
            </a:r>
            <a:r>
              <a:rPr lang="en-US" baseline="0" smtClean="0"/>
              <a:t> fonts are free for use in commercial projects!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If you have any problems with this presentation, please contact with me from this page: http://graphicriver.net/user/Bandidos </a:t>
            </a:r>
            <a:endParaRPr lang="bg-BG"/>
          </a:p>
        </p:txBody>
      </p:sp>
      <p:sp>
        <p:nvSpPr>
          <p:cNvPr id="4" name="Slide Number Placeholder 3"/>
          <p:cNvSpPr>
            <a:spLocks noGrp="1"/>
          </p:cNvSpPr>
          <p:nvPr>
            <p:ph type="sldNum" sz="quarter" idx="10"/>
          </p:nvPr>
        </p:nvSpPr>
        <p:spPr/>
        <p:txBody>
          <a:bodyPr/>
          <a:lstStyle/>
          <a:p>
            <a:fld id="{CA01ECC2-CC4E-4F29-8066-0FD7DD3067D0}" type="slidenum">
              <a:rPr lang="bg-BG" smtClean="0"/>
              <a:t>1</a:t>
            </a:fld>
            <a:endParaRPr lang="bg-BG"/>
          </a:p>
        </p:txBody>
      </p:sp>
    </p:spTree>
    <p:extLst>
      <p:ext uri="{BB962C8B-B14F-4D97-AF65-F5344CB8AC3E}">
        <p14:creationId xmlns:p14="http://schemas.microsoft.com/office/powerpoint/2010/main" val="124857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ooter only">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48464" y="4725032"/>
            <a:ext cx="265832" cy="316075"/>
          </a:xfrm>
          <a:prstGeom prst="rect">
            <a:avLst/>
          </a:prstGeom>
        </p:spPr>
      </p:pic>
    </p:spTree>
    <p:extLst>
      <p:ext uri="{BB962C8B-B14F-4D97-AF65-F5344CB8AC3E}">
        <p14:creationId xmlns:p14="http://schemas.microsoft.com/office/powerpoint/2010/main" val="1666672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t>9/13/17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t>9/13/17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smtClean="0">
                <a:solidFill>
                  <a:schemeClr val="bg1">
                    <a:lumMod val="65000"/>
                  </a:schemeClr>
                </a:solidFill>
              </a:rPr>
              <a:t>Test</a:t>
            </a:r>
            <a:endParaRPr lang="en-US" sz="1200" dirty="0">
              <a:solidFill>
                <a:schemeClr val="bg1">
                  <a:lumMod val="65000"/>
                </a:schemeClr>
              </a:solidFill>
            </a:endParaRPr>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9/13/17</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748464" y="4725032"/>
            <a:ext cx="265832" cy="316075"/>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2.png"/><Relationship Id="rId8"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userDrawn="1"/>
        </p:nvSpPr>
        <p:spPr>
          <a:xfrm>
            <a:off x="3886218" y="2242090"/>
            <a:ext cx="1569660" cy="461665"/>
          </a:xfrm>
          <a:prstGeom prst="rect">
            <a:avLst/>
          </a:prstGeom>
          <a:noFill/>
        </p:spPr>
        <p:txBody>
          <a:bodyPr wrap="none" rtlCol="0">
            <a:spAutoFit/>
          </a:bodyPr>
          <a:lstStyle/>
          <a:p>
            <a:r>
              <a:rPr lang="zh-CN" altLang="en-US" sz="2400" spc="300" baseline="0" smtClean="0">
                <a:solidFill>
                  <a:srgbClr val="3D3743"/>
                </a:solidFill>
                <a:latin typeface="Microsoft YaHei" charset="-122"/>
                <a:ea typeface="Microsoft YaHei" charset="-122"/>
                <a:cs typeface="Microsoft YaHei" charset="-122"/>
              </a:rPr>
              <a:t>智产智融</a:t>
            </a:r>
            <a:endParaRPr lang="bg-BG" sz="2400" spc="300" baseline="0" dirty="0">
              <a:solidFill>
                <a:srgbClr val="3D3743"/>
              </a:solidFill>
              <a:latin typeface="Microsoft YaHei" charset="-122"/>
              <a:ea typeface="Microsoft YaHei" charset="-122"/>
              <a:cs typeface="Microsoft YaHei" charset="-122"/>
            </a:endParaRPr>
          </a:p>
        </p:txBody>
      </p:sp>
      <p:pic>
        <p:nvPicPr>
          <p:cNvPr id="1026" name="Picture 2" descr="C:\Users\Jokomoro\Documents\b2.png"/>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552793" y="0"/>
            <a:ext cx="2160240" cy="199289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Envato\Success\Images\l1.png"/>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68467">
            <a:off x="5318648" y="1106313"/>
            <a:ext cx="754948" cy="987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Envato\Success\Images\l2.png"/>
          <p:cNvPicPr>
            <a:picLocks noChangeAspect="1" noChangeArrowheads="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7824" y="1325846"/>
            <a:ext cx="909166" cy="54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52793" y="2715766"/>
            <a:ext cx="2236510" cy="400110"/>
          </a:xfrm>
          <a:prstGeom prst="rect">
            <a:avLst/>
          </a:prstGeom>
          <a:noFill/>
        </p:spPr>
        <p:txBody>
          <a:bodyPr wrap="none" rtlCol="0">
            <a:spAutoFit/>
          </a:bodyPr>
          <a:lstStyle/>
          <a:p>
            <a:r>
              <a:rPr lang="zh-CN" altLang="en-US" sz="2000" smtClean="0">
                <a:solidFill>
                  <a:schemeClr val="tx1">
                    <a:lumMod val="85000"/>
                    <a:lumOff val="15000"/>
                  </a:schemeClr>
                </a:solidFill>
                <a:latin typeface="Microsoft YaHei Light" charset="-122"/>
                <a:ea typeface="Microsoft YaHei Light" charset="-122"/>
                <a:cs typeface="Microsoft YaHei Light" charset="-122"/>
              </a:rPr>
              <a:t>中小企业融资平台</a:t>
            </a:r>
            <a:endParaRPr lang="bg-BG" sz="2000" dirty="0">
              <a:solidFill>
                <a:schemeClr val="tx1">
                  <a:lumMod val="85000"/>
                  <a:lumOff val="15000"/>
                </a:schemeClr>
              </a:solidFill>
              <a:latin typeface="Microsoft YaHei Light" charset="-122"/>
              <a:ea typeface="Microsoft YaHei Light" charset="-122"/>
              <a:cs typeface="Microsoft YaHei Light" charset="-122"/>
            </a:endParaRPr>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544" y="4803998"/>
            <a:ext cx="504056" cy="219952"/>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7624" y="4733953"/>
            <a:ext cx="360040" cy="360040"/>
          </a:xfrm>
          <a:prstGeom prst="rect">
            <a:avLst/>
          </a:prstGeom>
        </p:spPr>
      </p:pic>
      <p:sp>
        <p:nvSpPr>
          <p:cNvPr id="16" name="文本框 15"/>
          <p:cNvSpPr txBox="1"/>
          <p:nvPr/>
        </p:nvSpPr>
        <p:spPr>
          <a:xfrm>
            <a:off x="4032942" y="4775474"/>
            <a:ext cx="1087734" cy="276999"/>
          </a:xfrm>
          <a:prstGeom prst="rect">
            <a:avLst/>
          </a:prstGeom>
          <a:noFill/>
        </p:spPr>
        <p:txBody>
          <a:bodyPr wrap="none" rtlCol="0">
            <a:spAutoFit/>
          </a:bodyPr>
          <a:lstStyle/>
          <a:p>
            <a:r>
              <a:rPr kumimoji="1" lang="en-US" altLang="zh-CN" sz="1200" dirty="0" smtClean="0">
                <a:solidFill>
                  <a:schemeClr val="tx1">
                    <a:lumMod val="75000"/>
                    <a:lumOff val="25000"/>
                  </a:schemeClr>
                </a:solidFill>
              </a:rPr>
              <a:t>By</a:t>
            </a:r>
            <a:r>
              <a:rPr kumimoji="1" lang="zh-CN" altLang="en-US" sz="1200" dirty="0" smtClean="0">
                <a:solidFill>
                  <a:schemeClr val="tx1">
                    <a:lumMod val="75000"/>
                    <a:lumOff val="25000"/>
                  </a:schemeClr>
                </a:solidFill>
              </a:rPr>
              <a:t> </a:t>
            </a:r>
            <a:r>
              <a:rPr kumimoji="1" lang="en-US" altLang="zh-CN" sz="1200" dirty="0" err="1">
                <a:solidFill>
                  <a:schemeClr val="tx1">
                    <a:lumMod val="75000"/>
                    <a:lumOff val="25000"/>
                  </a:schemeClr>
                </a:solidFill>
              </a:rPr>
              <a:t>S</a:t>
            </a:r>
            <a:r>
              <a:rPr kumimoji="1" lang="en-US" altLang="zh-CN" sz="1200" dirty="0" err="1" smtClean="0">
                <a:solidFill>
                  <a:schemeClr val="tx1">
                    <a:lumMod val="75000"/>
                    <a:lumOff val="25000"/>
                  </a:schemeClr>
                </a:solidFill>
              </a:rPr>
              <a:t>parklefish</a:t>
            </a:r>
            <a:r>
              <a:rPr kumimoji="1" lang="zh-CN" altLang="en-US" sz="1200" dirty="0" smtClean="0">
                <a:solidFill>
                  <a:schemeClr val="tx1">
                    <a:lumMod val="75000"/>
                    <a:lumOff val="25000"/>
                  </a:schemeClr>
                </a:solidFill>
              </a:rPr>
              <a:t> </a:t>
            </a:r>
            <a:endParaRPr kumimoji="1" lang="zh-CN" altLang="en-US" sz="1200" dirty="0">
              <a:solidFill>
                <a:schemeClr val="tx1">
                  <a:lumMod val="75000"/>
                  <a:lumOff val="25000"/>
                </a:schemeClr>
              </a:solidFill>
            </a:endParaRPr>
          </a:p>
        </p:txBody>
      </p:sp>
    </p:spTree>
    <p:extLst>
      <p:ext uri="{BB962C8B-B14F-4D97-AF65-F5344CB8AC3E}">
        <p14:creationId xmlns:p14="http://schemas.microsoft.com/office/powerpoint/2010/main" val="2133886207"/>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7264"/>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057622"/>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 name="Title 13"/>
          <p:cNvSpPr>
            <a:spLocks noGrp="1"/>
          </p:cNvSpPr>
          <p:nvPr>
            <p:ph type="title"/>
          </p:nvPr>
        </p:nvSpPr>
        <p:spPr>
          <a:xfrm>
            <a:off x="172242" y="90169"/>
            <a:ext cx="2544133" cy="857250"/>
          </a:xfrm>
        </p:spPr>
        <p:txBody>
          <a:bodyPr>
            <a:normAutofit/>
          </a:bodyPr>
          <a:lstStyle/>
          <a:p>
            <a:pPr algn="ctr"/>
            <a:r>
              <a:rPr lang="zh-CN" altLang="en-US" dirty="0" smtClean="0">
                <a:solidFill>
                  <a:schemeClr val="bg1"/>
                </a:solidFill>
                <a:latin typeface="Microsoft YaHei" charset="-122"/>
                <a:ea typeface="Microsoft YaHei" charset="-122"/>
                <a:cs typeface="Microsoft YaHei" charset="-122"/>
              </a:rPr>
              <a:t>商业计划</a:t>
            </a:r>
            <a:endParaRPr lang="en-US" dirty="0">
              <a:solidFill>
                <a:schemeClr val="bg1"/>
              </a:solidFill>
              <a:latin typeface="Microsoft YaHei" charset="-122"/>
              <a:ea typeface="Microsoft YaHei" charset="-122"/>
              <a:cs typeface="Microsoft YaHei" charset="-122"/>
            </a:endParaRPr>
          </a:p>
        </p:txBody>
      </p:sp>
      <p:sp>
        <p:nvSpPr>
          <p:cNvPr id="12" name="Title 1"/>
          <p:cNvSpPr txBox="1">
            <a:spLocks/>
          </p:cNvSpPr>
          <p:nvPr/>
        </p:nvSpPr>
        <p:spPr>
          <a:xfrm>
            <a:off x="184168" y="694064"/>
            <a:ext cx="252028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1400" dirty="0" smtClean="0">
                <a:solidFill>
                  <a:schemeClr val="bg1"/>
                </a:solidFill>
                <a:latin typeface="Calibri" charset="0"/>
                <a:ea typeface="Calibri" charset="0"/>
                <a:cs typeface="Calibri" charset="0"/>
              </a:rPr>
              <a:t>Business</a:t>
            </a:r>
            <a:r>
              <a:rPr lang="zh-CN" altLang="en-US" sz="1400" dirty="0" smtClean="0">
                <a:solidFill>
                  <a:schemeClr val="bg1"/>
                </a:solidFill>
                <a:latin typeface="Calibri" charset="0"/>
                <a:ea typeface="Calibri" charset="0"/>
                <a:cs typeface="Calibri" charset="0"/>
              </a:rPr>
              <a:t> </a:t>
            </a:r>
            <a:r>
              <a:rPr lang="en-US" altLang="zh-CN" sz="1400" dirty="0" smtClean="0">
                <a:solidFill>
                  <a:schemeClr val="bg1"/>
                </a:solidFill>
                <a:latin typeface="Calibri" charset="0"/>
                <a:ea typeface="Calibri" charset="0"/>
                <a:cs typeface="Calibri" charset="0"/>
              </a:rPr>
              <a:t>Plan</a:t>
            </a:r>
            <a:endParaRPr lang="en-US" sz="1400" dirty="0">
              <a:solidFill>
                <a:schemeClr val="bg1"/>
              </a:solidFill>
              <a:latin typeface="Calibri" charset="0"/>
              <a:ea typeface="Calibri" charset="0"/>
              <a:cs typeface="Calibri" charset="0"/>
            </a:endParaRPr>
          </a:p>
        </p:txBody>
      </p:sp>
      <p:sp>
        <p:nvSpPr>
          <p:cNvPr id="16" name="Title 13"/>
          <p:cNvSpPr txBox="1">
            <a:spLocks/>
          </p:cNvSpPr>
          <p:nvPr/>
        </p:nvSpPr>
        <p:spPr>
          <a:xfrm>
            <a:off x="3311859" y="3006735"/>
            <a:ext cx="2520280" cy="441498"/>
          </a:xfrm>
          <a:prstGeom prst="rect">
            <a:avLst/>
          </a:prstGeom>
        </p:spPr>
        <p:txBody>
          <a:bodyPr vert="horz" lIns="91440" tIns="45720" rIns="91440" bIns="45720" rtlCol="0" anchor="ctr">
            <a:normAutofit fontScale="92500"/>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dirty="0" smtClean="0"/>
              <a:t>智产智融中小企业融资平台</a:t>
            </a:r>
            <a:endParaRPr 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7" y="1343437"/>
            <a:ext cx="1296146" cy="1541120"/>
          </a:xfrm>
          <a:prstGeom prst="rect">
            <a:avLst/>
          </a:prstGeom>
        </p:spPr>
      </p:pic>
    </p:spTree>
    <p:extLst>
      <p:ext uri="{BB962C8B-B14F-4D97-AF65-F5344CB8AC3E}">
        <p14:creationId xmlns:p14="http://schemas.microsoft.com/office/powerpoint/2010/main" val="1679266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53694125"/>
              </p:ext>
            </p:extLst>
          </p:nvPr>
        </p:nvGraphicFramePr>
        <p:xfrm>
          <a:off x="1259559" y="1370605"/>
          <a:ext cx="4188061" cy="2208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市场分析</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Marketing</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Analysis</a:t>
            </a:r>
            <a:endParaRPr lang="en-US" sz="1400" b="1" dirty="0">
              <a:solidFill>
                <a:srgbClr val="84CBC5"/>
              </a:solidFill>
              <a:latin typeface="+mn-lt"/>
            </a:endParaRPr>
          </a:p>
        </p:txBody>
      </p:sp>
      <p:cxnSp>
        <p:nvCxnSpPr>
          <p:cNvPr id="5" name="Straight Connector 4"/>
          <p:cNvCxnSpPr/>
          <p:nvPr/>
        </p:nvCxnSpPr>
        <p:spPr>
          <a:xfrm>
            <a:off x="729232" y="3328405"/>
            <a:ext cx="773120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122224" y="3663507"/>
            <a:ext cx="3201646" cy="743905"/>
            <a:chOff x="2339752" y="3651870"/>
            <a:chExt cx="3201646" cy="743905"/>
          </a:xfrm>
        </p:grpSpPr>
        <p:sp>
          <p:nvSpPr>
            <p:cNvPr id="45" name="Content Placeholder 2"/>
            <p:cNvSpPr txBox="1">
              <a:spLocks/>
            </p:cNvSpPr>
            <p:nvPr/>
          </p:nvSpPr>
          <p:spPr>
            <a:xfrm>
              <a:off x="2339752" y="3651870"/>
              <a:ext cx="320164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chemeClr val="accent4"/>
                  </a:solidFill>
                  <a:latin typeface="Source Sans Pro Black" pitchFamily="34" charset="0"/>
                </a:rPr>
                <a:t>50,000,000+</a:t>
              </a:r>
              <a:endParaRPr lang="en-US" sz="2800" dirty="0">
                <a:solidFill>
                  <a:schemeClr val="accent4"/>
                </a:solidFill>
                <a:latin typeface="Source Sans Pro Black" pitchFamily="34" charset="0"/>
              </a:endParaRPr>
            </a:p>
          </p:txBody>
        </p:sp>
        <p:sp>
          <p:nvSpPr>
            <p:cNvPr id="46" name="Content Placeholder 2"/>
            <p:cNvSpPr txBox="1">
              <a:spLocks/>
            </p:cNvSpPr>
            <p:nvPr/>
          </p:nvSpPr>
          <p:spPr>
            <a:xfrm>
              <a:off x="2343185" y="4064982"/>
              <a:ext cx="2550141" cy="330793"/>
            </a:xfrm>
            <a:prstGeom prst="rect">
              <a:avLst/>
            </a:prstGeom>
          </p:spPr>
          <p:txBody>
            <a:bodyPr vert="horz" lIns="91440" tIns="45720" rIns="91440" bIns="45720" rtlCol="0" anchor="ctr">
              <a:noAutofit/>
            </a:bodyPr>
            <a:lstStyle>
              <a:defPPr>
                <a:defRPr lang="en-US"/>
              </a:defPPr>
              <a:lvl1pPr>
                <a:spcBef>
                  <a:spcPct val="0"/>
                </a:spcBef>
                <a:buNone/>
                <a:defRPr sz="1000" b="0">
                  <a:solidFill>
                    <a:schemeClr val="tx1">
                      <a:lumMod val="65000"/>
                      <a:lumOff val="35000"/>
                    </a:schemeClr>
                  </a:solidFill>
                  <a:latin typeface="Microsoft YaHei" charset="-122"/>
                  <a:ea typeface="Microsoft YaHei" charset="-122"/>
                  <a:cs typeface="Microsoft YaHei" charset="-122"/>
                </a:defRPr>
              </a:lvl1pPr>
            </a:lstStyle>
            <a:p>
              <a:r>
                <a:rPr lang="en-US" altLang="zh-CN" dirty="0"/>
                <a:t>2017</a:t>
              </a:r>
              <a:r>
                <a:rPr lang="zh-CN" altLang="zh-CN" dirty="0"/>
                <a:t>年中国注册中小企业和个体户</a:t>
              </a:r>
              <a:endParaRPr lang="en-US" dirty="0"/>
            </a:p>
          </p:txBody>
        </p:sp>
      </p:grpSp>
      <p:cxnSp>
        <p:nvCxnSpPr>
          <p:cNvPr id="47" name="Straight Connector 46"/>
          <p:cNvCxnSpPr/>
          <p:nvPr/>
        </p:nvCxnSpPr>
        <p:spPr>
          <a:xfrm>
            <a:off x="2699792"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041369" y="3668637"/>
            <a:ext cx="1275680" cy="832668"/>
            <a:chOff x="7092280" y="3652206"/>
            <a:chExt cx="1275680" cy="832668"/>
          </a:xfrm>
        </p:grpSpPr>
        <p:sp>
          <p:nvSpPr>
            <p:cNvPr id="36" name="Content Placeholder 2"/>
            <p:cNvSpPr txBox="1">
              <a:spLocks/>
            </p:cNvSpPr>
            <p:nvPr/>
          </p:nvSpPr>
          <p:spPr>
            <a:xfrm>
              <a:off x="7092280" y="3652206"/>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chemeClr val="accent4"/>
                  </a:solidFill>
                  <a:latin typeface="Source Sans Pro Black" pitchFamily="34" charset="0"/>
                </a:rPr>
                <a:t>81</a:t>
              </a:r>
              <a:r>
                <a:rPr lang="en-US" sz="2800" dirty="0" smtClean="0">
                  <a:solidFill>
                    <a:schemeClr val="accent4"/>
                  </a:solidFill>
                  <a:latin typeface="Source Sans Pro Black" pitchFamily="34" charset="0"/>
                </a:rPr>
                <a:t>%</a:t>
              </a:r>
              <a:endParaRPr lang="en-US" sz="2800" dirty="0">
                <a:solidFill>
                  <a:schemeClr val="bg1">
                    <a:lumMod val="50000"/>
                  </a:schemeClr>
                </a:solidFill>
                <a:latin typeface="Source Sans Pro Black" pitchFamily="34" charset="0"/>
              </a:endParaRPr>
            </a:p>
          </p:txBody>
        </p:sp>
        <p:sp>
          <p:nvSpPr>
            <p:cNvPr id="37" name="Title 1"/>
            <p:cNvSpPr txBox="1">
              <a:spLocks/>
            </p:cNvSpPr>
            <p:nvPr/>
          </p:nvSpPr>
          <p:spPr>
            <a:xfrm>
              <a:off x="7102906" y="4121316"/>
              <a:ext cx="1265054"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000" smtClean="0">
                  <a:latin typeface="Microsoft YaHei" charset="-122"/>
                  <a:ea typeface="Microsoft YaHei" charset="-122"/>
                  <a:cs typeface="Microsoft YaHei" charset="-122"/>
                </a:rPr>
                <a:t>81%</a:t>
              </a:r>
              <a:r>
                <a:rPr lang="zh-CN" altLang="zh-CN" sz="1000" dirty="0" smtClean="0">
                  <a:latin typeface="Microsoft YaHei" charset="-122"/>
                  <a:ea typeface="Microsoft YaHei" charset="-122"/>
                  <a:cs typeface="Microsoft YaHei" charset="-122"/>
                </a:rPr>
                <a:t>企业</a:t>
              </a:r>
              <a:r>
                <a:rPr lang="zh-CN" altLang="zh-CN" sz="1000" dirty="0">
                  <a:latin typeface="Microsoft YaHei" charset="-122"/>
                  <a:ea typeface="Microsoft YaHei" charset="-122"/>
                  <a:cs typeface="Microsoft YaHei" charset="-122"/>
                </a:rPr>
                <a:t>的流动资金不能满足需求</a:t>
              </a:r>
              <a:endParaRPr lang="en-US" altLang="zh-CN" sz="1000" dirty="0">
                <a:latin typeface="Microsoft YaHei" charset="-122"/>
                <a:ea typeface="Microsoft YaHei" charset="-122"/>
                <a:cs typeface="Microsoft YaHei" charset="-122"/>
              </a:endParaRPr>
            </a:p>
          </p:txBody>
        </p:sp>
      </p:grpSp>
      <p:grpSp>
        <p:nvGrpSpPr>
          <p:cNvPr id="23" name="Group 22"/>
          <p:cNvGrpSpPr/>
          <p:nvPr/>
        </p:nvGrpSpPr>
        <p:grpSpPr>
          <a:xfrm>
            <a:off x="4431287" y="3669250"/>
            <a:ext cx="1207370" cy="841326"/>
            <a:chOff x="7092280" y="4220619"/>
            <a:chExt cx="1207370" cy="841326"/>
          </a:xfrm>
        </p:grpSpPr>
        <p:sp>
          <p:nvSpPr>
            <p:cNvPr id="39" name="Content Placeholder 2"/>
            <p:cNvSpPr txBox="1">
              <a:spLocks/>
            </p:cNvSpPr>
            <p:nvPr/>
          </p:nvSpPr>
          <p:spPr>
            <a:xfrm>
              <a:off x="7092280" y="4220619"/>
              <a:ext cx="120737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chemeClr val="accent2"/>
                  </a:solidFill>
                  <a:latin typeface="Source Sans Pro Black" pitchFamily="34" charset="0"/>
                </a:rPr>
                <a:t>60.5</a:t>
              </a:r>
              <a:r>
                <a:rPr lang="en-US" sz="2800" dirty="0" smtClean="0">
                  <a:solidFill>
                    <a:schemeClr val="accent2"/>
                  </a:solidFill>
                  <a:latin typeface="Source Sans Pro Black" pitchFamily="34" charset="0"/>
                </a:rPr>
                <a:t>%</a:t>
              </a:r>
              <a:endParaRPr lang="en-US" sz="2800" dirty="0">
                <a:solidFill>
                  <a:schemeClr val="accent2"/>
                </a:solidFill>
                <a:latin typeface="Source Sans Pro Black" pitchFamily="34" charset="0"/>
              </a:endParaRPr>
            </a:p>
          </p:txBody>
        </p:sp>
        <p:sp>
          <p:nvSpPr>
            <p:cNvPr id="40" name="Title 1"/>
            <p:cNvSpPr txBox="1">
              <a:spLocks/>
            </p:cNvSpPr>
            <p:nvPr/>
          </p:nvSpPr>
          <p:spPr>
            <a:xfrm>
              <a:off x="7102906" y="4698387"/>
              <a:ext cx="1196744" cy="363558"/>
            </a:xfrm>
            <a:prstGeom prst="rect">
              <a:avLst/>
            </a:prstGeom>
          </p:spPr>
          <p:txBody>
            <a:bodyPr vert="horz" lIns="91440" tIns="45720" rIns="91440" bIns="45720" rtlCol="0" anchor="ctr">
              <a:noAutofit/>
            </a:bodyPr>
            <a:lstStyle>
              <a:defPPr>
                <a:defRPr lang="en-US"/>
              </a:defPPr>
              <a:lvl1pPr>
                <a:spcBef>
                  <a:spcPct val="0"/>
                </a:spcBef>
                <a:buNone/>
                <a:defRPr sz="1000" b="0">
                  <a:solidFill>
                    <a:schemeClr val="tx1">
                      <a:lumMod val="65000"/>
                      <a:lumOff val="35000"/>
                    </a:schemeClr>
                  </a:solidFill>
                  <a:latin typeface="Microsoft YaHei" charset="-122"/>
                  <a:ea typeface="Microsoft YaHei" charset="-122"/>
                  <a:cs typeface="Microsoft YaHei" charset="-122"/>
                </a:defRPr>
              </a:lvl1pPr>
            </a:lstStyle>
            <a:p>
              <a:r>
                <a:rPr lang="en-US" altLang="zh-CN" dirty="0"/>
                <a:t>60.5%</a:t>
              </a:r>
              <a:r>
                <a:rPr lang="zh-CN" altLang="zh-CN" dirty="0"/>
                <a:t>企业无法获得中长期贷款</a:t>
              </a:r>
              <a:endParaRPr lang="zh-CN" altLang="en-US" dirty="0"/>
            </a:p>
          </p:txBody>
        </p:sp>
      </p:grpSp>
      <p:sp>
        <p:nvSpPr>
          <p:cNvPr id="43" name="Flowchart: Off-page Connector 42"/>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10</a:t>
            </a:r>
            <a:endParaRPr lang="en-US" sz="1100" b="1" dirty="0"/>
          </a:p>
        </p:txBody>
      </p:sp>
      <p:cxnSp>
        <p:nvCxnSpPr>
          <p:cNvPr id="51" name="Straight Connector 46"/>
          <p:cNvCxnSpPr/>
          <p:nvPr/>
        </p:nvCxnSpPr>
        <p:spPr>
          <a:xfrm>
            <a:off x="5868144"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3" name="Group 28"/>
          <p:cNvGrpSpPr/>
          <p:nvPr/>
        </p:nvGrpSpPr>
        <p:grpSpPr>
          <a:xfrm>
            <a:off x="686250" y="3681116"/>
            <a:ext cx="2240881" cy="726296"/>
            <a:chOff x="2339751" y="3651870"/>
            <a:chExt cx="2418797" cy="726296"/>
          </a:xfrm>
        </p:grpSpPr>
        <p:sp>
          <p:nvSpPr>
            <p:cNvPr id="54" name="Content Placeholder 2"/>
            <p:cNvSpPr txBox="1">
              <a:spLocks/>
            </p:cNvSpPr>
            <p:nvPr/>
          </p:nvSpPr>
          <p:spPr>
            <a:xfrm>
              <a:off x="2339751" y="3651870"/>
              <a:ext cx="1485351"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rgbClr val="84CBC5"/>
                  </a:solidFill>
                  <a:latin typeface="Source Sans Pro Black" pitchFamily="34" charset="0"/>
                </a:rPr>
                <a:t>5,000</a:t>
              </a:r>
              <a:r>
                <a:rPr lang="zh-CN" altLang="en-US" sz="1500" b="1" dirty="0" smtClean="0">
                  <a:solidFill>
                    <a:srgbClr val="84CBC5"/>
                  </a:solidFill>
                  <a:latin typeface="Microsoft YaHei" charset="-122"/>
                  <a:ea typeface="Microsoft YaHei" charset="-122"/>
                  <a:cs typeface="Microsoft YaHei" charset="-122"/>
                </a:rPr>
                <a:t>亿</a:t>
              </a:r>
              <a:endParaRPr lang="en-US" sz="1500" b="1" dirty="0">
                <a:solidFill>
                  <a:srgbClr val="84CBC5"/>
                </a:solidFill>
                <a:latin typeface="Microsoft YaHei" charset="-122"/>
                <a:ea typeface="Microsoft YaHei" charset="-122"/>
                <a:cs typeface="Microsoft YaHei" charset="-122"/>
              </a:endParaRPr>
            </a:p>
          </p:txBody>
        </p:sp>
        <p:sp>
          <p:nvSpPr>
            <p:cNvPr id="55" name="Content Placeholder 2"/>
            <p:cNvSpPr txBox="1">
              <a:spLocks/>
            </p:cNvSpPr>
            <p:nvPr/>
          </p:nvSpPr>
          <p:spPr>
            <a:xfrm>
              <a:off x="2343183" y="4047373"/>
              <a:ext cx="2415365" cy="330793"/>
            </a:xfrm>
            <a:prstGeom prst="rect">
              <a:avLst/>
            </a:prstGeom>
          </p:spPr>
          <p:txBody>
            <a:bodyPr vert="horz" lIns="91440" tIns="45720" rIns="91440" bIns="45720" rtlCol="0" anchor="ctr">
              <a:noAutofit/>
            </a:bodyPr>
            <a:lstStyle>
              <a:defPPr>
                <a:defRPr lang="en-US"/>
              </a:defPPr>
              <a:lvl1pPr>
                <a:spcBef>
                  <a:spcPct val="0"/>
                </a:spcBef>
                <a:buNone/>
                <a:defRPr sz="1000" b="0">
                  <a:solidFill>
                    <a:schemeClr val="tx1">
                      <a:lumMod val="65000"/>
                      <a:lumOff val="35000"/>
                    </a:schemeClr>
                  </a:solidFill>
                  <a:latin typeface="Microsoft YaHei" charset="-122"/>
                  <a:ea typeface="Microsoft YaHei" charset="-122"/>
                  <a:cs typeface="Microsoft YaHei" charset="-122"/>
                </a:defRPr>
              </a:lvl1pPr>
            </a:lstStyle>
            <a:p>
              <a:r>
                <a:rPr lang="zh-CN" altLang="zh-CN" dirty="0">
                  <a:latin typeface="Times New Roman" panose="02020603050405020304" pitchFamily="18" charset="0"/>
                  <a:cs typeface="宋体" panose="02010600030101010101" pitchFamily="2" charset="-122"/>
                </a:rPr>
                <a:t>中小企业融资缺口规模</a:t>
              </a:r>
              <a:endParaRPr lang="en-US" dirty="0"/>
            </a:p>
          </p:txBody>
        </p:sp>
      </p:grpSp>
      <p:pic>
        <p:nvPicPr>
          <p:cNvPr id="32" name="图片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flipV="1">
            <a:off x="2104343" y="3802236"/>
            <a:ext cx="419348" cy="419348"/>
          </a:xfrm>
          <a:prstGeom prst="rect">
            <a:avLst/>
          </a:prstGeom>
        </p:spPr>
      </p:pic>
      <p:graphicFrame>
        <p:nvGraphicFramePr>
          <p:cNvPr id="56" name="图表 55"/>
          <p:cNvGraphicFramePr/>
          <p:nvPr>
            <p:extLst>
              <p:ext uri="{D42A27DB-BD31-4B8C-83A1-F6EECF244321}">
                <p14:modId xmlns:p14="http://schemas.microsoft.com/office/powerpoint/2010/main" val="1665290791"/>
              </p:ext>
            </p:extLst>
          </p:nvPr>
        </p:nvGraphicFramePr>
        <p:xfrm>
          <a:off x="4841024" y="639697"/>
          <a:ext cx="3049146" cy="2322339"/>
        </p:xfrm>
        <a:graphic>
          <a:graphicData uri="http://schemas.openxmlformats.org/drawingml/2006/chart">
            <c:chart xmlns:c="http://schemas.openxmlformats.org/drawingml/2006/chart" xmlns:r="http://schemas.openxmlformats.org/officeDocument/2006/relationships" r:id="rId8"/>
          </a:graphicData>
        </a:graphic>
      </p:graphicFrame>
      <p:sp>
        <p:nvSpPr>
          <p:cNvPr id="33" name="文本框 32"/>
          <p:cNvSpPr txBox="1"/>
          <p:nvPr/>
        </p:nvSpPr>
        <p:spPr>
          <a:xfrm>
            <a:off x="5545501" y="2936817"/>
            <a:ext cx="1640193" cy="246221"/>
          </a:xfrm>
          <a:prstGeom prst="rect">
            <a:avLst/>
          </a:prstGeom>
          <a:noFill/>
        </p:spPr>
        <p:txBody>
          <a:bodyPr wrap="none" rtlCol="0">
            <a:spAutoFit/>
          </a:bodyPr>
          <a:lstStyle/>
          <a:p>
            <a:r>
              <a:rPr lang="en-US" altLang="zh-CN" sz="1000" dirty="0">
                <a:latin typeface="Microsoft YaHei" charset="-122"/>
                <a:ea typeface="Microsoft YaHei" charset="-122"/>
                <a:cs typeface="Microsoft YaHei" charset="-122"/>
              </a:rPr>
              <a:t>2009</a:t>
            </a:r>
            <a:r>
              <a:rPr lang="zh-CN" altLang="en-US" sz="1000" dirty="0">
                <a:latin typeface="Microsoft YaHei" charset="-122"/>
                <a:ea typeface="Microsoft YaHei" charset="-122"/>
                <a:cs typeface="Microsoft YaHei" charset="-122"/>
              </a:rPr>
              <a:t>年全国银行短期</a:t>
            </a:r>
            <a:r>
              <a:rPr lang="zh-CN" altLang="en-US" sz="1000" dirty="0" smtClean="0">
                <a:latin typeface="Microsoft YaHei" charset="-122"/>
                <a:ea typeface="Microsoft YaHei" charset="-122"/>
                <a:cs typeface="Microsoft YaHei" charset="-122"/>
              </a:rPr>
              <a:t>贷款</a:t>
            </a:r>
            <a:endParaRPr lang="zh-CN" altLang="en-US" sz="1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103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down)">
                                      <p:cBhvr>
                                        <p:cTn id="38" dur="500"/>
                                        <p:tgtEl>
                                          <p:spTgt spid="5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竞争对手</a:t>
            </a:r>
            <a:r>
              <a:rPr lang="zh-CN" altLang="en-US" dirty="0" smtClean="0">
                <a:latin typeface="Microsoft YaHei Light" charset="-122"/>
                <a:ea typeface="Microsoft YaHei Light" charset="-122"/>
                <a:cs typeface="Microsoft YaHei Light" charset="-122"/>
              </a:rPr>
              <a:t>分析</a:t>
            </a:r>
            <a:r>
              <a:rPr lang="en-US" altLang="zh-CN" dirty="0" smtClean="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波特五力模型</a:t>
            </a:r>
            <a:endParaRPr lang="en-US" dirty="0">
              <a:latin typeface="Microsoft YaHei Light" charset="-122"/>
              <a:ea typeface="Microsoft YaHei Light" charset="-122"/>
              <a:cs typeface="Microsoft YaHei Light" charset="-122"/>
            </a:endParaRPr>
          </a:p>
        </p:txBody>
      </p:sp>
      <p:cxnSp>
        <p:nvCxnSpPr>
          <p:cNvPr id="32" name="Straight Connector 31"/>
          <p:cNvCxnSpPr/>
          <p:nvPr/>
        </p:nvCxnSpPr>
        <p:spPr>
          <a:xfrm>
            <a:off x="1003293" y="2246812"/>
            <a:ext cx="8321235"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Competitors</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Analysis</a:t>
            </a:r>
            <a:endParaRPr lang="en-US" sz="1400" b="1" dirty="0">
              <a:solidFill>
                <a:srgbClr val="84CBC5"/>
              </a:solidFill>
              <a:latin typeface="+mn-lt"/>
            </a:endParaRPr>
          </a:p>
        </p:txBody>
      </p:sp>
      <p:grpSp>
        <p:nvGrpSpPr>
          <p:cNvPr id="27" name="Group 26"/>
          <p:cNvGrpSpPr/>
          <p:nvPr/>
        </p:nvGrpSpPr>
        <p:grpSpPr>
          <a:xfrm>
            <a:off x="3683864" y="1419622"/>
            <a:ext cx="1728192" cy="1728192"/>
            <a:chOff x="3431835" y="1635646"/>
            <a:chExt cx="1728192" cy="1728192"/>
          </a:xfrm>
        </p:grpSpPr>
        <p:sp>
          <p:nvSpPr>
            <p:cNvPr id="17" name="Oval 16"/>
            <p:cNvSpPr/>
            <p:nvPr/>
          </p:nvSpPr>
          <p:spPr>
            <a:xfrm>
              <a:off x="3431835" y="1635646"/>
              <a:ext cx="1728192" cy="172819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b="1" dirty="0" smtClean="0"/>
            </a:p>
            <a:p>
              <a:pPr algn="ctr"/>
              <a:endParaRPr lang="en-US" sz="1100" b="1" dirty="0"/>
            </a:p>
            <a:p>
              <a:pPr algn="ctr"/>
              <a:endParaRPr lang="en-US" sz="1100" b="1" dirty="0" smtClean="0"/>
            </a:p>
            <a:p>
              <a:pPr algn="ctr"/>
              <a:r>
                <a:rPr lang="en-US" sz="1100" b="1" dirty="0" smtClean="0"/>
                <a:t/>
              </a:r>
              <a:br>
                <a:rPr lang="en-US" sz="1100" b="1" dirty="0" smtClean="0"/>
              </a:br>
              <a:r>
                <a:rPr lang="zh-CN" altLang="zh-CN" sz="1100" dirty="0">
                  <a:latin typeface="Microsoft YaHei" charset="-122"/>
                  <a:ea typeface="Microsoft YaHei" charset="-122"/>
                  <a:cs typeface="Microsoft YaHei" charset="-122"/>
                </a:rPr>
                <a:t>供应链</a:t>
              </a:r>
              <a:r>
                <a:rPr lang="zh-CN" altLang="zh-CN" sz="1100" dirty="0" smtClean="0">
                  <a:latin typeface="Microsoft YaHei" charset="-122"/>
                  <a:ea typeface="Microsoft YaHei" charset="-122"/>
                  <a:cs typeface="Microsoft YaHei" charset="-122"/>
                </a:rPr>
                <a:t>金融</a:t>
              </a:r>
              <a:endParaRPr lang="en-US" altLang="zh-CN" sz="1100" dirty="0" smtClean="0">
                <a:latin typeface="Microsoft YaHei" charset="-122"/>
                <a:ea typeface="Microsoft YaHei" charset="-122"/>
                <a:cs typeface="Microsoft YaHei" charset="-122"/>
              </a:endParaRPr>
            </a:p>
            <a:p>
              <a:pPr algn="ctr"/>
              <a:r>
                <a:rPr lang="zh-CN" altLang="en-US" sz="1100" dirty="0" smtClean="0">
                  <a:latin typeface="Microsoft YaHei" charset="-122"/>
                  <a:ea typeface="Microsoft YaHei" charset="-122"/>
                  <a:cs typeface="Microsoft YaHei" charset="-122"/>
                </a:rPr>
                <a:t>理财产品</a:t>
              </a:r>
              <a:endParaRPr lang="en-US" sz="1100" dirty="0">
                <a:latin typeface="Microsoft YaHei" charset="-122"/>
                <a:ea typeface="Microsoft YaHei" charset="-122"/>
                <a:cs typeface="Microsoft YaHei" charset="-122"/>
              </a:endParaRPr>
            </a:p>
          </p:txBody>
        </p:sp>
        <p:sp>
          <p:nvSpPr>
            <p:cNvPr id="8"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p:cNvGrpSpPr/>
          <p:nvPr/>
        </p:nvGrpSpPr>
        <p:grpSpPr>
          <a:xfrm>
            <a:off x="1607593" y="1608349"/>
            <a:ext cx="1344227" cy="1344227"/>
            <a:chOff x="1355564" y="1824373"/>
            <a:chExt cx="1344227" cy="1344227"/>
          </a:xfrm>
        </p:grpSpPr>
        <p:sp>
          <p:nvSpPr>
            <p:cNvPr id="15" name="Oval 14"/>
            <p:cNvSpPr/>
            <p:nvPr/>
          </p:nvSpPr>
          <p:spPr>
            <a:xfrm>
              <a:off x="1355564" y="1824373"/>
              <a:ext cx="1344227" cy="13442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icrosoft YaHei" charset="-122"/>
                <a:ea typeface="Microsoft YaHei" charset="-122"/>
                <a:cs typeface="Microsoft YaHei" charset="-122"/>
              </a:endParaRPr>
            </a:p>
          </p:txBody>
        </p:sp>
        <p:sp>
          <p:nvSpPr>
            <p:cNvPr id="11" name="Freeform 11"/>
            <p:cNvSpPr>
              <a:spLocks noEditPoints="1"/>
            </p:cNvSpPr>
            <p:nvPr/>
          </p:nvSpPr>
          <p:spPr bwMode="auto">
            <a:xfrm>
              <a:off x="1867010" y="2067694"/>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6192180" y="1608349"/>
            <a:ext cx="1344227" cy="1344227"/>
            <a:chOff x="5940151" y="1824373"/>
            <a:chExt cx="1344227" cy="1344227"/>
          </a:xfrm>
        </p:grpSpPr>
        <p:sp>
          <p:nvSpPr>
            <p:cNvPr id="20" name="Oval 19"/>
            <p:cNvSpPr/>
            <p:nvPr/>
          </p:nvSpPr>
          <p:spPr>
            <a:xfrm>
              <a:off x="5940151" y="1824373"/>
              <a:ext cx="1344227" cy="1344227"/>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2"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7" name="Content Placeholder 2"/>
          <p:cNvSpPr>
            <a:spLocks noGrp="1"/>
          </p:cNvSpPr>
          <p:nvPr>
            <p:ph idx="1"/>
          </p:nvPr>
        </p:nvSpPr>
        <p:spPr>
          <a:xfrm>
            <a:off x="1285817" y="3721103"/>
            <a:ext cx="1963855" cy="729679"/>
          </a:xfrm>
        </p:spPr>
        <p:txBody>
          <a:bodyPr>
            <a:noAutofit/>
          </a:bodyPr>
          <a:lstStyle/>
          <a:p>
            <a:pPr marL="0" indent="0">
              <a:lnSpc>
                <a:spcPct val="110000"/>
              </a:lnSpc>
              <a:buNone/>
            </a:pPr>
            <a:r>
              <a:rPr lang="en-US" altLang="zh-CN" sz="800" dirty="0">
                <a:solidFill>
                  <a:schemeClr val="bg2">
                    <a:lumMod val="50000"/>
                  </a:schemeClr>
                </a:solidFill>
                <a:latin typeface="Microsoft YaHei Light" charset="-122"/>
                <a:ea typeface="Microsoft YaHei Light" charset="-122"/>
                <a:cs typeface="Microsoft YaHei Light" charset="-122"/>
              </a:rPr>
              <a:t>“</a:t>
            </a:r>
            <a:r>
              <a:rPr lang="zh-CN" altLang="zh-CN" sz="800" dirty="0">
                <a:solidFill>
                  <a:schemeClr val="bg2">
                    <a:lumMod val="50000"/>
                  </a:schemeClr>
                </a:solidFill>
                <a:latin typeface="Microsoft YaHei Light" charset="-122"/>
                <a:ea typeface="Microsoft YaHei Light" charset="-122"/>
                <a:cs typeface="Microsoft YaHei Light" charset="-122"/>
              </a:rPr>
              <a:t>智产智融</a:t>
            </a:r>
            <a:r>
              <a:rPr lang="en-US" altLang="zh-CN" sz="800" dirty="0">
                <a:solidFill>
                  <a:schemeClr val="bg2">
                    <a:lumMod val="50000"/>
                  </a:schemeClr>
                </a:solidFill>
                <a:latin typeface="Microsoft YaHei Light" charset="-122"/>
                <a:ea typeface="Microsoft YaHei Light" charset="-122"/>
                <a:cs typeface="Microsoft YaHei Light" charset="-122"/>
              </a:rPr>
              <a:t>”</a:t>
            </a:r>
            <a:r>
              <a:rPr lang="zh-CN" altLang="zh-CN" sz="800" dirty="0">
                <a:solidFill>
                  <a:schemeClr val="bg2">
                    <a:lumMod val="50000"/>
                  </a:schemeClr>
                </a:solidFill>
                <a:latin typeface="Microsoft YaHei Light" charset="-122"/>
                <a:ea typeface="Microsoft YaHei Light" charset="-122"/>
                <a:cs typeface="Microsoft YaHei Light" charset="-122"/>
              </a:rPr>
              <a:t>平台通过直接建立企业间生态圈和职能评估提高企业信用评估的可信度与精确性，并避开自建资金池带来的流动性风险，从而提高平台的安全性与可靠性。</a:t>
            </a:r>
            <a:endParaRPr lang="zh-CN" altLang="en-US" sz="800" dirty="0">
              <a:solidFill>
                <a:schemeClr val="bg2">
                  <a:lumMod val="50000"/>
                </a:schemeClr>
              </a:solidFill>
              <a:latin typeface="Microsoft YaHei Light" charset="-122"/>
              <a:ea typeface="Microsoft YaHei Light" charset="-122"/>
              <a:cs typeface="Microsoft YaHei Light" charset="-122"/>
            </a:endParaRPr>
          </a:p>
        </p:txBody>
      </p:sp>
      <p:sp>
        <p:nvSpPr>
          <p:cNvPr id="38" name="Title 13"/>
          <p:cNvSpPr txBox="1">
            <a:spLocks/>
          </p:cNvSpPr>
          <p:nvPr/>
        </p:nvSpPr>
        <p:spPr>
          <a:xfrm>
            <a:off x="1220355" y="3298523"/>
            <a:ext cx="2094778" cy="369332"/>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1800" dirty="0" smtClean="0">
                <a:latin typeface="Microsoft YaHei" charset="-122"/>
                <a:ea typeface="Microsoft YaHei" charset="-122"/>
                <a:cs typeface="Microsoft YaHei" charset="-122"/>
              </a:rPr>
              <a:t>现存竞争者</a:t>
            </a:r>
            <a:endParaRPr lang="en-US" sz="1800" dirty="0">
              <a:latin typeface="Microsoft YaHei" charset="-122"/>
              <a:ea typeface="Microsoft YaHei" charset="-122"/>
              <a:cs typeface="Microsoft YaHei" charset="-122"/>
            </a:endParaRPr>
          </a:p>
        </p:txBody>
      </p:sp>
      <p:sp>
        <p:nvSpPr>
          <p:cNvPr id="39" name="Content Placeholder 2"/>
          <p:cNvSpPr txBox="1">
            <a:spLocks/>
          </p:cNvSpPr>
          <p:nvPr/>
        </p:nvSpPr>
        <p:spPr>
          <a:xfrm>
            <a:off x="3566032" y="3721103"/>
            <a:ext cx="1963855" cy="729679"/>
          </a:xfrm>
          <a:prstGeom prst="rect">
            <a:avLst/>
          </a:prstGeom>
        </p:spPr>
        <p:txBody>
          <a:bodyPr vert="horz" lIns="91440" tIns="45720" rIns="91440" bIns="45720" rtlCol="0">
            <a:noAutofit/>
          </a:bodyPr>
          <a:lstStyle>
            <a:lvl1pPr indent="0">
              <a:lnSpc>
                <a:spcPct val="110000"/>
              </a:lnSpc>
              <a:spcBef>
                <a:spcPct val="20000"/>
              </a:spcBef>
              <a:buFont typeface="Arial" pitchFamily="34" charset="0"/>
              <a:buNone/>
              <a:defRPr sz="800">
                <a:solidFill>
                  <a:schemeClr val="bg2">
                    <a:lumMod val="50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zh-CN" dirty="0"/>
              <a:t>受限于科技水平，目前区块链技术、大数据追踪、云计算等并未真正应用到供应链金融的风险管控层面，信用违约风险突发情况得不到有效解决，因而潜在竞争者的威胁目前也比较</a:t>
            </a:r>
            <a:r>
              <a:rPr lang="zh-CN" altLang="zh-CN" dirty="0" smtClean="0"/>
              <a:t>薄弱</a:t>
            </a:r>
            <a:r>
              <a:rPr lang="zh-CN" altLang="en-US" dirty="0" smtClean="0"/>
              <a:t>。</a:t>
            </a:r>
            <a:endParaRPr lang="zh-CN" altLang="en-US" dirty="0"/>
          </a:p>
        </p:txBody>
      </p:sp>
      <p:sp>
        <p:nvSpPr>
          <p:cNvPr id="40" name="Title 13"/>
          <p:cNvSpPr txBox="1">
            <a:spLocks/>
          </p:cNvSpPr>
          <p:nvPr/>
        </p:nvSpPr>
        <p:spPr>
          <a:xfrm>
            <a:off x="3515903" y="3298523"/>
            <a:ext cx="2094778" cy="369332"/>
          </a:xfrm>
          <a:prstGeom prst="rect">
            <a:avLst/>
          </a:prstGeom>
        </p:spPr>
        <p:txBody>
          <a:bodyPr vert="horz" lIns="91440" tIns="45720" rIns="91440" bIns="45720" rtlCol="0" anchor="ctr">
            <a:spAutoFit/>
          </a:bodyPr>
          <a:lstStyle>
            <a:defPPr>
              <a:defRPr lang="en-US"/>
            </a:defPPr>
            <a:lvl1pPr algn="ctr">
              <a:spcBef>
                <a:spcPct val="0"/>
              </a:spcBef>
              <a:buNone/>
              <a:defRPr b="0">
                <a:solidFill>
                  <a:schemeClr val="tx1">
                    <a:lumMod val="65000"/>
                    <a:lumOff val="35000"/>
                  </a:schemeClr>
                </a:solidFill>
                <a:latin typeface="Microsoft YaHei" charset="-122"/>
                <a:ea typeface="Microsoft YaHei" charset="-122"/>
                <a:cs typeface="Microsoft YaHei" charset="-122"/>
              </a:defRPr>
            </a:lvl1pPr>
          </a:lstStyle>
          <a:p>
            <a:r>
              <a:rPr lang="zh-CN" altLang="en-US" dirty="0"/>
              <a:t>潜在竞争者</a:t>
            </a:r>
            <a:endParaRPr lang="en-US" dirty="0"/>
          </a:p>
        </p:txBody>
      </p:sp>
      <p:sp>
        <p:nvSpPr>
          <p:cNvPr id="41" name="Content Placeholder 2"/>
          <p:cNvSpPr txBox="1">
            <a:spLocks/>
          </p:cNvSpPr>
          <p:nvPr/>
        </p:nvSpPr>
        <p:spPr>
          <a:xfrm>
            <a:off x="6012699" y="3725363"/>
            <a:ext cx="1963855" cy="729679"/>
          </a:xfrm>
          <a:prstGeom prst="rect">
            <a:avLst/>
          </a:prstGeom>
        </p:spPr>
        <p:txBody>
          <a:bodyPr vert="horz" lIns="91440" tIns="45720" rIns="91440" bIns="45720" rtlCol="0">
            <a:noAutofit/>
          </a:bodyPr>
          <a:lstStyle>
            <a:defPPr>
              <a:defRPr lang="en-US"/>
            </a:defPPr>
            <a:lvl1pPr indent="0">
              <a:lnSpc>
                <a:spcPct val="110000"/>
              </a:lnSpc>
              <a:spcBef>
                <a:spcPct val="20000"/>
              </a:spcBef>
              <a:buFont typeface="Arial" pitchFamily="34" charset="0"/>
              <a:buNone/>
              <a:defRPr sz="800">
                <a:solidFill>
                  <a:schemeClr val="bg2">
                    <a:lumMod val="50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smtClean="0"/>
              <a:t>替代品同</a:t>
            </a:r>
            <a:r>
              <a:rPr lang="zh-CN" altLang="en-US" dirty="0"/>
              <a:t>质化现象严重，信息存在严重的不对称性，大部分平台产品同时也面临着不低的违约风险</a:t>
            </a:r>
            <a:r>
              <a:rPr lang="zh-CN" altLang="en-US" dirty="0" smtClean="0"/>
              <a:t>。</a:t>
            </a:r>
            <a:endParaRPr lang="en-US" altLang="zh-CN" dirty="0" smtClean="0"/>
          </a:p>
          <a:p>
            <a:r>
              <a:rPr lang="zh-CN" altLang="zh-CN" dirty="0" smtClean="0"/>
              <a:t>鉴于</a:t>
            </a:r>
            <a:r>
              <a:rPr lang="zh-CN" altLang="zh-CN" dirty="0"/>
              <a:t>目前市场上相关理财产品较多，替代品威胁较大</a:t>
            </a:r>
            <a:r>
              <a:rPr lang="zh-CN" altLang="en-US" dirty="0"/>
              <a:t>。</a:t>
            </a:r>
          </a:p>
        </p:txBody>
      </p:sp>
      <p:sp>
        <p:nvSpPr>
          <p:cNvPr id="42" name="Title 13"/>
          <p:cNvSpPr txBox="1">
            <a:spLocks/>
          </p:cNvSpPr>
          <p:nvPr/>
        </p:nvSpPr>
        <p:spPr>
          <a:xfrm>
            <a:off x="5808196" y="3298523"/>
            <a:ext cx="2094778" cy="369332"/>
          </a:xfrm>
          <a:prstGeom prst="rect">
            <a:avLst/>
          </a:prstGeom>
        </p:spPr>
        <p:txBody>
          <a:bodyPr vert="horz" lIns="91440" tIns="45720" rIns="91440" bIns="45720" rtlCol="0" anchor="ctr">
            <a:spAutoFit/>
          </a:bodyPr>
          <a:lstStyle>
            <a:defPPr>
              <a:defRPr lang="en-US"/>
            </a:defPPr>
            <a:lvl1pPr algn="ctr">
              <a:spcBef>
                <a:spcPct val="0"/>
              </a:spcBef>
              <a:buNone/>
              <a:defRPr b="0">
                <a:solidFill>
                  <a:schemeClr val="tx1">
                    <a:lumMod val="65000"/>
                    <a:lumOff val="35000"/>
                  </a:schemeClr>
                </a:solidFill>
                <a:latin typeface="Microsoft YaHei" charset="-122"/>
                <a:ea typeface="Microsoft YaHei" charset="-122"/>
                <a:cs typeface="Microsoft YaHei" charset="-122"/>
              </a:defRPr>
            </a:lvl1pPr>
          </a:lstStyle>
          <a:p>
            <a:r>
              <a:rPr lang="zh-CN" altLang="en-US" dirty="0"/>
              <a:t>替代品威胁</a:t>
            </a:r>
            <a:endParaRPr lang="en-US" dirty="0"/>
          </a:p>
        </p:txBody>
      </p:sp>
      <p:sp>
        <p:nvSpPr>
          <p:cNvPr id="21" name="Flowchart: Off-page Connector 20"/>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a:t>
            </a:r>
            <a:r>
              <a:rPr lang="es-HN" sz="1100" b="1" dirty="0" smtClean="0"/>
              <a:t>1</a:t>
            </a:r>
            <a:endParaRPr lang="en-US" sz="1100" b="1" dirty="0"/>
          </a:p>
        </p:txBody>
      </p:sp>
      <p:sp>
        <p:nvSpPr>
          <p:cNvPr id="2" name="文本框 1"/>
          <p:cNvSpPr txBox="1"/>
          <p:nvPr/>
        </p:nvSpPr>
        <p:spPr>
          <a:xfrm>
            <a:off x="1691680" y="2274924"/>
            <a:ext cx="1210588" cy="553998"/>
          </a:xfrm>
          <a:prstGeom prst="rect">
            <a:avLst/>
          </a:prstGeom>
          <a:noFill/>
        </p:spPr>
        <p:txBody>
          <a:bodyPr wrap="none" rtlCol="0">
            <a:spAutoFit/>
          </a:bodyPr>
          <a:lstStyle/>
          <a:p>
            <a:pPr algn="ctr"/>
            <a:r>
              <a:rPr lang="zh-CN" altLang="zh-CN" sz="1000" dirty="0">
                <a:solidFill>
                  <a:schemeClr val="bg1"/>
                </a:solidFill>
                <a:latin typeface="Microsoft YaHei" charset="-122"/>
                <a:ea typeface="Microsoft YaHei" charset="-122"/>
                <a:cs typeface="Microsoft YaHei" charset="-122"/>
              </a:rPr>
              <a:t>资金支持</a:t>
            </a:r>
            <a:r>
              <a:rPr lang="zh-CN" altLang="en-US" sz="1000" dirty="0">
                <a:solidFill>
                  <a:schemeClr val="bg1"/>
                </a:solidFill>
                <a:latin typeface="Microsoft YaHei" charset="-122"/>
                <a:ea typeface="Microsoft YaHei" charset="-122"/>
                <a:cs typeface="Microsoft YaHei" charset="-122"/>
              </a:rPr>
              <a:t>提供</a:t>
            </a:r>
            <a:r>
              <a:rPr lang="zh-CN" altLang="zh-CN" sz="1000" dirty="0" smtClean="0">
                <a:solidFill>
                  <a:schemeClr val="bg1"/>
                </a:solidFill>
                <a:latin typeface="Microsoft YaHei" charset="-122"/>
                <a:ea typeface="Microsoft YaHei" charset="-122"/>
                <a:cs typeface="Microsoft YaHei" charset="-122"/>
              </a:rPr>
              <a:t>平台</a:t>
            </a:r>
            <a:endParaRPr lang="en-US" altLang="zh-CN" sz="1000" dirty="0" smtClean="0">
              <a:solidFill>
                <a:schemeClr val="bg1"/>
              </a:solidFill>
              <a:latin typeface="Microsoft YaHei" charset="-122"/>
              <a:ea typeface="Microsoft YaHei" charset="-122"/>
              <a:cs typeface="Microsoft YaHei" charset="-122"/>
            </a:endParaRPr>
          </a:p>
          <a:p>
            <a:pPr algn="ctr"/>
            <a:r>
              <a:rPr lang="en-US" altLang="zh-CN" sz="1000" dirty="0" smtClean="0">
                <a:solidFill>
                  <a:schemeClr val="bg1"/>
                </a:solidFill>
                <a:latin typeface="Microsoft YaHei" charset="-122"/>
                <a:ea typeface="Microsoft YaHei" charset="-122"/>
                <a:cs typeface="Microsoft YaHei" charset="-122"/>
              </a:rPr>
              <a:t>P2B,P2B,P2C </a:t>
            </a:r>
            <a:endParaRPr lang="en-US" altLang="zh-CN" sz="1000" dirty="0">
              <a:solidFill>
                <a:schemeClr val="bg1"/>
              </a:solidFill>
              <a:latin typeface="Microsoft YaHei" charset="-122"/>
              <a:ea typeface="Microsoft YaHei" charset="-122"/>
              <a:cs typeface="Microsoft YaHei" charset="-122"/>
            </a:endParaRPr>
          </a:p>
          <a:p>
            <a:pPr algn="ctr"/>
            <a:endParaRPr kumimoji="1" lang="zh-CN" altLang="en-US" sz="1000" dirty="0">
              <a:solidFill>
                <a:schemeClr val="bg1"/>
              </a:solidFill>
            </a:endParaRPr>
          </a:p>
        </p:txBody>
      </p:sp>
      <p:sp>
        <p:nvSpPr>
          <p:cNvPr id="3" name="文本框 2"/>
          <p:cNvSpPr txBox="1"/>
          <p:nvPr/>
        </p:nvSpPr>
        <p:spPr>
          <a:xfrm>
            <a:off x="6326469" y="2017501"/>
            <a:ext cx="1186543" cy="861774"/>
          </a:xfrm>
          <a:prstGeom prst="rect">
            <a:avLst/>
          </a:prstGeom>
          <a:noFill/>
        </p:spPr>
        <p:txBody>
          <a:bodyPr wrap="none" rtlCol="0">
            <a:spAutoFit/>
          </a:bodyPr>
          <a:lstStyle>
            <a:defPPr>
              <a:defRPr lang="en-US"/>
            </a:defPPr>
            <a:lvl1pPr algn="ctr">
              <a:defRPr sz="1000">
                <a:solidFill>
                  <a:schemeClr val="bg1"/>
                </a:solidFill>
                <a:latin typeface="Microsoft YaHei" charset="-122"/>
                <a:ea typeface="Microsoft YaHei" charset="-122"/>
                <a:cs typeface="Microsoft YaHei" charset="-122"/>
              </a:defRPr>
            </a:lvl1pPr>
          </a:lstStyle>
          <a:p>
            <a:endParaRPr lang="en-US" altLang="zh-CN" dirty="0"/>
          </a:p>
          <a:p>
            <a:endParaRPr lang="en-US" altLang="zh-CN" dirty="0"/>
          </a:p>
          <a:p>
            <a:r>
              <a:rPr lang="en-US" altLang="zh-CN" dirty="0"/>
              <a:t>P2B</a:t>
            </a:r>
            <a:r>
              <a:rPr lang="zh-CN" altLang="en-US" dirty="0"/>
              <a:t>、</a:t>
            </a:r>
            <a:r>
              <a:rPr lang="en-US" altLang="zh-CN" dirty="0"/>
              <a:t>P2C</a:t>
            </a:r>
            <a:r>
              <a:rPr lang="zh-CN" altLang="en-US" dirty="0"/>
              <a:t>、</a:t>
            </a:r>
            <a:r>
              <a:rPr lang="en-US" altLang="zh-CN" dirty="0"/>
              <a:t>P2P </a:t>
            </a:r>
          </a:p>
          <a:p>
            <a:r>
              <a:rPr lang="zh-CN" altLang="en-US" dirty="0"/>
              <a:t>平台理财产品</a:t>
            </a:r>
            <a:endParaRPr lang="en-US" altLang="zh-CN" dirty="0"/>
          </a:p>
          <a:p>
            <a:endParaRPr lang="zh-CN" altLang="en-US" dirty="0"/>
          </a:p>
        </p:txBody>
      </p:sp>
    </p:spTree>
    <p:extLst>
      <p:ext uri="{BB962C8B-B14F-4D97-AF65-F5344CB8AC3E}">
        <p14:creationId xmlns:p14="http://schemas.microsoft.com/office/powerpoint/2010/main" val="32084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xEl>
                                              <p:pRg st="0" end="0"/>
                                            </p:txEl>
                                          </p:spTgt>
                                        </p:tgtEl>
                                        <p:attrNameLst>
                                          <p:attrName>style.visibility</p:attrName>
                                        </p:attrNameLst>
                                      </p:cBhvr>
                                      <p:to>
                                        <p:strVal val="visible"/>
                                      </p:to>
                                    </p:set>
                                    <p:animEffect transition="in" filter="fade">
                                      <p:cBhvr>
                                        <p:cTn id="28" dur="500"/>
                                        <p:tgtEl>
                                          <p:spTgt spid="37">
                                            <p:txEl>
                                              <p:pRg st="0" end="0"/>
                                            </p:txEl>
                                          </p:spTgt>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7" grpId="0" build="p"/>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竞争对手</a:t>
            </a:r>
            <a:r>
              <a:rPr lang="zh-CN" altLang="en-US" dirty="0" smtClean="0">
                <a:latin typeface="Microsoft YaHei Light" charset="-122"/>
                <a:ea typeface="Microsoft YaHei Light" charset="-122"/>
                <a:cs typeface="Microsoft YaHei Light" charset="-122"/>
              </a:rPr>
              <a:t>分析</a:t>
            </a:r>
            <a:r>
              <a:rPr lang="en-US" altLang="zh-CN" dirty="0" smtClean="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波特五力模型</a:t>
            </a:r>
            <a:endParaRPr lang="en-US" dirty="0">
              <a:latin typeface="Microsoft YaHei Light" charset="-122"/>
              <a:ea typeface="Microsoft YaHei Light" charset="-122"/>
              <a:cs typeface="Microsoft YaHei Light" charset="-122"/>
            </a:endParaRPr>
          </a:p>
        </p:txBody>
      </p:sp>
      <p:cxnSp>
        <p:nvCxnSpPr>
          <p:cNvPr id="32" name="Straight Connector 31"/>
          <p:cNvCxnSpPr/>
          <p:nvPr/>
        </p:nvCxnSpPr>
        <p:spPr>
          <a:xfrm>
            <a:off x="-324544" y="2246812"/>
            <a:ext cx="8856984"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Competitors</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Analysis</a:t>
            </a:r>
            <a:endParaRPr lang="en-US" sz="1400" b="1" dirty="0">
              <a:solidFill>
                <a:srgbClr val="84CBC5"/>
              </a:solidFill>
              <a:latin typeface="+mn-lt"/>
            </a:endParaRPr>
          </a:p>
        </p:txBody>
      </p:sp>
      <p:grpSp>
        <p:nvGrpSpPr>
          <p:cNvPr id="27" name="Group 26"/>
          <p:cNvGrpSpPr/>
          <p:nvPr/>
        </p:nvGrpSpPr>
        <p:grpSpPr>
          <a:xfrm>
            <a:off x="5332405" y="1419622"/>
            <a:ext cx="1728192" cy="1728192"/>
            <a:chOff x="3431835" y="1635646"/>
            <a:chExt cx="1728192" cy="1728192"/>
          </a:xfrm>
        </p:grpSpPr>
        <p:sp>
          <p:nvSpPr>
            <p:cNvPr id="17" name="Oval 16"/>
            <p:cNvSpPr/>
            <p:nvPr/>
          </p:nvSpPr>
          <p:spPr>
            <a:xfrm>
              <a:off x="3431835" y="1635646"/>
              <a:ext cx="1728192" cy="172819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smtClean="0">
                <a:latin typeface="Microsoft YaHei" charset="-122"/>
                <a:ea typeface="Microsoft YaHei" charset="-122"/>
                <a:cs typeface="Microsoft YaHei" charset="-122"/>
              </a:endParaRPr>
            </a:p>
            <a:p>
              <a:endParaRPr lang="en-US" altLang="zh-CN" sz="1100" dirty="0" smtClean="0">
                <a:latin typeface="Microsoft YaHei" charset="-122"/>
                <a:ea typeface="Microsoft YaHei" charset="-122"/>
                <a:cs typeface="Microsoft YaHei" charset="-122"/>
              </a:endParaRPr>
            </a:p>
            <a:p>
              <a:endParaRPr lang="en-US" altLang="zh-CN" sz="1100" dirty="0">
                <a:latin typeface="Microsoft YaHei" charset="-122"/>
                <a:ea typeface="Microsoft YaHei" charset="-122"/>
                <a:cs typeface="Microsoft YaHei" charset="-122"/>
              </a:endParaRPr>
            </a:p>
            <a:p>
              <a:endParaRPr lang="en-US" altLang="zh-CN" sz="1100" dirty="0" smtClean="0">
                <a:latin typeface="Microsoft YaHei" charset="-122"/>
                <a:ea typeface="Microsoft YaHei" charset="-122"/>
                <a:cs typeface="Microsoft YaHei" charset="-122"/>
              </a:endParaRPr>
            </a:p>
            <a:p>
              <a:r>
                <a:rPr lang="zh-CN" altLang="en-US" sz="1100" dirty="0" smtClean="0">
                  <a:latin typeface="Microsoft YaHei" charset="-122"/>
                  <a:ea typeface="Microsoft YaHei" charset="-122"/>
                  <a:cs typeface="Microsoft YaHei" charset="-122"/>
                </a:rPr>
                <a:t>供应商</a:t>
              </a:r>
              <a:r>
                <a:rPr lang="zh-CN" altLang="en-US" sz="1100" dirty="0">
                  <a:latin typeface="Microsoft YaHei" charset="-122"/>
                  <a:ea typeface="Microsoft YaHei" charset="-122"/>
                  <a:cs typeface="Microsoft YaHei" charset="-122"/>
                </a:rPr>
                <a:t>议价能力</a:t>
              </a:r>
            </a:p>
          </p:txBody>
        </p:sp>
        <p:sp>
          <p:nvSpPr>
            <p:cNvPr id="8"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1703373" y="1608349"/>
            <a:ext cx="1344227" cy="1344227"/>
            <a:chOff x="5940151" y="1824373"/>
            <a:chExt cx="1344227" cy="1344227"/>
          </a:xfrm>
        </p:grpSpPr>
        <p:sp>
          <p:nvSpPr>
            <p:cNvPr id="20" name="Oval 19"/>
            <p:cNvSpPr/>
            <p:nvPr/>
          </p:nvSpPr>
          <p:spPr>
            <a:xfrm>
              <a:off x="5940151" y="1824373"/>
              <a:ext cx="1344227" cy="1344227"/>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2"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9" name="Content Placeholder 2"/>
          <p:cNvSpPr txBox="1">
            <a:spLocks/>
          </p:cNvSpPr>
          <p:nvPr/>
        </p:nvSpPr>
        <p:spPr>
          <a:xfrm>
            <a:off x="974707" y="3517738"/>
            <a:ext cx="3190231" cy="729679"/>
          </a:xfrm>
          <a:prstGeom prst="rect">
            <a:avLst/>
          </a:prstGeom>
        </p:spPr>
        <p:txBody>
          <a:bodyPr vert="horz" lIns="91440" tIns="45720" rIns="91440" bIns="45720" rtlCol="0">
            <a:noAutofit/>
          </a:bodyPr>
          <a:lstStyle>
            <a:lvl1pPr indent="0">
              <a:lnSpc>
                <a:spcPct val="110000"/>
              </a:lnSpc>
              <a:spcBef>
                <a:spcPct val="20000"/>
              </a:spcBef>
              <a:buFont typeface="Arial" pitchFamily="34" charset="0"/>
              <a:buNone/>
              <a:defRPr sz="800">
                <a:solidFill>
                  <a:schemeClr val="bg2">
                    <a:lumMod val="50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对于</a:t>
            </a:r>
            <a:r>
              <a:rPr lang="zh-CN" altLang="en-US" b="1" dirty="0"/>
              <a:t>中小企业</a:t>
            </a:r>
            <a:r>
              <a:rPr lang="zh-CN" altLang="en-US" dirty="0"/>
              <a:t>而言，由于目前国内市场上同时提供联系企业间借贷与担保业务的平台尚未出现，“智产智融”平台的推广能够以其独特性与先入性优势迅速占领市场，</a:t>
            </a:r>
            <a:r>
              <a:rPr lang="zh-CN" altLang="zh-CN" dirty="0"/>
              <a:t>因此当平台用户达到一定规模后，中小企业企业的议价能力较低</a:t>
            </a:r>
            <a:r>
              <a:rPr lang="zh-CN" altLang="zh-CN" dirty="0" smtClean="0"/>
              <a:t>。</a:t>
            </a:r>
            <a:endParaRPr lang="en-US" altLang="zh-CN" dirty="0" smtClean="0"/>
          </a:p>
          <a:p>
            <a:r>
              <a:rPr lang="zh-CN" altLang="en-US" dirty="0"/>
              <a:t>对于</a:t>
            </a:r>
            <a:r>
              <a:rPr lang="zh-CN" altLang="en-US" b="1" dirty="0"/>
              <a:t>金融机构</a:t>
            </a:r>
            <a:r>
              <a:rPr lang="zh-CN" altLang="en-US" dirty="0"/>
              <a:t>而言，平台的各项服务，如信用评级、担保评估能否被金融机构认可是平台能否具有竞争力的关键因素之一，因此平台需要一直听取金融机构的需求，满足金融机构对于信用审核，信息提供的要求，因此金融机构的议价能力较强。</a:t>
            </a:r>
          </a:p>
          <a:p>
            <a:endParaRPr lang="zh-CN" altLang="en-US" dirty="0"/>
          </a:p>
        </p:txBody>
      </p:sp>
      <p:sp>
        <p:nvSpPr>
          <p:cNvPr id="40" name="Title 13"/>
          <p:cNvSpPr txBox="1">
            <a:spLocks/>
          </p:cNvSpPr>
          <p:nvPr/>
        </p:nvSpPr>
        <p:spPr>
          <a:xfrm>
            <a:off x="924578" y="3095158"/>
            <a:ext cx="2094778" cy="369332"/>
          </a:xfrm>
          <a:prstGeom prst="rect">
            <a:avLst/>
          </a:prstGeom>
        </p:spPr>
        <p:txBody>
          <a:bodyPr vert="horz" lIns="91440" tIns="45720" rIns="91440" bIns="45720" rtlCol="0" anchor="ctr">
            <a:spAutoFit/>
          </a:bodyPr>
          <a:lstStyle>
            <a:defPPr>
              <a:defRPr lang="en-US"/>
            </a:defPPr>
            <a:lvl1pPr algn="ctr">
              <a:spcBef>
                <a:spcPct val="0"/>
              </a:spcBef>
              <a:buNone/>
              <a:defRPr b="0">
                <a:solidFill>
                  <a:schemeClr val="tx1">
                    <a:lumMod val="65000"/>
                    <a:lumOff val="35000"/>
                  </a:schemeClr>
                </a:solidFill>
                <a:latin typeface="Microsoft YaHei" charset="-122"/>
                <a:ea typeface="Microsoft YaHei" charset="-122"/>
                <a:cs typeface="Microsoft YaHei" charset="-122"/>
              </a:defRPr>
            </a:lvl1pPr>
          </a:lstStyle>
          <a:p>
            <a:r>
              <a:rPr lang="zh-CN" altLang="zh-CN" dirty="0">
                <a:cs typeface="宋体" panose="02010600030101010101" pitchFamily="2" charset="-122"/>
              </a:rPr>
              <a:t>购买者议价能力</a:t>
            </a:r>
            <a:endParaRPr lang="zh-CN" altLang="en-US" dirty="0"/>
          </a:p>
        </p:txBody>
      </p:sp>
      <p:sp>
        <p:nvSpPr>
          <p:cNvPr id="41" name="Content Placeholder 2"/>
          <p:cNvSpPr txBox="1">
            <a:spLocks/>
          </p:cNvSpPr>
          <p:nvPr/>
        </p:nvSpPr>
        <p:spPr>
          <a:xfrm>
            <a:off x="5076056" y="3706664"/>
            <a:ext cx="3262969" cy="729679"/>
          </a:xfrm>
          <a:prstGeom prst="rect">
            <a:avLst/>
          </a:prstGeom>
        </p:spPr>
        <p:txBody>
          <a:bodyPr vert="horz" lIns="91440" tIns="45720" rIns="91440" bIns="45720" rtlCol="0">
            <a:noAutofit/>
          </a:bodyPr>
          <a:lstStyle>
            <a:defPPr>
              <a:defRPr lang="en-US"/>
            </a:defPPr>
            <a:lvl1pPr indent="0">
              <a:lnSpc>
                <a:spcPct val="110000"/>
              </a:lnSpc>
              <a:spcBef>
                <a:spcPct val="20000"/>
              </a:spcBef>
              <a:buFont typeface="Arial" pitchFamily="34" charset="0"/>
              <a:buNone/>
              <a:defRPr sz="800">
                <a:solidFill>
                  <a:schemeClr val="bg2">
                    <a:lumMod val="50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“智产智融”的供应商是企业数据提供商和行业分析的提供商。</a:t>
            </a:r>
            <a:endParaRPr lang="en-US" altLang="zh-CN" dirty="0"/>
          </a:p>
          <a:p>
            <a:r>
              <a:rPr lang="zh-CN" altLang="en-US" dirty="0"/>
              <a:t>仅企业初始的注册数据需要相关提供方如第三方征信机构的合作。而行业分析信息部分，大部分行业新闻与咨询企业均可以通过爬虫技术实现获取，平台本身也会提供相关分析。因此数据提供方的议价能力较低。</a:t>
            </a:r>
          </a:p>
        </p:txBody>
      </p:sp>
      <p:sp>
        <p:nvSpPr>
          <p:cNvPr id="42" name="Title 13"/>
          <p:cNvSpPr txBox="1">
            <a:spLocks/>
          </p:cNvSpPr>
          <p:nvPr/>
        </p:nvSpPr>
        <p:spPr>
          <a:xfrm>
            <a:off x="5076056" y="3279824"/>
            <a:ext cx="2094778" cy="369332"/>
          </a:xfrm>
          <a:prstGeom prst="rect">
            <a:avLst/>
          </a:prstGeom>
        </p:spPr>
        <p:txBody>
          <a:bodyPr vert="horz" lIns="91440" tIns="45720" rIns="91440" bIns="45720" rtlCol="0" anchor="ctr">
            <a:spAutoFit/>
          </a:bodyPr>
          <a:lstStyle>
            <a:defPPr>
              <a:defRPr lang="en-US"/>
            </a:defPPr>
            <a:lvl1pPr algn="ctr">
              <a:spcBef>
                <a:spcPct val="0"/>
              </a:spcBef>
              <a:buNone/>
              <a:defRPr b="0">
                <a:solidFill>
                  <a:schemeClr val="tx1">
                    <a:lumMod val="65000"/>
                    <a:lumOff val="35000"/>
                  </a:schemeClr>
                </a:solidFill>
                <a:latin typeface="Microsoft YaHei" charset="-122"/>
                <a:ea typeface="Microsoft YaHei" charset="-122"/>
                <a:cs typeface="Microsoft YaHei" charset="-122"/>
              </a:defRPr>
            </a:lvl1pPr>
          </a:lstStyle>
          <a:p>
            <a:r>
              <a:rPr lang="zh-CN" altLang="en-US" dirty="0"/>
              <a:t>供应商议价能力</a:t>
            </a:r>
          </a:p>
        </p:txBody>
      </p:sp>
      <p:sp>
        <p:nvSpPr>
          <p:cNvPr id="21" name="Flowchart: Off-page Connector 20"/>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12</a:t>
            </a:r>
            <a:endParaRPr lang="en-US" sz="1100" b="1" dirty="0"/>
          </a:p>
        </p:txBody>
      </p:sp>
      <p:sp>
        <p:nvSpPr>
          <p:cNvPr id="3" name="文本框 2"/>
          <p:cNvSpPr txBox="1"/>
          <p:nvPr/>
        </p:nvSpPr>
        <p:spPr>
          <a:xfrm>
            <a:off x="1866381" y="2017501"/>
            <a:ext cx="1082348" cy="553998"/>
          </a:xfrm>
          <a:prstGeom prst="rect">
            <a:avLst/>
          </a:prstGeom>
          <a:noFill/>
        </p:spPr>
        <p:txBody>
          <a:bodyPr wrap="none" rtlCol="0">
            <a:spAutoFit/>
          </a:bodyPr>
          <a:lstStyle>
            <a:defPPr>
              <a:defRPr lang="en-US"/>
            </a:defPPr>
            <a:lvl1pPr algn="ctr">
              <a:defRPr sz="1000">
                <a:solidFill>
                  <a:schemeClr val="bg1"/>
                </a:solidFill>
                <a:latin typeface="Microsoft YaHei" charset="-122"/>
                <a:ea typeface="Microsoft YaHei" charset="-122"/>
                <a:cs typeface="Microsoft YaHei" charset="-122"/>
              </a:defRPr>
            </a:lvl1pPr>
          </a:lstStyle>
          <a:p>
            <a:endParaRPr lang="en-US" altLang="zh-CN" dirty="0"/>
          </a:p>
          <a:p>
            <a:endParaRPr lang="en-US" altLang="zh-CN" dirty="0"/>
          </a:p>
          <a:p>
            <a:r>
              <a:rPr lang="zh-CN" altLang="zh-CN" dirty="0">
                <a:cs typeface="宋体" panose="02010600030101010101" pitchFamily="2" charset="-122"/>
              </a:rPr>
              <a:t>购买者议价能力</a:t>
            </a:r>
            <a:endParaRPr lang="zh-CN" altLang="en-US" dirty="0"/>
          </a:p>
        </p:txBody>
      </p:sp>
    </p:spTree>
    <p:extLst>
      <p:ext uri="{BB962C8B-B14F-4D97-AF65-F5344CB8AC3E}">
        <p14:creationId xmlns:p14="http://schemas.microsoft.com/office/powerpoint/2010/main" val="58758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目标市场和定位</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rgbClr val="84CBC5"/>
                </a:solidFill>
                <a:latin typeface="+mn-lt"/>
              </a:rPr>
              <a:t>Target</a:t>
            </a:r>
            <a:r>
              <a:rPr lang="zh-CN" altLang="en-US" sz="1400" dirty="0" smtClean="0">
                <a:solidFill>
                  <a:schemeClr val="bg1">
                    <a:lumMod val="65000"/>
                  </a:schemeClr>
                </a:solidFill>
                <a:latin typeface="+mn-lt"/>
              </a:rPr>
              <a:t> </a:t>
            </a:r>
            <a:r>
              <a:rPr lang="en-US" altLang="zh-CN" sz="1400" dirty="0" smtClean="0">
                <a:solidFill>
                  <a:schemeClr val="bg1">
                    <a:lumMod val="65000"/>
                  </a:schemeClr>
                </a:solidFill>
                <a:latin typeface="+mn-lt"/>
              </a:rPr>
              <a:t>Market</a:t>
            </a:r>
            <a:r>
              <a:rPr lang="zh-CN" altLang="en-US" sz="1400" dirty="0" smtClean="0">
                <a:solidFill>
                  <a:schemeClr val="bg1">
                    <a:lumMod val="65000"/>
                  </a:schemeClr>
                </a:solidFill>
                <a:latin typeface="+mn-lt"/>
              </a:rPr>
              <a:t> </a:t>
            </a:r>
            <a:r>
              <a:rPr lang="en-US" altLang="zh-CN" sz="1400" dirty="0" smtClean="0">
                <a:solidFill>
                  <a:schemeClr val="bg1">
                    <a:lumMod val="65000"/>
                  </a:schemeClr>
                </a:solidFill>
                <a:latin typeface="+mn-lt"/>
              </a:rPr>
              <a:t>and</a:t>
            </a:r>
            <a:r>
              <a:rPr lang="zh-CN" altLang="en-US" sz="1400" dirty="0" smtClean="0">
                <a:solidFill>
                  <a:schemeClr val="bg1">
                    <a:lumMod val="65000"/>
                  </a:schemeClr>
                </a:solidFill>
                <a:latin typeface="+mn-lt"/>
              </a:rPr>
              <a:t> </a:t>
            </a:r>
            <a:r>
              <a:rPr lang="en-US" altLang="zh-CN" sz="1400" dirty="0">
                <a:solidFill>
                  <a:schemeClr val="bg1">
                    <a:lumMod val="65000"/>
                  </a:schemeClr>
                </a:solidFill>
                <a:latin typeface="+mn-lt"/>
              </a:rPr>
              <a:t>M</a:t>
            </a:r>
            <a:r>
              <a:rPr lang="en-US" altLang="zh-CN" sz="1400" dirty="0" smtClean="0">
                <a:solidFill>
                  <a:schemeClr val="bg1">
                    <a:lumMod val="65000"/>
                  </a:schemeClr>
                </a:solidFill>
                <a:latin typeface="+mn-lt"/>
              </a:rPr>
              <a:t>arket</a:t>
            </a:r>
            <a:r>
              <a:rPr lang="zh-CN" altLang="en-US" sz="1400" dirty="0" smtClean="0">
                <a:solidFill>
                  <a:schemeClr val="bg1">
                    <a:lumMod val="65000"/>
                  </a:schemeClr>
                </a:solidFill>
                <a:latin typeface="+mn-lt"/>
              </a:rPr>
              <a:t> </a:t>
            </a:r>
            <a:r>
              <a:rPr lang="en-US" altLang="zh-CN" sz="1400" dirty="0">
                <a:solidFill>
                  <a:srgbClr val="84CBC5"/>
                </a:solidFill>
                <a:latin typeface="+mn-lt"/>
              </a:rPr>
              <a:t>N</a:t>
            </a:r>
            <a:r>
              <a:rPr lang="en-US" altLang="zh-CN" sz="1400" dirty="0" smtClean="0">
                <a:solidFill>
                  <a:srgbClr val="84CBC5"/>
                </a:solidFill>
                <a:latin typeface="+mn-lt"/>
              </a:rPr>
              <a:t>iche</a:t>
            </a:r>
            <a:endParaRPr lang="en-US" sz="1400" b="1" dirty="0">
              <a:solidFill>
                <a:srgbClr val="84CBC5"/>
              </a:solidFill>
              <a:latin typeface="+mn-lt"/>
            </a:endParaRPr>
          </a:p>
        </p:txBody>
      </p:sp>
      <p:grpSp>
        <p:nvGrpSpPr>
          <p:cNvPr id="2" name="Group 1"/>
          <p:cNvGrpSpPr/>
          <p:nvPr/>
        </p:nvGrpSpPr>
        <p:grpSpPr>
          <a:xfrm>
            <a:off x="772947" y="3688612"/>
            <a:ext cx="3367005" cy="1042206"/>
            <a:chOff x="772947" y="3435846"/>
            <a:chExt cx="3367005" cy="1042206"/>
          </a:xfrm>
        </p:grpSpPr>
        <p:sp>
          <p:nvSpPr>
            <p:cNvPr id="170" name="Content Placeholder 2"/>
            <p:cNvSpPr txBox="1">
              <a:spLocks/>
            </p:cNvSpPr>
            <p:nvPr/>
          </p:nvSpPr>
          <p:spPr>
            <a:xfrm>
              <a:off x="1185839" y="3867527"/>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zh-CN" sz="1200" dirty="0">
                  <a:latin typeface="Microsoft YaHei" charset="-122"/>
                  <a:ea typeface="Microsoft YaHei" charset="-122"/>
                  <a:cs typeface="Microsoft YaHei" charset="-122"/>
                </a:rPr>
                <a:t>中小企业互联网投融资合作伙伴网络</a:t>
              </a:r>
              <a:endParaRPr lang="zh-CN" altLang="en-US" sz="1200" dirty="0">
                <a:latin typeface="Microsoft YaHei" charset="-122"/>
                <a:ea typeface="Microsoft YaHei" charset="-122"/>
                <a:cs typeface="Microsoft YaHei" charset="-122"/>
              </a:endParaRPr>
            </a:p>
          </p:txBody>
        </p:sp>
        <p:sp>
          <p:nvSpPr>
            <p:cNvPr id="77" name="Content Placeholder 2"/>
            <p:cNvSpPr txBox="1">
              <a:spLocks/>
            </p:cNvSpPr>
            <p:nvPr/>
          </p:nvSpPr>
          <p:spPr>
            <a:xfrm>
              <a:off x="1174510" y="343584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000" smtClean="0">
                  <a:solidFill>
                    <a:srgbClr val="525068"/>
                  </a:solidFill>
                  <a:latin typeface="Microsoft YaHei" charset="-122"/>
                  <a:ea typeface="Microsoft YaHei" charset="-122"/>
                  <a:cs typeface="Microsoft YaHei" charset="-122"/>
                </a:rPr>
                <a:t>市场定位</a:t>
              </a:r>
              <a:endParaRPr lang="en-US" sz="2000" dirty="0">
                <a:solidFill>
                  <a:srgbClr val="525068"/>
                </a:solidFill>
                <a:latin typeface="Microsoft YaHei" charset="-122"/>
                <a:ea typeface="Microsoft YaHei" charset="-122"/>
                <a:cs typeface="Microsoft YaHei" charset="-122"/>
              </a:endParaRPr>
            </a:p>
          </p:txBody>
        </p:sp>
        <p:grpSp>
          <p:nvGrpSpPr>
            <p:cNvPr id="79" name="Group 78"/>
            <p:cNvGrpSpPr/>
            <p:nvPr/>
          </p:nvGrpSpPr>
          <p:grpSpPr>
            <a:xfrm>
              <a:off x="772947" y="3520335"/>
              <a:ext cx="357065" cy="357065"/>
              <a:chOff x="926610" y="4067580"/>
              <a:chExt cx="475253" cy="475253"/>
            </a:xfrm>
          </p:grpSpPr>
          <p:sp>
            <p:nvSpPr>
              <p:cNvPr id="80" name="Oval 79"/>
              <p:cNvSpPr/>
              <p:nvPr/>
            </p:nvSpPr>
            <p:spPr>
              <a:xfrm>
                <a:off x="926610" y="4067580"/>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80"/>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6" name="Flowchart: Off-page Connector 11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a:t>
            </a:r>
            <a:r>
              <a:rPr lang="es-HN" sz="1100" b="1" dirty="0" smtClean="0"/>
              <a:t>3</a:t>
            </a:r>
            <a:endParaRPr lang="en-US" sz="1100" b="1" dirty="0"/>
          </a:p>
        </p:txBody>
      </p:sp>
      <p:grpSp>
        <p:nvGrpSpPr>
          <p:cNvPr id="4" name="组 3"/>
          <p:cNvGrpSpPr/>
          <p:nvPr/>
        </p:nvGrpSpPr>
        <p:grpSpPr>
          <a:xfrm>
            <a:off x="720988" y="1905478"/>
            <a:ext cx="1196994" cy="1481993"/>
            <a:chOff x="720988" y="1905478"/>
            <a:chExt cx="1196994" cy="1481993"/>
          </a:xfrm>
        </p:grpSpPr>
        <p:sp>
          <p:nvSpPr>
            <p:cNvPr id="156" name="Freeform 7"/>
            <p:cNvSpPr>
              <a:spLocks noEditPoints="1"/>
            </p:cNvSpPr>
            <p:nvPr/>
          </p:nvSpPr>
          <p:spPr bwMode="auto">
            <a:xfrm>
              <a:off x="1198867" y="2042023"/>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3" name="Isosceles Triangle 2"/>
            <p:cNvSpPr/>
            <p:nvPr/>
          </p:nvSpPr>
          <p:spPr>
            <a:xfrm>
              <a:off x="755576" y="2559308"/>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p:cNvSpPr txBox="1"/>
            <p:nvPr/>
          </p:nvSpPr>
          <p:spPr>
            <a:xfrm>
              <a:off x="720988" y="1905478"/>
              <a:ext cx="492443" cy="276999"/>
            </a:xfrm>
            <a:prstGeom prst="rect">
              <a:avLst/>
            </a:prstGeom>
            <a:noFill/>
          </p:spPr>
          <p:txBody>
            <a:bodyPr wrap="none" rtlCol="0">
              <a:spAutoFit/>
            </a:bodyPr>
            <a:lstStyle/>
            <a:p>
              <a:r>
                <a:rPr kumimoji="1" lang="zh-CN" altLang="en-US" sz="1200" dirty="0" smtClean="0">
                  <a:latin typeface="Microsoft YaHei" charset="-122"/>
                  <a:ea typeface="Microsoft YaHei" charset="-122"/>
                  <a:cs typeface="Microsoft YaHei" charset="-122"/>
                </a:rPr>
                <a:t>合作</a:t>
              </a:r>
              <a:endParaRPr kumimoji="1" lang="zh-CN" altLang="en-US" sz="1200" dirty="0">
                <a:latin typeface="Microsoft YaHei" charset="-122"/>
                <a:ea typeface="Microsoft YaHei" charset="-122"/>
                <a:cs typeface="Microsoft YaHei" charset="-122"/>
              </a:endParaRPr>
            </a:p>
          </p:txBody>
        </p:sp>
      </p:grpSp>
      <p:grpSp>
        <p:nvGrpSpPr>
          <p:cNvPr id="7" name="组 6"/>
          <p:cNvGrpSpPr/>
          <p:nvPr/>
        </p:nvGrpSpPr>
        <p:grpSpPr>
          <a:xfrm>
            <a:off x="1459750" y="1292438"/>
            <a:ext cx="1162406" cy="2095033"/>
            <a:chOff x="1459750" y="1292438"/>
            <a:chExt cx="1162406" cy="2095033"/>
          </a:xfrm>
        </p:grpSpPr>
        <p:sp>
          <p:nvSpPr>
            <p:cNvPr id="150" name="Freeform 7"/>
            <p:cNvSpPr>
              <a:spLocks noEditPoints="1"/>
            </p:cNvSpPr>
            <p:nvPr/>
          </p:nvSpPr>
          <p:spPr bwMode="auto">
            <a:xfrm>
              <a:off x="1903041" y="1583326"/>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47" name="Isosceles Triangle 2"/>
            <p:cNvSpPr/>
            <p:nvPr/>
          </p:nvSpPr>
          <p:spPr>
            <a:xfrm>
              <a:off x="1459750" y="2121502"/>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文本框 54"/>
            <p:cNvSpPr txBox="1"/>
            <p:nvPr/>
          </p:nvSpPr>
          <p:spPr>
            <a:xfrm>
              <a:off x="1514160" y="1292438"/>
              <a:ext cx="1107996" cy="276999"/>
            </a:xfrm>
            <a:prstGeom prst="rect">
              <a:avLst/>
            </a:prstGeom>
            <a:noFill/>
          </p:spPr>
          <p:txBody>
            <a:bodyPr wrap="none" rtlCol="0">
              <a:spAutoFit/>
            </a:bodyPr>
            <a:lstStyle/>
            <a:p>
              <a:r>
                <a:rPr kumimoji="1" lang="zh-CN" altLang="en-US" sz="1200" smtClean="0">
                  <a:latin typeface="Microsoft YaHei" charset="-122"/>
                  <a:ea typeface="Microsoft YaHei" charset="-122"/>
                  <a:cs typeface="Microsoft YaHei" charset="-122"/>
                </a:rPr>
                <a:t>构建企业圈子</a:t>
              </a:r>
              <a:endParaRPr kumimoji="1" lang="zh-CN" altLang="en-US" sz="1200" dirty="0">
                <a:latin typeface="Microsoft YaHei" charset="-122"/>
                <a:ea typeface="Microsoft YaHei" charset="-122"/>
                <a:cs typeface="Microsoft YaHei" charset="-122"/>
              </a:endParaRPr>
            </a:p>
          </p:txBody>
        </p:sp>
      </p:grpSp>
      <p:grpSp>
        <p:nvGrpSpPr>
          <p:cNvPr id="8" name="组 7"/>
          <p:cNvGrpSpPr/>
          <p:nvPr/>
        </p:nvGrpSpPr>
        <p:grpSpPr>
          <a:xfrm>
            <a:off x="2354476" y="1905478"/>
            <a:ext cx="1192142" cy="1481993"/>
            <a:chOff x="2354476" y="1905478"/>
            <a:chExt cx="1192142" cy="1481993"/>
          </a:xfrm>
        </p:grpSpPr>
        <p:sp>
          <p:nvSpPr>
            <p:cNvPr id="153" name="Freeform 7"/>
            <p:cNvSpPr>
              <a:spLocks noEditPoints="1"/>
            </p:cNvSpPr>
            <p:nvPr/>
          </p:nvSpPr>
          <p:spPr bwMode="auto">
            <a:xfrm>
              <a:off x="2751128" y="1905478"/>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48" name="Isosceles Triangle 2"/>
            <p:cNvSpPr/>
            <p:nvPr/>
          </p:nvSpPr>
          <p:spPr>
            <a:xfrm>
              <a:off x="2354476" y="2422643"/>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文本框 55"/>
            <p:cNvSpPr txBox="1"/>
            <p:nvPr/>
          </p:nvSpPr>
          <p:spPr>
            <a:xfrm>
              <a:off x="3054175" y="1905478"/>
              <a:ext cx="492443" cy="276999"/>
            </a:xfrm>
            <a:prstGeom prst="rect">
              <a:avLst/>
            </a:prstGeom>
            <a:noFill/>
          </p:spPr>
          <p:txBody>
            <a:bodyPr wrap="none" rtlCol="0">
              <a:spAutoFit/>
            </a:bodyPr>
            <a:lstStyle/>
            <a:p>
              <a:r>
                <a:rPr kumimoji="1" lang="zh-CN" altLang="en-US" sz="1200" smtClean="0">
                  <a:latin typeface="Microsoft YaHei" charset="-122"/>
                  <a:ea typeface="Microsoft YaHei" charset="-122"/>
                  <a:cs typeface="Microsoft YaHei" charset="-122"/>
                </a:rPr>
                <a:t>互助</a:t>
              </a:r>
              <a:endParaRPr kumimoji="1" lang="zh-CN" altLang="en-US" sz="1200" dirty="0">
                <a:latin typeface="Microsoft YaHei" charset="-122"/>
                <a:ea typeface="Microsoft YaHei" charset="-122"/>
                <a:cs typeface="Microsoft YaHei" charset="-122"/>
              </a:endParaRPr>
            </a:p>
          </p:txBody>
        </p:sp>
      </p:grpSp>
      <p:grpSp>
        <p:nvGrpSpPr>
          <p:cNvPr id="57" name="Group 1"/>
          <p:cNvGrpSpPr/>
          <p:nvPr/>
        </p:nvGrpSpPr>
        <p:grpSpPr>
          <a:xfrm>
            <a:off x="4923357" y="1231854"/>
            <a:ext cx="3367005" cy="889648"/>
            <a:chOff x="772947" y="3435846"/>
            <a:chExt cx="3367005" cy="889648"/>
          </a:xfrm>
        </p:grpSpPr>
        <p:sp>
          <p:nvSpPr>
            <p:cNvPr id="58" name="Content Placeholder 2"/>
            <p:cNvSpPr txBox="1">
              <a:spLocks/>
            </p:cNvSpPr>
            <p:nvPr/>
          </p:nvSpPr>
          <p:spPr>
            <a:xfrm>
              <a:off x="1185839" y="3867527"/>
              <a:ext cx="2954113" cy="4579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a:latin typeface="Microsoft YaHei" charset="-122"/>
                  <a:ea typeface="Microsoft YaHei" charset="-122"/>
                  <a:cs typeface="Microsoft YaHei" charset="-122"/>
                </a:rPr>
                <a:t>“智产智融”融资平台的目标市场主要定位为面临融资难题的中小企业。</a:t>
              </a:r>
              <a:endParaRPr lang="zh-CN" altLang="en-US" sz="1200" dirty="0">
                <a:latin typeface="Microsoft YaHei" charset="-122"/>
                <a:ea typeface="Microsoft YaHei" charset="-122"/>
                <a:cs typeface="Microsoft YaHei" charset="-122"/>
              </a:endParaRPr>
            </a:p>
          </p:txBody>
        </p:sp>
        <p:sp>
          <p:nvSpPr>
            <p:cNvPr id="59" name="Content Placeholder 2"/>
            <p:cNvSpPr txBox="1">
              <a:spLocks/>
            </p:cNvSpPr>
            <p:nvPr/>
          </p:nvSpPr>
          <p:spPr>
            <a:xfrm>
              <a:off x="1174510" y="343584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000" dirty="0" smtClean="0">
                  <a:solidFill>
                    <a:srgbClr val="525068"/>
                  </a:solidFill>
                  <a:latin typeface="Microsoft YaHei" charset="-122"/>
                  <a:ea typeface="Microsoft YaHei" charset="-122"/>
                  <a:cs typeface="Microsoft YaHei" charset="-122"/>
                </a:rPr>
                <a:t>目标市场</a:t>
              </a:r>
              <a:endParaRPr lang="en-US" sz="2000" dirty="0">
                <a:solidFill>
                  <a:srgbClr val="525068"/>
                </a:solidFill>
                <a:latin typeface="Microsoft YaHei" charset="-122"/>
                <a:ea typeface="Microsoft YaHei" charset="-122"/>
                <a:cs typeface="Microsoft YaHei" charset="-122"/>
              </a:endParaRPr>
            </a:p>
          </p:txBody>
        </p:sp>
        <p:grpSp>
          <p:nvGrpSpPr>
            <p:cNvPr id="60" name="Group 78"/>
            <p:cNvGrpSpPr/>
            <p:nvPr/>
          </p:nvGrpSpPr>
          <p:grpSpPr>
            <a:xfrm>
              <a:off x="772947" y="3520335"/>
              <a:ext cx="357065" cy="357065"/>
              <a:chOff x="926610" y="4067580"/>
              <a:chExt cx="475253" cy="475253"/>
            </a:xfrm>
          </p:grpSpPr>
          <p:sp>
            <p:nvSpPr>
              <p:cNvPr id="61" name="Oval 79"/>
              <p:cNvSpPr/>
              <p:nvPr/>
            </p:nvSpPr>
            <p:spPr>
              <a:xfrm>
                <a:off x="926610" y="4067580"/>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80"/>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6" name="文本框 5"/>
          <p:cNvSpPr txBox="1"/>
          <p:nvPr/>
        </p:nvSpPr>
        <p:spPr>
          <a:xfrm>
            <a:off x="5336249" y="2369552"/>
            <a:ext cx="3124183" cy="1938992"/>
          </a:xfrm>
          <a:prstGeom prst="rect">
            <a:avLst/>
          </a:prstGeom>
          <a:noFill/>
        </p:spPr>
        <p:txBody>
          <a:bodyPr wrap="square" rtlCol="0">
            <a:spAutoFit/>
          </a:bodyPr>
          <a:lstStyle/>
          <a:p>
            <a:pPr marL="171450" indent="-171450">
              <a:buFont typeface="Wingdings" charset="2"/>
              <a:buChar char="Ø"/>
            </a:pPr>
            <a:r>
              <a:rPr lang="zh-CN" altLang="en-US" sz="1000" dirty="0">
                <a:latin typeface="Microsoft YaHei Light" charset="-122"/>
                <a:ea typeface="Microsoft YaHei Light" charset="-122"/>
                <a:cs typeface="Microsoft YaHei Light" charset="-122"/>
              </a:rPr>
              <a:t>内部</a:t>
            </a:r>
            <a:r>
              <a:rPr lang="zh-CN" altLang="en-US" sz="1000" dirty="0" smtClean="0">
                <a:latin typeface="Microsoft YaHei Light" charset="-122"/>
                <a:ea typeface="Microsoft YaHei Light" charset="-122"/>
                <a:cs typeface="Microsoft YaHei Light" charset="-122"/>
              </a:rPr>
              <a:t>因素</a:t>
            </a:r>
            <a:endParaRPr lang="en-US" altLang="zh-CN" sz="1000" dirty="0">
              <a:latin typeface="Microsoft YaHei Light" charset="-122"/>
              <a:ea typeface="Microsoft YaHei Light" charset="-122"/>
              <a:cs typeface="Microsoft YaHei Light" charset="-122"/>
            </a:endParaRPr>
          </a:p>
          <a:p>
            <a:r>
              <a:rPr lang="zh-CN" altLang="en-US" sz="1000" dirty="0" smtClean="0">
                <a:latin typeface="Microsoft YaHei Light" charset="-122"/>
                <a:ea typeface="Microsoft YaHei Light" charset="-122"/>
                <a:cs typeface="Microsoft YaHei Light" charset="-122"/>
              </a:rPr>
              <a:t>    中小</a:t>
            </a:r>
            <a:r>
              <a:rPr lang="zh-CN" altLang="en-US" sz="1000" dirty="0">
                <a:latin typeface="Microsoft YaHei Light" charset="-122"/>
                <a:ea typeface="Microsoft YaHei Light" charset="-122"/>
                <a:cs typeface="Microsoft YaHei Light" charset="-122"/>
              </a:rPr>
              <a:t>企业规模较小，经营稳定性差，可用于抵押的固定资产较少</a:t>
            </a:r>
            <a:endParaRPr lang="en-US" altLang="zh-CN" sz="1000" dirty="0">
              <a:latin typeface="Microsoft YaHei Light" charset="-122"/>
              <a:ea typeface="Microsoft YaHei Light" charset="-122"/>
              <a:cs typeface="Microsoft YaHei Light" charset="-122"/>
            </a:endParaRPr>
          </a:p>
          <a:p>
            <a:pPr marL="171450" indent="-171450">
              <a:buFont typeface="Wingdings" charset="2"/>
              <a:buChar char="Ø"/>
            </a:pPr>
            <a:r>
              <a:rPr lang="zh-CN" altLang="en-US" sz="1000" dirty="0">
                <a:latin typeface="Microsoft YaHei Light" charset="-122"/>
                <a:ea typeface="Microsoft YaHei Light" charset="-122"/>
                <a:cs typeface="Microsoft YaHei Light" charset="-122"/>
              </a:rPr>
              <a:t>外部</a:t>
            </a:r>
            <a:r>
              <a:rPr lang="zh-CN" altLang="en-US" sz="1000" dirty="0" smtClean="0">
                <a:latin typeface="Microsoft YaHei Light" charset="-122"/>
                <a:ea typeface="Microsoft YaHei Light" charset="-122"/>
                <a:cs typeface="Microsoft YaHei Light" charset="-122"/>
              </a:rPr>
              <a:t>因素</a:t>
            </a:r>
            <a:endParaRPr lang="en-US" altLang="zh-CN" sz="1000" dirty="0" smtClean="0">
              <a:latin typeface="Microsoft YaHei Light" charset="-122"/>
              <a:ea typeface="Microsoft YaHei Light" charset="-122"/>
              <a:cs typeface="Microsoft YaHei Light" charset="-122"/>
            </a:endParaRPr>
          </a:p>
          <a:p>
            <a:r>
              <a:rPr lang="zh-CN" altLang="en-US" sz="1000" dirty="0">
                <a:latin typeface="Microsoft YaHei Light" charset="-122"/>
                <a:ea typeface="Microsoft YaHei Light" charset="-122"/>
                <a:cs typeface="Microsoft YaHei Light" charset="-122"/>
              </a:rPr>
              <a:t> </a:t>
            </a:r>
            <a:r>
              <a:rPr lang="zh-CN" altLang="en-US" sz="1000" dirty="0" smtClean="0">
                <a:latin typeface="Microsoft YaHei Light" charset="-122"/>
                <a:ea typeface="Microsoft YaHei Light" charset="-122"/>
                <a:cs typeface="Microsoft YaHei Light" charset="-122"/>
              </a:rPr>
              <a:t>   政府</a:t>
            </a:r>
            <a:r>
              <a:rPr lang="zh-CN" altLang="en-US" sz="1000" dirty="0">
                <a:latin typeface="Microsoft YaHei Light" charset="-122"/>
                <a:ea typeface="Microsoft YaHei Light" charset="-122"/>
                <a:cs typeface="Microsoft YaHei Light" charset="-122"/>
              </a:rPr>
              <a:t>缺乏对中小企业融资的政策扶持、缺乏专门的金融机构对中小企业融资进行</a:t>
            </a:r>
            <a:r>
              <a:rPr lang="zh-CN" altLang="en-US" sz="1000" dirty="0" smtClean="0">
                <a:latin typeface="Microsoft YaHei Light" charset="-122"/>
                <a:ea typeface="Microsoft YaHei Light" charset="-122"/>
                <a:cs typeface="Microsoft YaHei Light" charset="-122"/>
              </a:rPr>
              <a:t>处理</a:t>
            </a:r>
            <a:endParaRPr lang="en-US" altLang="zh-CN" sz="1000" dirty="0" smtClean="0">
              <a:latin typeface="Microsoft YaHei Light" charset="-122"/>
              <a:ea typeface="Microsoft YaHei Light" charset="-122"/>
              <a:cs typeface="Microsoft YaHei Light" charset="-122"/>
            </a:endParaRPr>
          </a:p>
          <a:p>
            <a:endParaRPr lang="en-US" altLang="zh-CN" sz="1000" dirty="0">
              <a:latin typeface="Microsoft YaHei Light" charset="-122"/>
              <a:ea typeface="Microsoft YaHei Light" charset="-122"/>
              <a:cs typeface="Microsoft YaHei Light" charset="-122"/>
            </a:endParaRPr>
          </a:p>
          <a:p>
            <a:r>
              <a:rPr lang="zh-CN" altLang="zh-CN" sz="1000" dirty="0" smtClean="0">
                <a:latin typeface="Microsoft YaHei Light" charset="-122"/>
                <a:ea typeface="Microsoft YaHei Light" charset="-122"/>
                <a:cs typeface="Microsoft YaHei Light" charset="-122"/>
              </a:rPr>
              <a:t>中小</a:t>
            </a:r>
            <a:r>
              <a:rPr lang="zh-CN" altLang="zh-CN" sz="1000" dirty="0">
                <a:latin typeface="Microsoft YaHei Light" charset="-122"/>
                <a:ea typeface="Microsoft YaHei Light" charset="-122"/>
                <a:cs typeface="Microsoft YaHei Light" charset="-122"/>
              </a:rPr>
              <a:t>企业经常会面临融资困难、融资渠道窄、融资成本高的难题。这导致了我国中小企业融资缺口巨大的现状。中小企业融资缺渠道、缺担保、缺信用审核。</a:t>
            </a:r>
            <a:endParaRPr lang="en-US" altLang="zh-CN" sz="1000" dirty="0">
              <a:latin typeface="Microsoft YaHei Light" charset="-122"/>
              <a:ea typeface="Microsoft YaHei Light" charset="-122"/>
              <a:cs typeface="Microsoft YaHei Light" charset="-122"/>
            </a:endParaRPr>
          </a:p>
          <a:p>
            <a:endParaRPr lang="zh-CN" altLang="en-US" sz="1000" dirty="0">
              <a:latin typeface="Microsoft YaHei Light" charset="-122"/>
              <a:ea typeface="Microsoft YaHei Light" charset="-122"/>
              <a:cs typeface="Microsoft YaHei Light" charset="-122"/>
            </a:endParaRPr>
          </a:p>
          <a:p>
            <a:endParaRPr kumimoji="1" lang="zh-CN" altLang="en-US" sz="1000"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6130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wipe(down)">
                                      <p:cBhvr>
                                        <p:cTn id="30" dur="500"/>
                                        <p:tgtEl>
                                          <p:spTgt spid="82"/>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73881" y="1733353"/>
            <a:ext cx="7560000" cy="1396718"/>
            <a:chOff x="750790" y="1941892"/>
            <a:chExt cx="7560000" cy="1396718"/>
          </a:xfrm>
        </p:grpSpPr>
        <p:sp>
          <p:nvSpPr>
            <p:cNvPr id="43" name="Rectangle 42"/>
            <p:cNvSpPr/>
            <p:nvPr/>
          </p:nvSpPr>
          <p:spPr>
            <a:xfrm>
              <a:off x="750790" y="2978570"/>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50790" y="211447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50790" y="194189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0790" y="197115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盈利模式</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Mode</a:t>
            </a:r>
            <a:r>
              <a:rPr lang="zh-CN" altLang="en-US" sz="1400" dirty="0" smtClean="0">
                <a:solidFill>
                  <a:schemeClr val="bg1">
                    <a:lumMod val="65000"/>
                  </a:schemeClr>
                </a:solidFill>
                <a:latin typeface="+mn-lt"/>
              </a:rPr>
              <a:t> </a:t>
            </a:r>
            <a:r>
              <a:rPr lang="en-US" altLang="zh-CN" sz="1400" dirty="0" smtClean="0">
                <a:solidFill>
                  <a:schemeClr val="bg1">
                    <a:lumMod val="65000"/>
                  </a:schemeClr>
                </a:solidFill>
                <a:latin typeface="+mn-lt"/>
              </a:rPr>
              <a:t>of</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Profit</a:t>
            </a:r>
            <a:endParaRPr lang="en-US" sz="1400" b="1" dirty="0">
              <a:solidFill>
                <a:srgbClr val="84CBC5"/>
              </a:solidFill>
              <a:latin typeface="+mn-lt"/>
            </a:endParaRPr>
          </a:p>
        </p:txBody>
      </p:sp>
      <p:sp>
        <p:nvSpPr>
          <p:cNvPr id="11" name="Content Placeholder 2"/>
          <p:cNvSpPr txBox="1">
            <a:spLocks/>
          </p:cNvSpPr>
          <p:nvPr/>
        </p:nvSpPr>
        <p:spPr>
          <a:xfrm>
            <a:off x="802461" y="1823409"/>
            <a:ext cx="1475474" cy="169277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zh-CN" altLang="zh-CN" sz="1000" kern="100" spc="10" dirty="0">
                <a:latin typeface="Microsoft YaHei" charset="-122"/>
                <a:ea typeface="Microsoft YaHei" charset="-122"/>
                <a:cs typeface="Microsoft YaHei" charset="-122"/>
              </a:rPr>
              <a:t>广告费（元</a:t>
            </a:r>
            <a:r>
              <a:rPr lang="en-US" altLang="zh-CN" sz="1000" kern="100" spc="10" dirty="0">
                <a:latin typeface="Microsoft YaHei" charset="-122"/>
                <a:ea typeface="Microsoft YaHei" charset="-122"/>
                <a:cs typeface="Microsoft YaHei" charset="-122"/>
              </a:rPr>
              <a:t>/</a:t>
            </a:r>
            <a:r>
              <a:rPr lang="zh-CN" altLang="zh-CN" sz="1000" kern="100" spc="10" dirty="0">
                <a:latin typeface="Microsoft YaHei" charset="-122"/>
                <a:ea typeface="Microsoft YaHei" charset="-122"/>
                <a:cs typeface="Microsoft YaHei" charset="-122"/>
              </a:rPr>
              <a:t>日浏览量</a:t>
            </a:r>
            <a:r>
              <a:rPr lang="en-US" altLang="zh-CN" sz="1000" kern="100" spc="10" dirty="0">
                <a:latin typeface="Microsoft YaHei" charset="-122"/>
                <a:ea typeface="Microsoft YaHei" charset="-122"/>
                <a:cs typeface="Microsoft YaHei" charset="-122"/>
              </a:rPr>
              <a:t>)</a:t>
            </a:r>
            <a:endParaRPr lang="zh-CN" altLang="zh-CN" sz="1000" kern="100" spc="10" dirty="0">
              <a:latin typeface="Microsoft YaHei" charset="-122"/>
              <a:ea typeface="Microsoft YaHei" charset="-122"/>
              <a:cs typeface="Microsoft YaHei" charset="-122"/>
            </a:endParaRPr>
          </a:p>
          <a:p>
            <a:pPr marL="0" indent="0">
              <a:lnSpc>
                <a:spcPct val="250000"/>
              </a:lnSpc>
              <a:buNone/>
            </a:pPr>
            <a:r>
              <a:rPr lang="zh-CN" altLang="zh-CN" sz="1000" kern="100" spc="10" dirty="0">
                <a:latin typeface="Microsoft YaHei" charset="-122"/>
                <a:ea typeface="Microsoft YaHei" charset="-122"/>
                <a:cs typeface="Microsoft YaHei" charset="-122"/>
              </a:rPr>
              <a:t>评估费（元</a:t>
            </a:r>
            <a:r>
              <a:rPr lang="en-US" altLang="zh-CN" sz="1000" kern="100" spc="10" dirty="0">
                <a:latin typeface="Microsoft YaHei" charset="-122"/>
                <a:ea typeface="Microsoft YaHei" charset="-122"/>
                <a:cs typeface="Microsoft YaHei" charset="-122"/>
              </a:rPr>
              <a:t>/</a:t>
            </a:r>
            <a:r>
              <a:rPr lang="zh-CN" altLang="zh-CN" sz="1000" kern="100" spc="10" dirty="0">
                <a:latin typeface="Microsoft YaHei" charset="-122"/>
                <a:ea typeface="Microsoft YaHei" charset="-122"/>
                <a:cs typeface="Microsoft YaHei" charset="-122"/>
              </a:rPr>
              <a:t>年） </a:t>
            </a:r>
            <a:r>
              <a:rPr lang="en-US" sz="1000" kern="100" spc="10" dirty="0">
                <a:latin typeface="Microsoft YaHei" charset="-122"/>
                <a:ea typeface="Microsoft YaHei" charset="-122"/>
                <a:cs typeface="Microsoft YaHei" charset="-122"/>
              </a:rPr>
              <a:t> </a:t>
            </a:r>
            <a:br>
              <a:rPr lang="en-US" sz="1000" kern="100" spc="10" dirty="0">
                <a:latin typeface="Microsoft YaHei" charset="-122"/>
                <a:ea typeface="Microsoft YaHei" charset="-122"/>
                <a:cs typeface="Microsoft YaHei" charset="-122"/>
              </a:rPr>
            </a:br>
            <a:r>
              <a:rPr lang="zh-CN" altLang="zh-CN" sz="1000" kern="100" spc="10" dirty="0">
                <a:latin typeface="Microsoft YaHei" charset="-122"/>
                <a:ea typeface="Microsoft YaHei" charset="-122"/>
                <a:cs typeface="Microsoft YaHei" charset="-122"/>
              </a:rPr>
              <a:t>中介费抽取比例</a:t>
            </a:r>
          </a:p>
          <a:p>
            <a:pPr marL="0" indent="0">
              <a:lnSpc>
                <a:spcPct val="250000"/>
              </a:lnSpc>
              <a:buNone/>
            </a:pPr>
            <a:r>
              <a:rPr lang="zh-CN" altLang="en-US" sz="1000" kern="100" spc="10" dirty="0">
                <a:latin typeface="Microsoft YaHei" charset="-122"/>
                <a:ea typeface="Microsoft YaHei" charset="-122"/>
                <a:cs typeface="Microsoft YaHei" charset="-122"/>
              </a:rPr>
              <a:t>管理</a:t>
            </a:r>
            <a:r>
              <a:rPr lang="zh-CN" altLang="zh-CN" sz="1000" kern="100" spc="10" dirty="0">
                <a:latin typeface="Microsoft YaHei" charset="-122"/>
                <a:ea typeface="Microsoft YaHei" charset="-122"/>
                <a:cs typeface="Microsoft YaHei" charset="-122"/>
              </a:rPr>
              <a:t>费（元</a:t>
            </a:r>
            <a:r>
              <a:rPr lang="en-US" altLang="zh-CN" sz="1000" kern="100" spc="10" dirty="0">
                <a:latin typeface="Microsoft YaHei" charset="-122"/>
                <a:ea typeface="Microsoft YaHei" charset="-122"/>
                <a:cs typeface="Microsoft YaHei" charset="-122"/>
              </a:rPr>
              <a:t>/</a:t>
            </a:r>
            <a:r>
              <a:rPr lang="zh-CN" altLang="zh-CN" sz="1000" kern="100" spc="10" dirty="0">
                <a:latin typeface="Microsoft YaHei" charset="-122"/>
                <a:ea typeface="Microsoft YaHei" charset="-122"/>
                <a:cs typeface="Microsoft YaHei" charset="-122"/>
              </a:rPr>
              <a:t>年）</a:t>
            </a:r>
            <a:endParaRPr lang="en-US" sz="1000" kern="100" spc="10" dirty="0">
              <a:latin typeface="Microsoft YaHei" charset="-122"/>
              <a:ea typeface="Microsoft YaHei" charset="-122"/>
              <a:cs typeface="Microsoft YaHei" charset="-122"/>
            </a:endParaRPr>
          </a:p>
        </p:txBody>
      </p:sp>
      <p:grpSp>
        <p:nvGrpSpPr>
          <p:cNvPr id="6" name="Group 5"/>
          <p:cNvGrpSpPr/>
          <p:nvPr/>
        </p:nvGrpSpPr>
        <p:grpSpPr>
          <a:xfrm>
            <a:off x="2218827" y="1336279"/>
            <a:ext cx="1475474" cy="2327634"/>
            <a:chOff x="2905285" y="1544818"/>
            <a:chExt cx="1475474" cy="2327634"/>
          </a:xfrm>
        </p:grpSpPr>
        <p:sp>
          <p:nvSpPr>
            <p:cNvPr id="24" name="Content Placeholder 2"/>
            <p:cNvSpPr txBox="1">
              <a:spLocks/>
            </p:cNvSpPr>
            <p:nvPr/>
          </p:nvSpPr>
          <p:spPr>
            <a:xfrm>
              <a:off x="2905285" y="1985782"/>
              <a:ext cx="1475474" cy="18866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0.010</a:t>
              </a:r>
            </a:p>
            <a:p>
              <a:pPr marL="0" indent="0">
                <a:lnSpc>
                  <a:spcPct val="250000"/>
                </a:lnSpc>
                <a:buNone/>
              </a:pPr>
              <a:r>
                <a:rPr lang="en-US" altLang="zh-CN" sz="1100" dirty="0" smtClean="0"/>
                <a:t>0</a:t>
              </a:r>
            </a:p>
            <a:p>
              <a:pPr marL="0" indent="0">
                <a:lnSpc>
                  <a:spcPct val="250000"/>
                </a:lnSpc>
                <a:buNone/>
              </a:pPr>
              <a:r>
                <a:rPr lang="en-US" altLang="zh-CN" sz="1100" dirty="0" smtClean="0"/>
                <a:t>0.3%</a:t>
              </a:r>
            </a:p>
            <a:p>
              <a:pPr marL="0" indent="0">
                <a:lnSpc>
                  <a:spcPct val="250000"/>
                </a:lnSpc>
                <a:buNone/>
              </a:pPr>
              <a:r>
                <a:rPr lang="en-US" altLang="zh-CN" sz="1100" dirty="0" smtClean="0"/>
                <a:t>200</a:t>
              </a:r>
              <a:endParaRPr lang="en-US" sz="1100" dirty="0" smtClean="0"/>
            </a:p>
          </p:txBody>
        </p:sp>
        <p:sp>
          <p:nvSpPr>
            <p:cNvPr id="25"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2018</a:t>
              </a:r>
              <a:endParaRPr lang="en-US" sz="1600" dirty="0">
                <a:latin typeface="Source Sans Pro" pitchFamily="34" charset="0"/>
              </a:endParaRPr>
            </a:p>
          </p:txBody>
        </p:sp>
      </p:grpSp>
      <p:grpSp>
        <p:nvGrpSpPr>
          <p:cNvPr id="7" name="Group 6"/>
          <p:cNvGrpSpPr/>
          <p:nvPr/>
        </p:nvGrpSpPr>
        <p:grpSpPr>
          <a:xfrm>
            <a:off x="3538903" y="1336279"/>
            <a:ext cx="1475474" cy="2327634"/>
            <a:chOff x="4849501" y="1544818"/>
            <a:chExt cx="1475474" cy="2327634"/>
          </a:xfrm>
        </p:grpSpPr>
        <p:sp>
          <p:nvSpPr>
            <p:cNvPr id="31" name="Content Placeholder 2"/>
            <p:cNvSpPr txBox="1">
              <a:spLocks/>
            </p:cNvSpPr>
            <p:nvPr/>
          </p:nvSpPr>
          <p:spPr>
            <a:xfrm>
              <a:off x="4849501" y="1985782"/>
              <a:ext cx="1475474" cy="18866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0.012</a:t>
              </a:r>
            </a:p>
            <a:p>
              <a:pPr marL="0" indent="0">
                <a:lnSpc>
                  <a:spcPct val="250000"/>
                </a:lnSpc>
                <a:buNone/>
              </a:pPr>
              <a:r>
                <a:rPr lang="en-US" altLang="zh-CN" sz="1100" dirty="0" smtClean="0"/>
                <a:t>0</a:t>
              </a:r>
            </a:p>
            <a:p>
              <a:pPr marL="0" indent="0">
                <a:lnSpc>
                  <a:spcPct val="250000"/>
                </a:lnSpc>
                <a:buNone/>
              </a:pPr>
              <a:r>
                <a:rPr lang="en-US" altLang="zh-CN" sz="1100" dirty="0" smtClean="0"/>
                <a:t>0.3%</a:t>
              </a:r>
            </a:p>
            <a:p>
              <a:pPr marL="0" indent="0">
                <a:lnSpc>
                  <a:spcPct val="250000"/>
                </a:lnSpc>
                <a:buNone/>
              </a:pPr>
              <a:r>
                <a:rPr lang="en-US" altLang="zh-CN" sz="1100" dirty="0" smtClean="0"/>
                <a:t>200</a:t>
              </a:r>
              <a:endParaRPr lang="en-US" sz="1100" dirty="0"/>
            </a:p>
          </p:txBody>
        </p:sp>
        <p:sp>
          <p:nvSpPr>
            <p:cNvPr id="32" name="Title 13"/>
            <p:cNvSpPr txBox="1">
              <a:spLocks/>
            </p:cNvSpPr>
            <p:nvPr/>
          </p:nvSpPr>
          <p:spPr>
            <a:xfrm>
              <a:off x="4876153"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2019</a:t>
              </a:r>
              <a:endParaRPr lang="en-US" sz="1600" dirty="0">
                <a:latin typeface="Source Sans Pro" pitchFamily="34" charset="0"/>
              </a:endParaRPr>
            </a:p>
          </p:txBody>
        </p:sp>
      </p:grpSp>
      <p:grpSp>
        <p:nvGrpSpPr>
          <p:cNvPr id="8" name="Group 7"/>
          <p:cNvGrpSpPr/>
          <p:nvPr/>
        </p:nvGrpSpPr>
        <p:grpSpPr>
          <a:xfrm>
            <a:off x="4687460" y="1336279"/>
            <a:ext cx="1475474" cy="2327634"/>
            <a:chOff x="6793717" y="1544818"/>
            <a:chExt cx="1475474" cy="2327634"/>
          </a:xfrm>
        </p:grpSpPr>
        <p:sp>
          <p:nvSpPr>
            <p:cNvPr id="38" name="Content Placeholder 2"/>
            <p:cNvSpPr txBox="1">
              <a:spLocks/>
            </p:cNvSpPr>
            <p:nvPr/>
          </p:nvSpPr>
          <p:spPr>
            <a:xfrm>
              <a:off x="6793717" y="1985782"/>
              <a:ext cx="1475474" cy="18866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0.014</a:t>
              </a:r>
            </a:p>
            <a:p>
              <a:pPr marL="0" indent="0">
                <a:lnSpc>
                  <a:spcPct val="250000"/>
                </a:lnSpc>
                <a:buNone/>
              </a:pPr>
              <a:r>
                <a:rPr lang="en-US" altLang="zh-CN" sz="1100" dirty="0" smtClean="0"/>
                <a:t>480</a:t>
              </a:r>
            </a:p>
            <a:p>
              <a:pPr marL="0" indent="0">
                <a:lnSpc>
                  <a:spcPct val="250000"/>
                </a:lnSpc>
                <a:buNone/>
              </a:pPr>
              <a:r>
                <a:rPr lang="en-US" altLang="zh-CN" sz="1100" dirty="0" smtClean="0"/>
                <a:t>0.8%</a:t>
              </a:r>
            </a:p>
            <a:p>
              <a:pPr marL="0" indent="0">
                <a:lnSpc>
                  <a:spcPct val="250000"/>
                </a:lnSpc>
                <a:buNone/>
              </a:pPr>
              <a:r>
                <a:rPr lang="en-US" altLang="zh-CN" sz="1100" dirty="0" smtClean="0"/>
                <a:t>200</a:t>
              </a:r>
            </a:p>
          </p:txBody>
        </p:sp>
        <p:sp>
          <p:nvSpPr>
            <p:cNvPr id="39"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2020</a:t>
              </a:r>
              <a:endParaRPr lang="en-US" sz="1600" dirty="0">
                <a:latin typeface="Source Sans Pro" pitchFamily="34" charset="0"/>
              </a:endParaRPr>
            </a:p>
          </p:txBody>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14</a:t>
            </a:r>
            <a:endParaRPr lang="en-US" sz="1100" b="1" dirty="0"/>
          </a:p>
        </p:txBody>
      </p:sp>
      <p:grpSp>
        <p:nvGrpSpPr>
          <p:cNvPr id="23" name="Group 7"/>
          <p:cNvGrpSpPr/>
          <p:nvPr/>
        </p:nvGrpSpPr>
        <p:grpSpPr>
          <a:xfrm>
            <a:off x="5772933" y="1336279"/>
            <a:ext cx="1475474" cy="2327634"/>
            <a:chOff x="6793717" y="1544818"/>
            <a:chExt cx="1475474" cy="2327634"/>
          </a:xfrm>
        </p:grpSpPr>
        <p:sp>
          <p:nvSpPr>
            <p:cNvPr id="26" name="Content Placeholder 2"/>
            <p:cNvSpPr txBox="1">
              <a:spLocks/>
            </p:cNvSpPr>
            <p:nvPr/>
          </p:nvSpPr>
          <p:spPr>
            <a:xfrm>
              <a:off x="6793717" y="1985782"/>
              <a:ext cx="1475474" cy="18866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0.017</a:t>
              </a:r>
            </a:p>
            <a:p>
              <a:pPr marL="0" indent="0">
                <a:lnSpc>
                  <a:spcPct val="250000"/>
                </a:lnSpc>
                <a:buNone/>
              </a:pPr>
              <a:r>
                <a:rPr lang="en-US" altLang="zh-CN" sz="1100" dirty="0" smtClean="0"/>
                <a:t>480</a:t>
              </a:r>
            </a:p>
            <a:p>
              <a:pPr marL="0" indent="0">
                <a:lnSpc>
                  <a:spcPct val="250000"/>
                </a:lnSpc>
                <a:buNone/>
              </a:pPr>
              <a:r>
                <a:rPr lang="en-US" altLang="zh-CN" sz="1100" dirty="0" smtClean="0"/>
                <a:t>0.8%</a:t>
              </a:r>
            </a:p>
            <a:p>
              <a:pPr marL="0" indent="0">
                <a:lnSpc>
                  <a:spcPct val="250000"/>
                </a:lnSpc>
                <a:buNone/>
              </a:pPr>
              <a:r>
                <a:rPr lang="en-US" altLang="zh-CN" sz="1100" dirty="0" smtClean="0"/>
                <a:t>200</a:t>
              </a:r>
              <a:endParaRPr lang="en-US" sz="1100" dirty="0"/>
            </a:p>
          </p:txBody>
        </p:sp>
        <p:sp>
          <p:nvSpPr>
            <p:cNvPr id="27"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2021</a:t>
              </a:r>
              <a:endParaRPr lang="en-US" sz="1600" dirty="0">
                <a:latin typeface="Source Sans Pro" pitchFamily="34" charset="0"/>
              </a:endParaRPr>
            </a:p>
          </p:txBody>
        </p:sp>
      </p:grpSp>
      <p:grpSp>
        <p:nvGrpSpPr>
          <p:cNvPr id="28" name="Group 5"/>
          <p:cNvGrpSpPr/>
          <p:nvPr/>
        </p:nvGrpSpPr>
        <p:grpSpPr>
          <a:xfrm>
            <a:off x="6948264" y="1336279"/>
            <a:ext cx="1475474" cy="2327634"/>
            <a:chOff x="2905285" y="1544818"/>
            <a:chExt cx="1475474" cy="2327634"/>
          </a:xfrm>
        </p:grpSpPr>
        <p:sp>
          <p:nvSpPr>
            <p:cNvPr id="29" name="Content Placeholder 2"/>
            <p:cNvSpPr txBox="1">
              <a:spLocks/>
            </p:cNvSpPr>
            <p:nvPr/>
          </p:nvSpPr>
          <p:spPr>
            <a:xfrm>
              <a:off x="2905285" y="1985782"/>
              <a:ext cx="1475474" cy="18866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0.021</a:t>
              </a:r>
            </a:p>
            <a:p>
              <a:pPr marL="0" indent="0">
                <a:lnSpc>
                  <a:spcPct val="250000"/>
                </a:lnSpc>
                <a:buNone/>
              </a:pPr>
              <a:r>
                <a:rPr lang="en-US" altLang="zh-CN" sz="1100" dirty="0" smtClean="0"/>
                <a:t>480</a:t>
              </a:r>
            </a:p>
            <a:p>
              <a:pPr marL="0" indent="0">
                <a:lnSpc>
                  <a:spcPct val="250000"/>
                </a:lnSpc>
                <a:buNone/>
              </a:pPr>
              <a:r>
                <a:rPr lang="en-US" altLang="zh-CN" sz="1100" dirty="0" smtClean="0"/>
                <a:t>1%</a:t>
              </a:r>
            </a:p>
            <a:p>
              <a:pPr marL="0" indent="0">
                <a:lnSpc>
                  <a:spcPct val="250000"/>
                </a:lnSpc>
                <a:buNone/>
              </a:pPr>
              <a:r>
                <a:rPr lang="en-US" altLang="zh-CN" sz="1100" dirty="0" smtClean="0"/>
                <a:t>200</a:t>
              </a:r>
              <a:endParaRPr lang="en-US" sz="1100" dirty="0"/>
            </a:p>
          </p:txBody>
        </p:sp>
        <p:sp>
          <p:nvSpPr>
            <p:cNvPr id="30"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2022</a:t>
              </a:r>
              <a:endParaRPr lang="en-US" sz="1600" dirty="0">
                <a:latin typeface="Source Sans Pro" pitchFamily="34" charset="0"/>
              </a:endParaRPr>
            </a:p>
          </p:txBody>
        </p:sp>
      </p:grpSp>
      <p:sp>
        <p:nvSpPr>
          <p:cNvPr id="34" name="Content Placeholder 2"/>
          <p:cNvSpPr txBox="1">
            <a:spLocks/>
          </p:cNvSpPr>
          <p:nvPr/>
        </p:nvSpPr>
        <p:spPr>
          <a:xfrm>
            <a:off x="1100002" y="4248430"/>
            <a:ext cx="1503307"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200" smtClean="0">
                <a:latin typeface="Microsoft YaHei" charset="-122"/>
                <a:ea typeface="Microsoft YaHei" charset="-122"/>
                <a:cs typeface="Microsoft YaHei" charset="-122"/>
              </a:rPr>
              <a:t>广告费及商务合作</a:t>
            </a:r>
            <a:endParaRPr lang="en-US" sz="800" dirty="0">
              <a:latin typeface="Microsoft YaHei" charset="-122"/>
              <a:ea typeface="Microsoft YaHei" charset="-122"/>
              <a:cs typeface="Microsoft YaHei" charset="-122"/>
            </a:endParaRPr>
          </a:p>
        </p:txBody>
      </p:sp>
      <p:sp>
        <p:nvSpPr>
          <p:cNvPr id="35" name="Content Placeholder 2"/>
          <p:cNvSpPr txBox="1">
            <a:spLocks/>
          </p:cNvSpPr>
          <p:nvPr/>
        </p:nvSpPr>
        <p:spPr>
          <a:xfrm>
            <a:off x="3084304" y="4248429"/>
            <a:ext cx="1362774" cy="55102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200">
                <a:solidFill>
                  <a:schemeClr val="bg1">
                    <a:lumMod val="65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基于增量用户</a:t>
            </a:r>
            <a:endParaRPr lang="en-US" altLang="zh-CN" dirty="0"/>
          </a:p>
          <a:p>
            <a:r>
              <a:rPr lang="zh-CN" altLang="en-US" dirty="0"/>
              <a:t>收取评估费</a:t>
            </a:r>
            <a:endParaRPr lang="en-US" dirty="0"/>
          </a:p>
        </p:txBody>
      </p:sp>
      <p:sp>
        <p:nvSpPr>
          <p:cNvPr id="36" name="Content Placeholder 2"/>
          <p:cNvSpPr txBox="1">
            <a:spLocks/>
          </p:cNvSpPr>
          <p:nvPr/>
        </p:nvSpPr>
        <p:spPr>
          <a:xfrm>
            <a:off x="4928073" y="4248429"/>
            <a:ext cx="1382081" cy="55102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200">
                <a:solidFill>
                  <a:schemeClr val="bg1">
                    <a:lumMod val="65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基于存量用户</a:t>
            </a:r>
            <a:endParaRPr lang="en-US" altLang="zh-CN" dirty="0"/>
          </a:p>
          <a:p>
            <a:r>
              <a:rPr lang="zh-CN" altLang="en-US" dirty="0"/>
              <a:t>收取管理费</a:t>
            </a:r>
            <a:endParaRPr lang="en-US" dirty="0"/>
          </a:p>
        </p:txBody>
      </p:sp>
      <p:sp>
        <p:nvSpPr>
          <p:cNvPr id="37" name="Content Placeholder 2"/>
          <p:cNvSpPr txBox="1">
            <a:spLocks/>
          </p:cNvSpPr>
          <p:nvPr/>
        </p:nvSpPr>
        <p:spPr>
          <a:xfrm>
            <a:off x="6813582" y="4240328"/>
            <a:ext cx="1415855" cy="55102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200">
                <a:solidFill>
                  <a:schemeClr val="bg1">
                    <a:lumMod val="65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借贷交易中介佣金</a:t>
            </a:r>
            <a:endParaRPr lang="en-US" dirty="0"/>
          </a:p>
        </p:txBody>
      </p:sp>
      <p:sp>
        <p:nvSpPr>
          <p:cNvPr id="40" name="Content Placeholder 2"/>
          <p:cNvSpPr txBox="1">
            <a:spLocks/>
          </p:cNvSpPr>
          <p:nvPr/>
        </p:nvSpPr>
        <p:spPr>
          <a:xfrm>
            <a:off x="1082447" y="3784401"/>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2"/>
                </a:solidFill>
                <a:latin typeface="Source Sans Pro Light" pitchFamily="34" charset="0"/>
              </a:rPr>
              <a:t>01</a:t>
            </a:r>
            <a:endParaRPr lang="en-US" sz="2800" dirty="0">
              <a:solidFill>
                <a:schemeClr val="accent2"/>
              </a:solidFill>
              <a:latin typeface="Source Sans Pro Light" pitchFamily="34" charset="0"/>
            </a:endParaRPr>
          </a:p>
        </p:txBody>
      </p:sp>
      <p:sp>
        <p:nvSpPr>
          <p:cNvPr id="41" name="Content Placeholder 2"/>
          <p:cNvSpPr txBox="1">
            <a:spLocks/>
          </p:cNvSpPr>
          <p:nvPr/>
        </p:nvSpPr>
        <p:spPr>
          <a:xfrm>
            <a:off x="3065891" y="3784401"/>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2"/>
                </a:solidFill>
                <a:latin typeface="Source Sans Pro Light" pitchFamily="34" charset="0"/>
              </a:rPr>
              <a:t>02</a:t>
            </a:r>
            <a:endParaRPr lang="en-US" sz="2800" dirty="0">
              <a:solidFill>
                <a:schemeClr val="accent2"/>
              </a:solidFill>
              <a:latin typeface="Source Sans Pro Light" pitchFamily="34" charset="0"/>
            </a:endParaRPr>
          </a:p>
        </p:txBody>
      </p:sp>
      <p:sp>
        <p:nvSpPr>
          <p:cNvPr id="42" name="Content Placeholder 2"/>
          <p:cNvSpPr txBox="1">
            <a:spLocks/>
          </p:cNvSpPr>
          <p:nvPr/>
        </p:nvSpPr>
        <p:spPr>
          <a:xfrm>
            <a:off x="4921839" y="3784401"/>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2"/>
                </a:solidFill>
                <a:latin typeface="Source Sans Pro Light" pitchFamily="34" charset="0"/>
              </a:rPr>
              <a:t>03</a:t>
            </a:r>
            <a:endParaRPr lang="en-US" sz="2800" dirty="0">
              <a:solidFill>
                <a:schemeClr val="accent2"/>
              </a:solidFill>
              <a:latin typeface="Source Sans Pro Light" pitchFamily="34" charset="0"/>
            </a:endParaRPr>
          </a:p>
        </p:txBody>
      </p:sp>
      <p:sp>
        <p:nvSpPr>
          <p:cNvPr id="44" name="Content Placeholder 2"/>
          <p:cNvSpPr txBox="1">
            <a:spLocks/>
          </p:cNvSpPr>
          <p:nvPr/>
        </p:nvSpPr>
        <p:spPr>
          <a:xfrm>
            <a:off x="6793110" y="3784401"/>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2"/>
                </a:solidFill>
                <a:latin typeface="Source Sans Pro Light" pitchFamily="34" charset="0"/>
              </a:rPr>
              <a:t>04</a:t>
            </a:r>
            <a:endParaRPr lang="en-US" sz="2800" dirty="0">
              <a:solidFill>
                <a:schemeClr val="accent2"/>
              </a:solidFill>
              <a:latin typeface="Source Sans Pro Light" pitchFamily="34" charset="0"/>
            </a:endParaRPr>
          </a:p>
        </p:txBody>
      </p:sp>
    </p:spTree>
    <p:extLst>
      <p:ext uri="{BB962C8B-B14F-4D97-AF65-F5344CB8AC3E}">
        <p14:creationId xmlns:p14="http://schemas.microsoft.com/office/powerpoint/2010/main" val="362415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par>
                          <p:cTn id="53" fill="hold">
                            <p:stCondLst>
                              <p:cond delay="3000"/>
                            </p:stCondLst>
                            <p:childTnLst>
                              <p:par>
                                <p:cTn id="54" presetID="53" presetClass="entr" presetSubtype="16"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500" fill="hold"/>
                                        <p:tgtEl>
                                          <p:spTgt spid="44"/>
                                        </p:tgtEl>
                                        <p:attrNameLst>
                                          <p:attrName>ppt_w</p:attrName>
                                        </p:attrNameLst>
                                      </p:cBhvr>
                                      <p:tavLst>
                                        <p:tav tm="0">
                                          <p:val>
                                            <p:fltVal val="0"/>
                                          </p:val>
                                        </p:tav>
                                        <p:tav tm="100000">
                                          <p:val>
                                            <p:strVal val="#ppt_w"/>
                                          </p:val>
                                        </p:tav>
                                      </p:tavLst>
                                    </p:anim>
                                    <p:anim calcmode="lin" valueType="num">
                                      <p:cBhvr>
                                        <p:cTn id="67" dur="500" fill="hold"/>
                                        <p:tgtEl>
                                          <p:spTgt spid="44"/>
                                        </p:tgtEl>
                                        <p:attrNameLst>
                                          <p:attrName>ppt_h</p:attrName>
                                        </p:attrNameLst>
                                      </p:cBhvr>
                                      <p:tavLst>
                                        <p:tav tm="0">
                                          <p:val>
                                            <p:fltVal val="0"/>
                                          </p:val>
                                        </p:tav>
                                        <p:tav tm="100000">
                                          <p:val>
                                            <p:strVal val="#ppt_h"/>
                                          </p:val>
                                        </p:tav>
                                      </p:tavLst>
                                    </p:anim>
                                    <p:animEffect transition="in" filter="fade">
                                      <p:cBhvr>
                                        <p:cTn id="68" dur="500"/>
                                        <p:tgtEl>
                                          <p:spTgt spid="44"/>
                                        </p:tgtEl>
                                      </p:cBhvr>
                                    </p:animEffect>
                                  </p:childTnLst>
                                </p:cTn>
                              </p:par>
                            </p:childTnLst>
                          </p:cTn>
                        </p:par>
                        <p:par>
                          <p:cTn id="69" fill="hold">
                            <p:stCondLst>
                              <p:cond delay="4500"/>
                            </p:stCondLst>
                            <p:childTnLst>
                              <p:par>
                                <p:cTn id="70" presetID="10" presetClass="entr" presetSubtype="0"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1" grpId="0"/>
      <p:bldP spid="34" grpId="0"/>
      <p:bldP spid="35" grpId="0"/>
      <p:bldP spid="36" grpId="0"/>
      <p:bldP spid="37" grpId="0"/>
      <p:bldP spid="40" grpId="0"/>
      <p:bldP spid="41"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748848682"/>
              </p:ext>
            </p:extLst>
          </p:nvPr>
        </p:nvGraphicFramePr>
        <p:xfrm>
          <a:off x="899592" y="1491630"/>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p:cNvGrpSpPr/>
          <p:nvPr/>
        </p:nvGrpSpPr>
        <p:grpSpPr>
          <a:xfrm>
            <a:off x="5396863" y="1923635"/>
            <a:ext cx="475253" cy="475253"/>
            <a:chOff x="4875600" y="1521678"/>
            <a:chExt cx="475253" cy="475253"/>
          </a:xfrm>
        </p:grpSpPr>
        <p:sp>
          <p:nvSpPr>
            <p:cNvPr id="12" name="Oval 11"/>
            <p:cNvSpPr/>
            <p:nvPr/>
          </p:nvSpPr>
          <p:spPr>
            <a:xfrm>
              <a:off x="4875600" y="1521678"/>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6572793" y="1923633"/>
            <a:ext cx="475253" cy="475253"/>
            <a:chOff x="4875600" y="2536193"/>
            <a:chExt cx="475253" cy="475253"/>
          </a:xfrm>
        </p:grpSpPr>
        <p:sp>
          <p:nvSpPr>
            <p:cNvPr id="23" name="Oval 22"/>
            <p:cNvSpPr/>
            <p:nvPr/>
          </p:nvSpPr>
          <p:spPr>
            <a:xfrm>
              <a:off x="4875600" y="2536193"/>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5957359" y="1923633"/>
            <a:ext cx="475253" cy="475253"/>
            <a:chOff x="4875600" y="3563040"/>
            <a:chExt cx="475253" cy="475253"/>
          </a:xfrm>
        </p:grpSpPr>
        <p:sp>
          <p:nvSpPr>
            <p:cNvPr id="28" name="Oval 27"/>
            <p:cNvSpPr/>
            <p:nvPr/>
          </p:nvSpPr>
          <p:spPr>
            <a:xfrm>
              <a:off x="4875600" y="3563040"/>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9"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Content Placeholder 2"/>
          <p:cNvSpPr>
            <a:spLocks noGrp="1"/>
          </p:cNvSpPr>
          <p:nvPr>
            <p:ph idx="1"/>
          </p:nvPr>
        </p:nvSpPr>
        <p:spPr>
          <a:xfrm>
            <a:off x="1953441" y="3769820"/>
            <a:ext cx="2042495" cy="339124"/>
          </a:xfrm>
        </p:spPr>
        <p:txBody>
          <a:bodyPr>
            <a:noAutofit/>
          </a:bodyPr>
          <a:lstStyle/>
          <a:p>
            <a:pPr marL="0" indent="0">
              <a:buNone/>
            </a:pPr>
            <a:r>
              <a:rPr lang="en-US" altLang="zh-CN" dirty="0" smtClean="0">
                <a:latin typeface="Microsoft YaHei" charset="-122"/>
                <a:ea typeface="Microsoft YaHei" charset="-122"/>
                <a:cs typeface="Microsoft YaHei" charset="-122"/>
              </a:rPr>
              <a:t>2018-2022</a:t>
            </a:r>
            <a:r>
              <a:rPr lang="zh-CN" altLang="en-US" dirty="0" smtClean="0">
                <a:latin typeface="Microsoft YaHei" charset="-122"/>
                <a:ea typeface="Microsoft YaHei" charset="-122"/>
                <a:cs typeface="Microsoft YaHei" charset="-122"/>
              </a:rPr>
              <a:t>年利润预测</a:t>
            </a:r>
            <a:endParaRPr lang="en-US" dirty="0">
              <a:latin typeface="Microsoft YaHei" charset="-122"/>
              <a:ea typeface="Microsoft YaHei" charset="-122"/>
              <a:cs typeface="Microsoft YaHei" charset="-122"/>
            </a:endParaRPr>
          </a:p>
        </p:txBody>
      </p:sp>
      <p:sp>
        <p:nvSpPr>
          <p:cNvPr id="25" name="Flowchart: Off-page Connector 24"/>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a:t>
            </a:r>
            <a:r>
              <a:rPr lang="es-HN" sz="1100" b="1" dirty="0" smtClean="0"/>
              <a:t>5</a:t>
            </a:r>
            <a:endParaRPr lang="en-US" sz="1100" b="1" dirty="0"/>
          </a:p>
        </p:txBody>
      </p:sp>
      <p:sp>
        <p:nvSpPr>
          <p:cNvPr id="15" name="文本框 14"/>
          <p:cNvSpPr txBox="1"/>
          <p:nvPr/>
        </p:nvSpPr>
        <p:spPr>
          <a:xfrm>
            <a:off x="1187624" y="3453671"/>
            <a:ext cx="825867" cy="246221"/>
          </a:xfrm>
          <a:prstGeom prst="rect">
            <a:avLst/>
          </a:prstGeom>
          <a:noFill/>
        </p:spPr>
        <p:txBody>
          <a:bodyPr wrap="none" rtlCol="0">
            <a:spAutoFit/>
          </a:bodyPr>
          <a:lstStyle/>
          <a:p>
            <a:r>
              <a:rPr kumimoji="1" lang="zh-CN" altLang="en-US" sz="1000" dirty="0" smtClean="0">
                <a:solidFill>
                  <a:srgbClr val="84CBC5"/>
                </a:solidFill>
                <a:latin typeface="Microsoft YaHei" charset="-122"/>
                <a:ea typeface="Microsoft YaHei" charset="-122"/>
                <a:cs typeface="Microsoft YaHei" charset="-122"/>
              </a:rPr>
              <a:t>总营业成本</a:t>
            </a:r>
            <a:endParaRPr kumimoji="1" lang="zh-CN" altLang="en-US" sz="1000" dirty="0">
              <a:solidFill>
                <a:srgbClr val="84CBC5"/>
              </a:solidFill>
              <a:latin typeface="Microsoft YaHei" charset="-122"/>
              <a:ea typeface="Microsoft YaHei" charset="-122"/>
              <a:cs typeface="Microsoft YaHei" charset="-122"/>
            </a:endParaRPr>
          </a:p>
        </p:txBody>
      </p:sp>
      <p:sp>
        <p:nvSpPr>
          <p:cNvPr id="29" name="文本框 28"/>
          <p:cNvSpPr txBox="1"/>
          <p:nvPr/>
        </p:nvSpPr>
        <p:spPr>
          <a:xfrm>
            <a:off x="2555776" y="3453671"/>
            <a:ext cx="825867" cy="246221"/>
          </a:xfrm>
          <a:prstGeom prst="rect">
            <a:avLst/>
          </a:prstGeom>
          <a:noFill/>
        </p:spPr>
        <p:txBody>
          <a:bodyPr wrap="none" rtlCol="0">
            <a:spAutoFit/>
          </a:bodyPr>
          <a:lstStyle/>
          <a:p>
            <a:r>
              <a:rPr kumimoji="1" lang="zh-CN" altLang="en-US" sz="1000" dirty="0" smtClean="0">
                <a:solidFill>
                  <a:srgbClr val="7CC8EC"/>
                </a:solidFill>
                <a:latin typeface="Microsoft YaHei" charset="-122"/>
                <a:ea typeface="Microsoft YaHei" charset="-122"/>
                <a:cs typeface="Microsoft YaHei" charset="-122"/>
              </a:rPr>
              <a:t>总营业成本</a:t>
            </a:r>
            <a:endParaRPr kumimoji="1" lang="zh-CN" altLang="en-US" sz="1000" dirty="0">
              <a:solidFill>
                <a:srgbClr val="7CC8EC"/>
              </a:solidFill>
              <a:latin typeface="Microsoft YaHei" charset="-122"/>
              <a:ea typeface="Microsoft YaHei" charset="-122"/>
              <a:cs typeface="Microsoft YaHei" charset="-122"/>
            </a:endParaRPr>
          </a:p>
        </p:txBody>
      </p:sp>
      <p:sp>
        <p:nvSpPr>
          <p:cNvPr id="30" name="文本框 29"/>
          <p:cNvSpPr txBox="1"/>
          <p:nvPr/>
        </p:nvSpPr>
        <p:spPr>
          <a:xfrm>
            <a:off x="4204482" y="3453671"/>
            <a:ext cx="441146" cy="246221"/>
          </a:xfrm>
          <a:prstGeom prst="rect">
            <a:avLst/>
          </a:prstGeom>
          <a:noFill/>
        </p:spPr>
        <p:txBody>
          <a:bodyPr wrap="none" rtlCol="0">
            <a:spAutoFit/>
          </a:bodyPr>
          <a:lstStyle/>
          <a:p>
            <a:r>
              <a:rPr kumimoji="1" lang="zh-CN" altLang="en-US" sz="1000" smtClean="0">
                <a:solidFill>
                  <a:srgbClr val="F8D35D"/>
                </a:solidFill>
                <a:latin typeface="Microsoft YaHei" charset="-122"/>
                <a:ea typeface="Microsoft YaHei" charset="-122"/>
                <a:cs typeface="Microsoft YaHei" charset="-122"/>
              </a:rPr>
              <a:t>利润</a:t>
            </a:r>
            <a:endParaRPr kumimoji="1" lang="zh-CN" altLang="en-US" sz="1000" dirty="0">
              <a:solidFill>
                <a:srgbClr val="F8D35D"/>
              </a:solidFill>
              <a:latin typeface="Microsoft YaHei" charset="-122"/>
              <a:ea typeface="Microsoft YaHei" charset="-122"/>
              <a:cs typeface="Microsoft YaHei" charset="-122"/>
            </a:endParaRPr>
          </a:p>
        </p:txBody>
      </p:sp>
      <p:sp>
        <p:nvSpPr>
          <p:cNvPr id="32" name="文本框 31"/>
          <p:cNvSpPr txBox="1"/>
          <p:nvPr/>
        </p:nvSpPr>
        <p:spPr>
          <a:xfrm>
            <a:off x="5364088" y="2620625"/>
            <a:ext cx="3600400" cy="830997"/>
          </a:xfrm>
          <a:prstGeom prst="rect">
            <a:avLst/>
          </a:prstGeom>
          <a:noFill/>
        </p:spPr>
        <p:txBody>
          <a:bodyPr wrap="square" rtlCol="0">
            <a:spAutoFit/>
          </a:bodyPr>
          <a:lstStyle/>
          <a:p>
            <a:r>
              <a:rPr lang="zh-CN" altLang="en-US" sz="1200" dirty="0">
                <a:latin typeface="Microsoft YaHei Light" charset="-122"/>
                <a:ea typeface="Microsoft YaHei Light" charset="-122"/>
                <a:cs typeface="Microsoft YaHei Light" charset="-122"/>
              </a:rPr>
              <a:t>以</a:t>
            </a:r>
            <a:r>
              <a:rPr lang="en-US" altLang="zh-CN" sz="1200" dirty="0">
                <a:latin typeface="Microsoft YaHei Light" charset="-122"/>
                <a:ea typeface="Microsoft YaHei Light" charset="-122"/>
                <a:cs typeface="Microsoft YaHei Light" charset="-122"/>
              </a:rPr>
              <a:t>10%</a:t>
            </a:r>
            <a:r>
              <a:rPr lang="zh-CN" altLang="en-US" sz="1200" dirty="0">
                <a:latin typeface="Microsoft YaHei Light" charset="-122"/>
                <a:ea typeface="Microsoft YaHei Light" charset="-122"/>
                <a:cs typeface="Microsoft YaHei Light" charset="-122"/>
              </a:rPr>
              <a:t>为折现率，未来五年现金流量</a:t>
            </a:r>
            <a:r>
              <a:rPr lang="zh-CN" altLang="en-US" sz="1200" dirty="0" smtClean="0">
                <a:latin typeface="Microsoft YaHei Light" charset="-122"/>
                <a:ea typeface="Microsoft YaHei Light" charset="-122"/>
                <a:cs typeface="Microsoft YaHei Light" charset="-122"/>
              </a:rPr>
              <a:t>现值</a:t>
            </a:r>
            <a:endParaRPr lang="en-US" altLang="zh-CN" sz="1200" dirty="0" smtClean="0">
              <a:latin typeface="Microsoft YaHei Light" charset="-122"/>
              <a:ea typeface="Microsoft YaHei Light" charset="-122"/>
              <a:cs typeface="Microsoft YaHei Light" charset="-122"/>
            </a:endParaRPr>
          </a:p>
          <a:p>
            <a:r>
              <a:rPr lang="zh-CN" altLang="en-US" sz="1200" dirty="0" smtClean="0">
                <a:latin typeface="Microsoft YaHei Light" charset="-122"/>
                <a:ea typeface="Microsoft YaHei Light" charset="-122"/>
                <a:cs typeface="Microsoft YaHei Light" charset="-122"/>
              </a:rPr>
              <a:t> </a:t>
            </a:r>
            <a:r>
              <a:rPr lang="en-US" altLang="zh-CN" sz="1200" dirty="0">
                <a:latin typeface="Microsoft YaHei Light" charset="-122"/>
                <a:ea typeface="Microsoft YaHei Light" charset="-122"/>
                <a:cs typeface="Microsoft YaHei Light" charset="-122"/>
              </a:rPr>
              <a:t>NPV= 3850565.80</a:t>
            </a:r>
            <a:r>
              <a:rPr lang="zh-CN" altLang="en-US" sz="1200" dirty="0">
                <a:latin typeface="Microsoft YaHei Light" charset="-122"/>
                <a:ea typeface="Microsoft YaHei Light" charset="-122"/>
                <a:cs typeface="Microsoft YaHei Light" charset="-122"/>
              </a:rPr>
              <a:t>＞</a:t>
            </a:r>
            <a:r>
              <a:rPr lang="en-US" altLang="zh-CN" sz="1200" dirty="0">
                <a:latin typeface="Microsoft YaHei Light" charset="-122"/>
                <a:ea typeface="Microsoft YaHei Light" charset="-122"/>
                <a:cs typeface="Microsoft YaHei Light" charset="-122"/>
              </a:rPr>
              <a:t>0</a:t>
            </a:r>
          </a:p>
          <a:p>
            <a:r>
              <a:rPr lang="zh-CN" altLang="en-US" sz="1200" dirty="0">
                <a:latin typeface="Microsoft YaHei Light" charset="-122"/>
                <a:ea typeface="Microsoft YaHei Light" charset="-122"/>
                <a:cs typeface="Microsoft YaHei Light" charset="-122"/>
              </a:rPr>
              <a:t>内含报酬率</a:t>
            </a:r>
            <a:r>
              <a:rPr lang="en-US" altLang="zh-CN" sz="1200" dirty="0">
                <a:latin typeface="Microsoft YaHei Light" charset="-122"/>
                <a:ea typeface="Microsoft YaHei Light" charset="-122"/>
                <a:cs typeface="Microsoft YaHei Light" charset="-122"/>
              </a:rPr>
              <a:t>IRR-29.03</a:t>
            </a:r>
            <a:r>
              <a:rPr lang="en-US" altLang="zh-CN" sz="1200" dirty="0" smtClean="0">
                <a:latin typeface="Microsoft YaHei Light" charset="-122"/>
                <a:ea typeface="Microsoft YaHei Light" charset="-122"/>
                <a:cs typeface="Microsoft YaHei Light" charset="-122"/>
              </a:rPr>
              <a:t>%</a:t>
            </a:r>
          </a:p>
          <a:p>
            <a:r>
              <a:rPr lang="zh-CN" altLang="en-US" sz="1200" dirty="0" smtClean="0">
                <a:solidFill>
                  <a:srgbClr val="84CBC5"/>
                </a:solidFill>
                <a:latin typeface="Microsoft YaHei" charset="-122"/>
                <a:ea typeface="Microsoft YaHei" charset="-122"/>
                <a:cs typeface="Microsoft YaHei" charset="-122"/>
              </a:rPr>
              <a:t>远</a:t>
            </a:r>
            <a:r>
              <a:rPr lang="zh-CN" altLang="en-US" sz="1200" dirty="0">
                <a:solidFill>
                  <a:srgbClr val="84CBC5"/>
                </a:solidFill>
                <a:latin typeface="Microsoft YaHei" charset="-122"/>
                <a:ea typeface="Microsoft YaHei" charset="-122"/>
                <a:cs typeface="Microsoft YaHei" charset="-122"/>
              </a:rPr>
              <a:t>大于要求报酬率</a:t>
            </a:r>
          </a:p>
        </p:txBody>
      </p:sp>
      <p:sp>
        <p:nvSpPr>
          <p:cNvPr id="33" name="Title 13"/>
          <p:cNvSpPr>
            <a:spLocks noGrp="1"/>
          </p:cNvSpPr>
          <p:nvPr>
            <p:ph type="title"/>
          </p:nvPr>
        </p:nvSpPr>
        <p:spPr>
          <a:xfrm>
            <a:off x="457526" y="205979"/>
            <a:ext cx="8229600" cy="857250"/>
          </a:xfrm>
        </p:spPr>
        <p:txBody>
          <a:bodyPr vert="horz" lIns="91440" tIns="45720" rIns="91440" bIns="45720" rtlCol="0" anchor="ctr">
            <a:noAutofit/>
          </a:bodyPr>
          <a:lstStyle/>
          <a:p>
            <a:r>
              <a:rPr lang="zh-CN" altLang="en-US" dirty="0" smtClean="0">
                <a:latin typeface="Microsoft YaHei Light" charset="-122"/>
                <a:ea typeface="Microsoft YaHei Light" charset="-122"/>
                <a:cs typeface="Microsoft YaHei Light" charset="-122"/>
              </a:rPr>
              <a:t>财务可行性</a:t>
            </a:r>
            <a:endParaRPr lang="en-US" dirty="0">
              <a:latin typeface="Microsoft YaHei Light" charset="-122"/>
              <a:ea typeface="Microsoft YaHei Light" charset="-122"/>
              <a:cs typeface="Microsoft YaHei Light" charset="-122"/>
            </a:endParaRPr>
          </a:p>
        </p:txBody>
      </p:sp>
      <p:sp>
        <p:nvSpPr>
          <p:cNvPr id="34" name="Title 1"/>
          <p:cNvSpPr txBox="1">
            <a:spLocks/>
          </p:cNvSpPr>
          <p:nvPr/>
        </p:nvSpPr>
        <p:spPr>
          <a:xfrm>
            <a:off x="481379" y="809874"/>
            <a:ext cx="8229600" cy="363558"/>
          </a:xfrm>
          <a:prstGeom prst="rect">
            <a:avLst/>
          </a:prstGeom>
        </p:spPr>
        <p:txBody>
          <a:bodyPr vert="horz" lIns="91440" tIns="45720" rIns="91440" bIns="45720" rtlCol="0" anchor="ctr">
            <a:normAutofit/>
          </a:bodyPr>
          <a:lstStyle>
            <a:defPPr>
              <a:defRPr lang="en-US"/>
            </a:defPPr>
            <a:lvl1pPr>
              <a:spcBef>
                <a:spcPct val="0"/>
              </a:spcBef>
              <a:buNone/>
              <a:defRPr sz="1400" b="0">
                <a:solidFill>
                  <a:schemeClr val="bg1">
                    <a:lumMod val="65000"/>
                  </a:schemeClr>
                </a:solidFill>
                <a:ea typeface="+mj-ea"/>
                <a:cs typeface="+mj-cs"/>
              </a:defRPr>
            </a:lvl1pPr>
          </a:lstStyle>
          <a:p>
            <a:r>
              <a:rPr lang="en-US" altLang="zh-CN" dirty="0">
                <a:solidFill>
                  <a:srgbClr val="84CBC5"/>
                </a:solidFill>
              </a:rPr>
              <a:t>Feasibility</a:t>
            </a:r>
            <a:r>
              <a:rPr lang="zh-CN" altLang="en-US" dirty="0"/>
              <a:t> </a:t>
            </a:r>
            <a:r>
              <a:rPr lang="en-US" altLang="zh-CN" dirty="0"/>
              <a:t>of</a:t>
            </a:r>
            <a:r>
              <a:rPr lang="zh-CN" altLang="en-US" dirty="0"/>
              <a:t> </a:t>
            </a:r>
            <a:r>
              <a:rPr lang="en-US" altLang="zh-CN" dirty="0"/>
              <a:t>financial</a:t>
            </a:r>
            <a:endParaRPr lang="en-US" dirty="0"/>
          </a:p>
        </p:txBody>
      </p:sp>
    </p:spTree>
    <p:extLst>
      <p:ext uri="{BB962C8B-B14F-4D97-AF65-F5344CB8AC3E}">
        <p14:creationId xmlns:p14="http://schemas.microsoft.com/office/powerpoint/2010/main" val="13957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500"/>
                                        <p:tgtEl>
                                          <p:spTgt spid="2">
                                            <p:graphicEl>
                                              <a:chart seriesIdx="0" categoryIdx="-4" bldStep="series"/>
                                            </p:graphic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500"/>
                                        <p:tgtEl>
                                          <p:spTgt spid="2">
                                            <p:graphicEl>
                                              <a:chart seriesIdx="1" categoryIdx="-4" bldStep="series"/>
                                            </p:graphic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500"/>
                                        <p:tgtEl>
                                          <p:spTgt spid="2">
                                            <p:graphicEl>
                                              <a:chart seriesIdx="2" categoryIdx="-4" bldStep="series"/>
                                            </p:graphicEl>
                                          </p:spTgt>
                                        </p:tgtEl>
                                      </p:cBhvr>
                                    </p:animEffect>
                                  </p:childTnLst>
                                </p:cTn>
                              </p:par>
                            </p:childTnLst>
                          </p:cTn>
                        </p:par>
                        <p:par>
                          <p:cTn id="27" fill="hold">
                            <p:stCondLst>
                              <p:cond delay="4500"/>
                            </p:stCondLst>
                            <p:childTnLst>
                              <p:par>
                                <p:cTn id="28" presetID="10" presetClass="entr" presetSubtype="0" fill="hold" grpId="0" nodeType="after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fade">
                                      <p:cBhvr>
                                        <p:cTn id="30" dur="500"/>
                                        <p:tgtEl>
                                          <p:spTgt spid="15">
                                            <p:txEl>
                                              <p:pRg st="0" end="0"/>
                                            </p:txEl>
                                          </p:spTgt>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29">
                                            <p:txEl>
                                              <p:pRg st="0" end="0"/>
                                            </p:txEl>
                                          </p:spTgt>
                                        </p:tgtEl>
                                        <p:attrNameLst>
                                          <p:attrName>style.visibility</p:attrName>
                                        </p:attrNameLst>
                                      </p:cBhvr>
                                      <p:to>
                                        <p:strVal val="visible"/>
                                      </p:to>
                                    </p:set>
                                    <p:animEffect transition="in" filter="fade">
                                      <p:cBhvr>
                                        <p:cTn id="34" dur="500"/>
                                        <p:tgtEl>
                                          <p:spTgt spid="29">
                                            <p:txEl>
                                              <p:pRg st="0" end="0"/>
                                            </p:txEl>
                                          </p:spTgt>
                                        </p:tgtEl>
                                      </p:cBhvr>
                                    </p:animEffect>
                                  </p:childTnLst>
                                </p:cTn>
                              </p:par>
                            </p:childTnLst>
                          </p:cTn>
                        </p:par>
                        <p:par>
                          <p:cTn id="35" fill="hold">
                            <p:stCondLst>
                              <p:cond delay="5500"/>
                            </p:stCondLst>
                            <p:childTnLst>
                              <p:par>
                                <p:cTn id="36" presetID="10" presetClass="entr" presetSubtype="0"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fade">
                                      <p:cBhvr>
                                        <p:cTn id="38" dur="500"/>
                                        <p:tgtEl>
                                          <p:spTgt spid="30">
                                            <p:txEl>
                                              <p:pRg st="0" end="0"/>
                                            </p:txEl>
                                          </p:spTgt>
                                        </p:tgtEl>
                                      </p:cBhvr>
                                    </p:animEffect>
                                  </p:childTnLst>
                                </p:cTn>
                              </p:par>
                            </p:childTnLst>
                          </p:cTn>
                        </p:par>
                        <p:par>
                          <p:cTn id="39" fill="hold">
                            <p:stCondLst>
                              <p:cond delay="6000"/>
                            </p:stCondLst>
                            <p:childTnLst>
                              <p:par>
                                <p:cTn id="40" presetID="10" presetClass="entr" presetSubtype="0" fill="hold" grpId="0" nodeType="afterEffect">
                                  <p:stCondLst>
                                    <p:cond delay="0"/>
                                  </p:stCondLst>
                                  <p:childTnLst>
                                    <p:set>
                                      <p:cBhvr>
                                        <p:cTn id="41" dur="1" fill="hold">
                                          <p:stCondLst>
                                            <p:cond delay="0"/>
                                          </p:stCondLst>
                                        </p:cTn>
                                        <p:tgtEl>
                                          <p:spTgt spid="38">
                                            <p:txEl>
                                              <p:pRg st="0" end="0"/>
                                            </p:txEl>
                                          </p:spTgt>
                                        </p:tgtEl>
                                        <p:attrNameLst>
                                          <p:attrName>style.visibility</p:attrName>
                                        </p:attrNameLst>
                                      </p:cBhvr>
                                      <p:to>
                                        <p:strVal val="visible"/>
                                      </p:to>
                                    </p:set>
                                    <p:animEffect transition="in" filter="fade">
                                      <p:cBhvr>
                                        <p:cTn id="42" dur="500"/>
                                        <p:tgtEl>
                                          <p:spTgt spid="38">
                                            <p:txEl>
                                              <p:pRg st="0" end="0"/>
                                            </p:txEl>
                                          </p:spTgt>
                                        </p:tgtEl>
                                      </p:cBhvr>
                                    </p:animEffect>
                                  </p:childTnLst>
                                </p:cTn>
                              </p:par>
                            </p:childTnLst>
                          </p:cTn>
                        </p:par>
                        <p:par>
                          <p:cTn id="43" fill="hold">
                            <p:stCondLst>
                              <p:cond delay="6500"/>
                            </p:stCondLst>
                            <p:childTnLst>
                              <p:par>
                                <p:cTn id="44" presetID="53" presetClass="entr" presetSubtype="16"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childTnLst>
                          </p:cTn>
                        </p:par>
                        <p:par>
                          <p:cTn id="49" fill="hold">
                            <p:stCondLst>
                              <p:cond delay="7000"/>
                            </p:stCondLst>
                            <p:childTnLst>
                              <p:par>
                                <p:cTn id="50" presetID="53" presetClass="entr" presetSubtype="16"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childTnLst>
                          </p:cTn>
                        </p:par>
                        <p:par>
                          <p:cTn id="55" fill="hold">
                            <p:stCondLst>
                              <p:cond delay="7500"/>
                            </p:stCondLst>
                            <p:childTnLst>
                              <p:par>
                                <p:cTn id="56" presetID="53" presetClass="entr" presetSubtype="16"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p:cTn id="58" dur="500" fill="hold"/>
                                        <p:tgtEl>
                                          <p:spTgt spid="4"/>
                                        </p:tgtEl>
                                        <p:attrNameLst>
                                          <p:attrName>ppt_w</p:attrName>
                                        </p:attrNameLst>
                                      </p:cBhvr>
                                      <p:tavLst>
                                        <p:tav tm="0">
                                          <p:val>
                                            <p:fltVal val="0"/>
                                          </p:val>
                                        </p:tav>
                                        <p:tav tm="100000">
                                          <p:val>
                                            <p:strVal val="#ppt_w"/>
                                          </p:val>
                                        </p:tav>
                                      </p:tavLst>
                                    </p:anim>
                                    <p:anim calcmode="lin" valueType="num">
                                      <p:cBhvr>
                                        <p:cTn id="59" dur="500" fill="hold"/>
                                        <p:tgtEl>
                                          <p:spTgt spid="4"/>
                                        </p:tgtEl>
                                        <p:attrNameLst>
                                          <p:attrName>ppt_h</p:attrName>
                                        </p:attrNameLst>
                                      </p:cBhvr>
                                      <p:tavLst>
                                        <p:tav tm="0">
                                          <p:val>
                                            <p:fltVal val="0"/>
                                          </p:val>
                                        </p:tav>
                                        <p:tav tm="100000">
                                          <p:val>
                                            <p:strVal val="#ppt_h"/>
                                          </p:val>
                                        </p:tav>
                                      </p:tavLst>
                                    </p:anim>
                                    <p:animEffect transition="in" filter="fade">
                                      <p:cBhvr>
                                        <p:cTn id="60" dur="500"/>
                                        <p:tgtEl>
                                          <p:spTgt spid="4"/>
                                        </p:tgtEl>
                                      </p:cBhvr>
                                    </p:animEffect>
                                  </p:childTnLst>
                                </p:cTn>
                              </p:par>
                            </p:childTnLst>
                          </p:cTn>
                        </p:par>
                        <p:par>
                          <p:cTn id="61" fill="hold">
                            <p:stCondLst>
                              <p:cond delay="8000"/>
                            </p:stCondLst>
                            <p:childTnLst>
                              <p:par>
                                <p:cTn id="62" presetID="10" presetClass="entr" presetSubtype="0"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p:bldSub>
      </p:bldGraphic>
      <p:bldP spid="38" grpId="0" build="p"/>
      <p:bldP spid="15" grpId="0" build="p"/>
      <p:bldP spid="29" grpId="0" build="p"/>
      <p:bldP spid="30" grpId="0" build="p"/>
      <p:bldP spid="32"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2"/>
          <p:cNvSpPr/>
          <p:nvPr/>
        </p:nvSpPr>
        <p:spPr>
          <a:xfrm>
            <a:off x="802461" y="3544955"/>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73881" y="1570506"/>
            <a:ext cx="7560000" cy="1396718"/>
            <a:chOff x="750790" y="1941892"/>
            <a:chExt cx="7560000" cy="1396718"/>
          </a:xfrm>
        </p:grpSpPr>
        <p:sp>
          <p:nvSpPr>
            <p:cNvPr id="43" name="Rectangle 42"/>
            <p:cNvSpPr/>
            <p:nvPr/>
          </p:nvSpPr>
          <p:spPr>
            <a:xfrm>
              <a:off x="750790" y="2978570"/>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50790" y="211447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50790" y="194189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0790" y="197115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p:ph type="title"/>
          </p:nvPr>
        </p:nvSpPr>
        <p:spPr>
          <a:xfrm>
            <a:off x="457526" y="205979"/>
            <a:ext cx="8229600" cy="857250"/>
          </a:xfrm>
        </p:spPr>
        <p:txBody>
          <a:bodyPr vert="horz" lIns="91440" tIns="45720" rIns="91440" bIns="45720" rtlCol="0" anchor="ctr">
            <a:noAutofit/>
          </a:bodyPr>
          <a:lstStyle/>
          <a:p>
            <a:r>
              <a:rPr lang="zh-CN" altLang="en-US" dirty="0" smtClean="0">
                <a:latin typeface="Microsoft YaHei Light" charset="-122"/>
                <a:ea typeface="Microsoft YaHei Light" charset="-122"/>
                <a:cs typeface="Microsoft YaHei Light" charset="-122"/>
              </a:rPr>
              <a:t>财务可行性</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379" y="809874"/>
            <a:ext cx="8229600" cy="363558"/>
          </a:xfrm>
          <a:prstGeom prst="rect">
            <a:avLst/>
          </a:prstGeom>
        </p:spPr>
        <p:txBody>
          <a:bodyPr vert="horz" lIns="91440" tIns="45720" rIns="91440" bIns="45720" rtlCol="0" anchor="ctr">
            <a:normAutofit/>
          </a:bodyPr>
          <a:lstStyle>
            <a:defPPr>
              <a:defRPr lang="en-US"/>
            </a:defPPr>
            <a:lvl1pPr>
              <a:spcBef>
                <a:spcPct val="0"/>
              </a:spcBef>
              <a:buNone/>
              <a:defRPr sz="1400" b="0">
                <a:solidFill>
                  <a:schemeClr val="bg1">
                    <a:lumMod val="65000"/>
                  </a:schemeClr>
                </a:solidFill>
                <a:ea typeface="+mj-ea"/>
                <a:cs typeface="+mj-cs"/>
              </a:defRPr>
            </a:lvl1pPr>
          </a:lstStyle>
          <a:p>
            <a:r>
              <a:rPr lang="en-US" altLang="zh-CN" dirty="0">
                <a:solidFill>
                  <a:srgbClr val="84CBC5"/>
                </a:solidFill>
              </a:rPr>
              <a:t>Feasibility</a:t>
            </a:r>
            <a:r>
              <a:rPr lang="zh-CN" altLang="en-US" dirty="0"/>
              <a:t> </a:t>
            </a:r>
            <a:r>
              <a:rPr lang="en-US" altLang="zh-CN" dirty="0"/>
              <a:t>of</a:t>
            </a:r>
            <a:r>
              <a:rPr lang="zh-CN" altLang="en-US" dirty="0"/>
              <a:t> </a:t>
            </a:r>
            <a:r>
              <a:rPr lang="en-US" altLang="zh-CN" dirty="0"/>
              <a:t>financial</a:t>
            </a:r>
            <a:endParaRPr lang="en-US" dirty="0"/>
          </a:p>
        </p:txBody>
      </p:sp>
      <p:sp>
        <p:nvSpPr>
          <p:cNvPr id="11" name="Content Placeholder 2"/>
          <p:cNvSpPr txBox="1">
            <a:spLocks/>
          </p:cNvSpPr>
          <p:nvPr/>
        </p:nvSpPr>
        <p:spPr>
          <a:xfrm>
            <a:off x="802461" y="1588102"/>
            <a:ext cx="1475474" cy="236988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80000"/>
              </a:lnSpc>
              <a:buNone/>
            </a:pPr>
            <a:r>
              <a:rPr lang="zh-CN" altLang="en-US" sz="1000" kern="100" spc="10" dirty="0" smtClean="0">
                <a:latin typeface="Microsoft YaHei" charset="-122"/>
                <a:ea typeface="Microsoft YaHei" charset="-122"/>
                <a:cs typeface="Microsoft YaHei" charset="-122"/>
              </a:rPr>
              <a:t>营业收入</a:t>
            </a:r>
            <a:endParaRPr lang="en-US" altLang="zh-CN" sz="1000" kern="100" spc="10" dirty="0" smtClean="0">
              <a:latin typeface="Microsoft YaHei" charset="-122"/>
              <a:ea typeface="Microsoft YaHei" charset="-122"/>
              <a:cs typeface="Microsoft YaHei" charset="-122"/>
            </a:endParaRPr>
          </a:p>
          <a:p>
            <a:pPr marL="0" indent="0">
              <a:lnSpc>
                <a:spcPct val="280000"/>
              </a:lnSpc>
              <a:buNone/>
            </a:pPr>
            <a:r>
              <a:rPr lang="zh-CN" altLang="en-US" sz="1000" kern="100" spc="10" dirty="0" smtClean="0">
                <a:latin typeface="Microsoft YaHei" charset="-122"/>
                <a:ea typeface="Microsoft YaHei" charset="-122"/>
                <a:cs typeface="Microsoft YaHei" charset="-122"/>
              </a:rPr>
              <a:t>营业利润</a:t>
            </a:r>
            <a:endParaRPr lang="en-US" altLang="zh-CN" sz="1000" kern="100" spc="10" dirty="0" smtClean="0">
              <a:latin typeface="Microsoft YaHei" charset="-122"/>
              <a:ea typeface="Microsoft YaHei" charset="-122"/>
              <a:cs typeface="Microsoft YaHei" charset="-122"/>
            </a:endParaRPr>
          </a:p>
          <a:p>
            <a:pPr marL="0" indent="0">
              <a:lnSpc>
                <a:spcPct val="280000"/>
              </a:lnSpc>
              <a:buNone/>
            </a:pPr>
            <a:r>
              <a:rPr lang="zh-CN" altLang="en-US" sz="1000" kern="100" spc="10" dirty="0" smtClean="0">
                <a:latin typeface="Microsoft YaHei" charset="-122"/>
                <a:ea typeface="Microsoft YaHei" charset="-122"/>
                <a:cs typeface="Microsoft YaHei" charset="-122"/>
              </a:rPr>
              <a:t>净利润</a:t>
            </a:r>
            <a:endParaRPr lang="en-US" altLang="zh-CN" sz="1000" kern="100" spc="10" dirty="0" smtClean="0">
              <a:latin typeface="Microsoft YaHei" charset="-122"/>
              <a:ea typeface="Microsoft YaHei" charset="-122"/>
              <a:cs typeface="Microsoft YaHei" charset="-122"/>
            </a:endParaRPr>
          </a:p>
          <a:p>
            <a:pPr marL="0" indent="0">
              <a:lnSpc>
                <a:spcPct val="280000"/>
              </a:lnSpc>
              <a:buNone/>
            </a:pPr>
            <a:r>
              <a:rPr lang="zh-CN" altLang="en-US" sz="1000" kern="100" spc="10" dirty="0" smtClean="0">
                <a:latin typeface="Microsoft YaHei" charset="-122"/>
                <a:ea typeface="Microsoft YaHei" charset="-122"/>
                <a:cs typeface="Microsoft YaHei" charset="-122"/>
              </a:rPr>
              <a:t>净现金流</a:t>
            </a:r>
            <a:endParaRPr lang="en-US" altLang="zh-CN" sz="1000" kern="100" spc="10" dirty="0" smtClean="0">
              <a:latin typeface="Microsoft YaHei" charset="-122"/>
              <a:ea typeface="Microsoft YaHei" charset="-122"/>
              <a:cs typeface="Microsoft YaHei" charset="-122"/>
            </a:endParaRPr>
          </a:p>
          <a:p>
            <a:pPr marL="0" indent="0">
              <a:lnSpc>
                <a:spcPct val="280000"/>
              </a:lnSpc>
              <a:buNone/>
            </a:pPr>
            <a:r>
              <a:rPr lang="zh-CN" altLang="en-US" sz="1000" kern="100" spc="10" dirty="0" smtClean="0">
                <a:latin typeface="Microsoft YaHei" charset="-122"/>
                <a:ea typeface="Microsoft YaHei" charset="-122"/>
                <a:cs typeface="Microsoft YaHei" charset="-122"/>
              </a:rPr>
              <a:t>净现金流现值</a:t>
            </a:r>
            <a:endParaRPr lang="en-US" altLang="zh-CN" sz="1000" kern="100" spc="10" dirty="0">
              <a:latin typeface="Microsoft YaHei" charset="-122"/>
              <a:ea typeface="Microsoft YaHei" charset="-122"/>
              <a:cs typeface="Microsoft YaHei" charset="-122"/>
            </a:endParaRPr>
          </a:p>
        </p:txBody>
      </p:sp>
      <p:grpSp>
        <p:nvGrpSpPr>
          <p:cNvPr id="6" name="Group 5"/>
          <p:cNvGrpSpPr/>
          <p:nvPr/>
        </p:nvGrpSpPr>
        <p:grpSpPr>
          <a:xfrm>
            <a:off x="3147357" y="1173432"/>
            <a:ext cx="1475474" cy="2784683"/>
            <a:chOff x="2905285" y="1544818"/>
            <a:chExt cx="1475474" cy="2784683"/>
          </a:xfrm>
        </p:grpSpPr>
        <p:sp>
          <p:nvSpPr>
            <p:cNvPr id="24" name="Content Placeholder 2"/>
            <p:cNvSpPr txBox="1">
              <a:spLocks/>
            </p:cNvSpPr>
            <p:nvPr/>
          </p:nvSpPr>
          <p:spPr>
            <a:xfrm>
              <a:off x="2905285" y="1985782"/>
              <a:ext cx="1475474" cy="2343719"/>
            </a:xfrm>
            <a:prstGeom prst="rect">
              <a:avLst/>
            </a:prstGeom>
          </p:spPr>
          <p:txBody>
            <a:bodyPr vert="horz" lIns="91440" tIns="45720" rIns="91440" bIns="45720" rtlCol="0">
              <a:spAutoFit/>
            </a:bodyPr>
            <a:lstStyle>
              <a:defPPr>
                <a:defRPr lang="en-US"/>
              </a:defPPr>
              <a:lvl1pPr indent="0">
                <a:lnSpc>
                  <a:spcPct val="250000"/>
                </a:lnSpc>
                <a:spcBef>
                  <a:spcPct val="20000"/>
                </a:spcBef>
                <a:buFont typeface="Arial" pitchFamily="34" charset="0"/>
                <a:buNone/>
                <a:defRPr sz="11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is-IS" altLang="zh-CN" dirty="0"/>
                <a:t>1737120.00 </a:t>
              </a:r>
            </a:p>
            <a:p>
              <a:r>
                <a:rPr lang="is-IS" altLang="zh-CN" dirty="0"/>
                <a:t>-3367014.46 </a:t>
              </a:r>
            </a:p>
            <a:p>
              <a:r>
                <a:rPr lang="is-IS" altLang="zh-CN" dirty="0"/>
                <a:t>-3367014.46 </a:t>
              </a:r>
            </a:p>
            <a:p>
              <a:r>
                <a:rPr lang="is-IS" altLang="zh-CN" dirty="0"/>
                <a:t>-3267014.46 </a:t>
              </a:r>
            </a:p>
            <a:p>
              <a:r>
                <a:rPr lang="is-IS" altLang="zh-CN" dirty="0"/>
                <a:t>-2970013.15 </a:t>
              </a:r>
            </a:p>
          </p:txBody>
        </p:sp>
        <p:sp>
          <p:nvSpPr>
            <p:cNvPr id="25"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2018</a:t>
              </a:r>
              <a:endParaRPr lang="en-US" sz="1600" dirty="0">
                <a:latin typeface="Source Sans Pro" pitchFamily="34" charset="0"/>
              </a:endParaRPr>
            </a:p>
          </p:txBody>
        </p:sp>
      </p:grpSp>
      <p:grpSp>
        <p:nvGrpSpPr>
          <p:cNvPr id="7" name="Group 6"/>
          <p:cNvGrpSpPr/>
          <p:nvPr/>
        </p:nvGrpSpPr>
        <p:grpSpPr>
          <a:xfrm>
            <a:off x="4244346" y="1173432"/>
            <a:ext cx="1475474" cy="2784683"/>
            <a:chOff x="4849501" y="1544818"/>
            <a:chExt cx="1475474" cy="2784683"/>
          </a:xfrm>
        </p:grpSpPr>
        <p:sp>
          <p:nvSpPr>
            <p:cNvPr id="31" name="Content Placeholder 2"/>
            <p:cNvSpPr txBox="1">
              <a:spLocks/>
            </p:cNvSpPr>
            <p:nvPr/>
          </p:nvSpPr>
          <p:spPr>
            <a:xfrm>
              <a:off x="4849501" y="1985782"/>
              <a:ext cx="1475474" cy="2343719"/>
            </a:xfrm>
            <a:prstGeom prst="rect">
              <a:avLst/>
            </a:prstGeom>
          </p:spPr>
          <p:txBody>
            <a:bodyPr vert="horz" lIns="91440" tIns="45720" rIns="91440" bIns="45720" rtlCol="0">
              <a:spAutoFit/>
            </a:bodyPr>
            <a:lstStyle>
              <a:defPPr>
                <a:defRPr lang="en-US"/>
              </a:defPPr>
              <a:lvl1pPr indent="0">
                <a:lnSpc>
                  <a:spcPct val="250000"/>
                </a:lnSpc>
                <a:spcBef>
                  <a:spcPct val="20000"/>
                </a:spcBef>
                <a:buFont typeface="Arial" pitchFamily="34" charset="0"/>
                <a:buNone/>
                <a:defRPr sz="11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is-IS" altLang="zh-CN" dirty="0"/>
                <a:t>3651192.00 </a:t>
              </a:r>
            </a:p>
            <a:p>
              <a:r>
                <a:rPr lang="is-IS" altLang="zh-CN" dirty="0"/>
                <a:t>-2207728.10 </a:t>
              </a:r>
            </a:p>
            <a:p>
              <a:r>
                <a:rPr lang="is-IS" altLang="zh-CN" dirty="0"/>
                <a:t>-2207728.10 </a:t>
              </a:r>
            </a:p>
            <a:p>
              <a:r>
                <a:rPr lang="is-IS" altLang="zh-CN" dirty="0"/>
                <a:t>-2107728.10 </a:t>
              </a:r>
            </a:p>
            <a:p>
              <a:r>
                <a:rPr lang="is-IS" altLang="zh-CN" dirty="0"/>
                <a:t>-1741924.05 </a:t>
              </a:r>
            </a:p>
          </p:txBody>
        </p:sp>
        <p:sp>
          <p:nvSpPr>
            <p:cNvPr id="32" name="Title 13"/>
            <p:cNvSpPr txBox="1">
              <a:spLocks/>
            </p:cNvSpPr>
            <p:nvPr/>
          </p:nvSpPr>
          <p:spPr>
            <a:xfrm>
              <a:off x="4876153"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2019</a:t>
              </a:r>
              <a:endParaRPr lang="en-US" sz="1600" dirty="0">
                <a:latin typeface="Source Sans Pro" pitchFamily="34" charset="0"/>
              </a:endParaRPr>
            </a:p>
          </p:txBody>
        </p:sp>
      </p:grpSp>
      <p:grpSp>
        <p:nvGrpSpPr>
          <p:cNvPr id="8" name="Group 7"/>
          <p:cNvGrpSpPr/>
          <p:nvPr/>
        </p:nvGrpSpPr>
        <p:grpSpPr>
          <a:xfrm>
            <a:off x="5395412" y="1173432"/>
            <a:ext cx="1475474" cy="2784683"/>
            <a:chOff x="6793717" y="1544818"/>
            <a:chExt cx="1475474" cy="2784683"/>
          </a:xfrm>
        </p:grpSpPr>
        <p:sp>
          <p:nvSpPr>
            <p:cNvPr id="38" name="Content Placeholder 2"/>
            <p:cNvSpPr txBox="1">
              <a:spLocks/>
            </p:cNvSpPr>
            <p:nvPr/>
          </p:nvSpPr>
          <p:spPr>
            <a:xfrm>
              <a:off x="6793717" y="1985782"/>
              <a:ext cx="1475474" cy="2343719"/>
            </a:xfrm>
            <a:prstGeom prst="rect">
              <a:avLst/>
            </a:prstGeom>
          </p:spPr>
          <p:txBody>
            <a:bodyPr vert="horz" lIns="91440" tIns="45720" rIns="91440" bIns="45720" rtlCol="0">
              <a:spAutoFit/>
            </a:bodyPr>
            <a:lstStyle>
              <a:defPPr>
                <a:defRPr lang="en-US"/>
              </a:defPPr>
              <a:lvl1pPr indent="0">
                <a:lnSpc>
                  <a:spcPct val="250000"/>
                </a:lnSpc>
                <a:spcBef>
                  <a:spcPct val="20000"/>
                </a:spcBef>
                <a:buFont typeface="Arial" pitchFamily="34" charset="0"/>
                <a:buNone/>
                <a:defRPr sz="11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nb-NO" altLang="zh-CN" dirty="0"/>
                <a:t>17075915.66 </a:t>
              </a:r>
            </a:p>
            <a:p>
              <a:r>
                <a:rPr lang="nb-NO" altLang="zh-CN" dirty="0"/>
                <a:t>776534.13 </a:t>
              </a:r>
            </a:p>
            <a:p>
              <a:r>
                <a:rPr lang="nb-NO" altLang="zh-CN" dirty="0"/>
                <a:t>776534.13 </a:t>
              </a:r>
            </a:p>
            <a:p>
              <a:r>
                <a:rPr lang="nb-NO" altLang="zh-CN" dirty="0"/>
                <a:t>876534.13 </a:t>
              </a:r>
            </a:p>
            <a:p>
              <a:r>
                <a:rPr lang="nb-NO" altLang="zh-CN" dirty="0"/>
                <a:t>658553.07 </a:t>
              </a:r>
            </a:p>
          </p:txBody>
        </p:sp>
        <p:sp>
          <p:nvSpPr>
            <p:cNvPr id="39"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2020</a:t>
              </a:r>
              <a:endParaRPr lang="en-US" sz="1600" dirty="0">
                <a:latin typeface="Source Sans Pro" pitchFamily="34" charset="0"/>
              </a:endParaRPr>
            </a:p>
          </p:txBody>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16</a:t>
            </a:r>
            <a:endParaRPr lang="en-US" sz="1100" b="1" dirty="0"/>
          </a:p>
        </p:txBody>
      </p:sp>
      <p:grpSp>
        <p:nvGrpSpPr>
          <p:cNvPr id="23" name="Group 7"/>
          <p:cNvGrpSpPr/>
          <p:nvPr/>
        </p:nvGrpSpPr>
        <p:grpSpPr>
          <a:xfrm>
            <a:off x="6408867" y="1173432"/>
            <a:ext cx="1475474" cy="2784683"/>
            <a:chOff x="6793717" y="1544818"/>
            <a:chExt cx="1475474" cy="2784683"/>
          </a:xfrm>
        </p:grpSpPr>
        <p:sp>
          <p:nvSpPr>
            <p:cNvPr id="26" name="Content Placeholder 2"/>
            <p:cNvSpPr txBox="1">
              <a:spLocks/>
            </p:cNvSpPr>
            <p:nvPr/>
          </p:nvSpPr>
          <p:spPr>
            <a:xfrm>
              <a:off x="6793717" y="1985782"/>
              <a:ext cx="1475474" cy="2343719"/>
            </a:xfrm>
            <a:prstGeom prst="rect">
              <a:avLst/>
            </a:prstGeom>
          </p:spPr>
          <p:txBody>
            <a:bodyPr vert="horz" lIns="91440" tIns="45720" rIns="91440" bIns="45720" rtlCol="0">
              <a:spAutoFit/>
            </a:bodyPr>
            <a:lstStyle>
              <a:defPPr>
                <a:defRPr lang="en-US"/>
              </a:defPPr>
              <a:lvl1pPr indent="0">
                <a:lnSpc>
                  <a:spcPct val="250000"/>
                </a:lnSpc>
                <a:spcBef>
                  <a:spcPct val="20000"/>
                </a:spcBef>
                <a:buFont typeface="Arial" pitchFamily="34" charset="0"/>
                <a:buNone/>
                <a:defRPr sz="11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fi-FI" altLang="zh-CN" dirty="0"/>
                <a:t>37013102.55 </a:t>
              </a:r>
            </a:p>
            <a:p>
              <a:r>
                <a:rPr lang="fi-FI" altLang="zh-CN" dirty="0"/>
                <a:t>2210925.06 </a:t>
              </a:r>
            </a:p>
            <a:p>
              <a:r>
                <a:rPr lang="fi-FI" altLang="zh-CN" dirty="0"/>
                <a:t>2210925.06 </a:t>
              </a:r>
            </a:p>
            <a:p>
              <a:r>
                <a:rPr lang="fi-FI" altLang="zh-CN" dirty="0"/>
                <a:t>1979286.30 </a:t>
              </a:r>
            </a:p>
            <a:p>
              <a:r>
                <a:rPr lang="fi-FI" altLang="zh-CN" dirty="0"/>
                <a:t>1351879.17 </a:t>
              </a:r>
            </a:p>
          </p:txBody>
        </p:sp>
        <p:sp>
          <p:nvSpPr>
            <p:cNvPr id="27"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2021</a:t>
              </a:r>
              <a:endParaRPr lang="en-US" sz="1600" dirty="0">
                <a:latin typeface="Source Sans Pro" pitchFamily="34" charset="0"/>
              </a:endParaRPr>
            </a:p>
          </p:txBody>
        </p:sp>
      </p:grpSp>
      <p:grpSp>
        <p:nvGrpSpPr>
          <p:cNvPr id="28" name="Group 5"/>
          <p:cNvGrpSpPr/>
          <p:nvPr/>
        </p:nvGrpSpPr>
        <p:grpSpPr>
          <a:xfrm>
            <a:off x="7432854" y="1173432"/>
            <a:ext cx="1475474" cy="2784683"/>
            <a:chOff x="2905285" y="1544818"/>
            <a:chExt cx="1475474" cy="2784683"/>
          </a:xfrm>
        </p:grpSpPr>
        <p:sp>
          <p:nvSpPr>
            <p:cNvPr id="29" name="Content Placeholder 2"/>
            <p:cNvSpPr txBox="1">
              <a:spLocks/>
            </p:cNvSpPr>
            <p:nvPr/>
          </p:nvSpPr>
          <p:spPr>
            <a:xfrm>
              <a:off x="2905285" y="1985782"/>
              <a:ext cx="1475474" cy="2343719"/>
            </a:xfrm>
            <a:prstGeom prst="rect">
              <a:avLst/>
            </a:prstGeom>
          </p:spPr>
          <p:txBody>
            <a:bodyPr vert="horz" lIns="91440" tIns="45720" rIns="91440" bIns="45720" rtlCol="0">
              <a:spAutoFit/>
            </a:bodyPr>
            <a:lstStyle>
              <a:defPPr>
                <a:defRPr lang="en-US"/>
              </a:defPPr>
              <a:lvl1pPr indent="0">
                <a:lnSpc>
                  <a:spcPct val="250000"/>
                </a:lnSpc>
                <a:spcBef>
                  <a:spcPct val="20000"/>
                </a:spcBef>
                <a:buFont typeface="Arial" pitchFamily="34" charset="0"/>
                <a:buNone/>
                <a:defRPr sz="11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is-IS" altLang="zh-CN" dirty="0"/>
                <a:t>63527571.35 </a:t>
              </a:r>
            </a:p>
            <a:p>
              <a:r>
                <a:rPr lang="is-IS" altLang="zh-CN" dirty="0"/>
                <a:t>13244035.85 </a:t>
              </a:r>
            </a:p>
            <a:p>
              <a:r>
                <a:rPr lang="is-IS" altLang="zh-CN" dirty="0"/>
                <a:t>13244035.85 </a:t>
              </a:r>
            </a:p>
            <a:p>
              <a:r>
                <a:rPr lang="is-IS" altLang="zh-CN" dirty="0"/>
                <a:t>11357430.47 </a:t>
              </a:r>
            </a:p>
            <a:p>
              <a:r>
                <a:rPr lang="is-IS" altLang="zh-CN" dirty="0"/>
                <a:t>7052070.76 </a:t>
              </a:r>
            </a:p>
          </p:txBody>
        </p:sp>
        <p:sp>
          <p:nvSpPr>
            <p:cNvPr id="30"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2022</a:t>
              </a:r>
              <a:endParaRPr lang="en-US" sz="1600" dirty="0">
                <a:latin typeface="Source Sans Pro" pitchFamily="34" charset="0"/>
              </a:endParaRPr>
            </a:p>
          </p:txBody>
        </p:sp>
      </p:grpSp>
      <p:grpSp>
        <p:nvGrpSpPr>
          <p:cNvPr id="45" name="Group 5"/>
          <p:cNvGrpSpPr/>
          <p:nvPr/>
        </p:nvGrpSpPr>
        <p:grpSpPr>
          <a:xfrm>
            <a:off x="2213908" y="1173432"/>
            <a:ext cx="1475474" cy="2784683"/>
            <a:chOff x="2905285" y="1544818"/>
            <a:chExt cx="1475474" cy="2784683"/>
          </a:xfrm>
        </p:grpSpPr>
        <p:sp>
          <p:nvSpPr>
            <p:cNvPr id="46" name="Content Placeholder 2"/>
            <p:cNvSpPr txBox="1">
              <a:spLocks/>
            </p:cNvSpPr>
            <p:nvPr/>
          </p:nvSpPr>
          <p:spPr>
            <a:xfrm>
              <a:off x="2905285" y="1985782"/>
              <a:ext cx="1475474" cy="234371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altLang="zh-CN" sz="1100" dirty="0" smtClean="0"/>
                <a:t>0</a:t>
              </a:r>
            </a:p>
            <a:p>
              <a:pPr marL="0" indent="0">
                <a:lnSpc>
                  <a:spcPct val="250000"/>
                </a:lnSpc>
                <a:buNone/>
              </a:pPr>
              <a:r>
                <a:rPr lang="en-US" altLang="zh-CN" sz="1100" dirty="0" smtClean="0"/>
                <a:t>0</a:t>
              </a:r>
            </a:p>
            <a:p>
              <a:pPr marL="0" indent="0">
                <a:lnSpc>
                  <a:spcPct val="250000"/>
                </a:lnSpc>
                <a:buNone/>
              </a:pPr>
              <a:r>
                <a:rPr lang="en-US" altLang="zh-CN" sz="1100" dirty="0" smtClean="0"/>
                <a:t>0</a:t>
              </a:r>
            </a:p>
            <a:p>
              <a:pPr marL="0" indent="0">
                <a:lnSpc>
                  <a:spcPct val="250000"/>
                </a:lnSpc>
                <a:buNone/>
              </a:pPr>
              <a:r>
                <a:rPr lang="en-US" altLang="zh-CN" sz="1100" dirty="0" smtClean="0"/>
                <a:t>-50</a:t>
              </a:r>
            </a:p>
            <a:p>
              <a:pPr marL="0" indent="0">
                <a:lnSpc>
                  <a:spcPct val="250000"/>
                </a:lnSpc>
                <a:buNone/>
              </a:pPr>
              <a:r>
                <a:rPr lang="en-US" altLang="zh-CN" sz="1100" dirty="0" smtClean="0"/>
                <a:t>-50</a:t>
              </a:r>
            </a:p>
          </p:txBody>
        </p:sp>
        <p:sp>
          <p:nvSpPr>
            <p:cNvPr id="47"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latin typeface="Source Sans Pro" pitchFamily="34" charset="0"/>
                </a:rPr>
                <a:t>2017</a:t>
              </a:r>
              <a:endParaRPr lang="en-US" sz="1600" dirty="0">
                <a:latin typeface="Source Sans Pro" pitchFamily="34" charset="0"/>
              </a:endParaRPr>
            </a:p>
          </p:txBody>
        </p:sp>
      </p:grpSp>
      <p:sp>
        <p:nvSpPr>
          <p:cNvPr id="50" name="文本框 49"/>
          <p:cNvSpPr txBox="1"/>
          <p:nvPr/>
        </p:nvSpPr>
        <p:spPr>
          <a:xfrm>
            <a:off x="773881" y="4178218"/>
            <a:ext cx="5613400" cy="461665"/>
          </a:xfrm>
          <a:prstGeom prst="rect">
            <a:avLst/>
          </a:prstGeom>
          <a:noFill/>
        </p:spPr>
        <p:txBody>
          <a:bodyPr wrap="square" rtlCol="0">
            <a:spAutoFit/>
          </a:bodyPr>
          <a:lstStyle>
            <a:defPPr>
              <a:defRPr lang="en-US"/>
            </a:defPPr>
            <a:lvl1pPr>
              <a:defRPr sz="1200">
                <a:latin typeface="Microsoft YaHei Light" charset="-122"/>
                <a:ea typeface="Microsoft YaHei Light" charset="-122"/>
                <a:cs typeface="Microsoft YaHei Light" charset="-122"/>
              </a:defRPr>
            </a:lvl1pPr>
          </a:lstStyle>
          <a:p>
            <a:r>
              <a:rPr lang="zh-CN" altLang="en-US" dirty="0"/>
              <a:t>以</a:t>
            </a:r>
            <a:r>
              <a:rPr lang="en-US" altLang="zh-CN" dirty="0"/>
              <a:t>10%</a:t>
            </a:r>
            <a:r>
              <a:rPr lang="zh-CN" altLang="en-US" dirty="0"/>
              <a:t>为折现率，未来五年现金流量现值 </a:t>
            </a:r>
            <a:r>
              <a:rPr lang="en-US" altLang="zh-CN" dirty="0"/>
              <a:t>NPV= 3850565.80</a:t>
            </a:r>
            <a:r>
              <a:rPr lang="zh-CN" altLang="en-US" dirty="0"/>
              <a:t>＞</a:t>
            </a:r>
            <a:r>
              <a:rPr lang="en-US" altLang="zh-CN" dirty="0"/>
              <a:t>0</a:t>
            </a:r>
          </a:p>
          <a:p>
            <a:r>
              <a:rPr lang="zh-CN" altLang="en-US" dirty="0"/>
              <a:t>内含报酬率</a:t>
            </a:r>
            <a:r>
              <a:rPr lang="en-US" altLang="zh-CN" dirty="0"/>
              <a:t>IRR-29.03%</a:t>
            </a:r>
            <a:r>
              <a:rPr lang="zh-CN" altLang="en-US" dirty="0"/>
              <a:t>，</a:t>
            </a:r>
            <a:r>
              <a:rPr lang="zh-CN" altLang="en-US" dirty="0">
                <a:solidFill>
                  <a:srgbClr val="84CBC5"/>
                </a:solidFill>
                <a:latin typeface="Microsoft YaHei" charset="-122"/>
                <a:ea typeface="Microsoft YaHei" charset="-122"/>
                <a:cs typeface="Microsoft YaHei" charset="-122"/>
              </a:rPr>
              <a:t>远大于要求报酬率</a:t>
            </a:r>
          </a:p>
        </p:txBody>
      </p:sp>
    </p:spTree>
    <p:extLst>
      <p:ext uri="{BB962C8B-B14F-4D97-AF65-F5344CB8AC3E}">
        <p14:creationId xmlns:p14="http://schemas.microsoft.com/office/powerpoint/2010/main" val="136995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inVertical)">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4" grpId="0"/>
      <p:bldP spid="13" grpId="0"/>
      <p:bldP spid="11"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D35D"/>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63564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8" name="Title 13"/>
          <p:cNvSpPr txBox="1">
            <a:spLocks/>
          </p:cNvSpPr>
          <p:nvPr/>
        </p:nvSpPr>
        <p:spPr>
          <a:xfrm>
            <a:off x="1691680" y="3219822"/>
            <a:ext cx="792088"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smtClean="0">
                <a:solidFill>
                  <a:srgbClr val="514F68"/>
                </a:solidFill>
              </a:rPr>
              <a:t>前端</a:t>
            </a:r>
            <a:endParaRPr lang="en-US" sz="1600" dirty="0">
              <a:solidFill>
                <a:srgbClr val="514F68"/>
              </a:solidFill>
            </a:endParaRPr>
          </a:p>
        </p:txBody>
      </p:sp>
      <p:cxnSp>
        <p:nvCxnSpPr>
          <p:cNvPr id="10"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 name="Title 13"/>
          <p:cNvSpPr>
            <a:spLocks noGrp="1"/>
          </p:cNvSpPr>
          <p:nvPr>
            <p:ph type="title"/>
          </p:nvPr>
        </p:nvSpPr>
        <p:spPr>
          <a:xfrm>
            <a:off x="172242" y="90169"/>
            <a:ext cx="2544133" cy="857250"/>
          </a:xfrm>
        </p:spPr>
        <p:txBody>
          <a:bodyPr>
            <a:normAutofit/>
          </a:bodyPr>
          <a:lstStyle/>
          <a:p>
            <a:pPr algn="ctr"/>
            <a:r>
              <a:rPr lang="zh-CN" altLang="en-US" dirty="0" smtClean="0">
                <a:solidFill>
                  <a:srgbClr val="514F68"/>
                </a:solidFill>
                <a:latin typeface="Microsoft YaHei" charset="-122"/>
                <a:ea typeface="Microsoft YaHei" charset="-122"/>
                <a:cs typeface="Microsoft YaHei" charset="-122"/>
              </a:rPr>
              <a:t>技术实现</a:t>
            </a:r>
            <a:endParaRPr lang="en-US" dirty="0">
              <a:solidFill>
                <a:srgbClr val="514F68"/>
              </a:solidFill>
              <a:latin typeface="Microsoft YaHei" charset="-122"/>
              <a:ea typeface="Microsoft YaHei" charset="-122"/>
              <a:cs typeface="Microsoft YaHei" charset="-122"/>
            </a:endParaRPr>
          </a:p>
        </p:txBody>
      </p:sp>
      <p:sp>
        <p:nvSpPr>
          <p:cNvPr id="12" name="Title 1"/>
          <p:cNvSpPr txBox="1">
            <a:spLocks/>
          </p:cNvSpPr>
          <p:nvPr/>
        </p:nvSpPr>
        <p:spPr>
          <a:xfrm>
            <a:off x="184168" y="694064"/>
            <a:ext cx="252028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1400" dirty="0" smtClean="0">
                <a:solidFill>
                  <a:srgbClr val="514F68"/>
                </a:solidFill>
                <a:latin typeface="Calibri" charset="0"/>
                <a:ea typeface="Calibri" charset="0"/>
                <a:cs typeface="Calibri" charset="0"/>
              </a:rPr>
              <a:t>Technical</a:t>
            </a:r>
            <a:r>
              <a:rPr lang="zh-CN" altLang="en-US" sz="1400" dirty="0" smtClean="0">
                <a:solidFill>
                  <a:srgbClr val="514F68"/>
                </a:solidFill>
                <a:latin typeface="Calibri" charset="0"/>
                <a:ea typeface="Calibri" charset="0"/>
                <a:cs typeface="Calibri" charset="0"/>
              </a:rPr>
              <a:t> </a:t>
            </a:r>
            <a:r>
              <a:rPr lang="en-US" altLang="zh-CN" sz="1400" dirty="0" smtClean="0">
                <a:solidFill>
                  <a:srgbClr val="514F68"/>
                </a:solidFill>
                <a:latin typeface="Calibri" charset="0"/>
                <a:ea typeface="Calibri" charset="0"/>
                <a:cs typeface="Calibri" charset="0"/>
              </a:rPr>
              <a:t>Realizing</a:t>
            </a:r>
            <a:endParaRPr lang="en-US" sz="1400" dirty="0">
              <a:solidFill>
                <a:srgbClr val="514F68"/>
              </a:solidFill>
              <a:latin typeface="Calibri" charset="0"/>
              <a:ea typeface="Calibri" charset="0"/>
              <a:cs typeface="Calibri" charset="0"/>
            </a:endParaRPr>
          </a:p>
        </p:txBody>
      </p:sp>
      <p:sp>
        <p:nvSpPr>
          <p:cNvPr id="15" name="Title 13"/>
          <p:cNvSpPr txBox="1">
            <a:spLocks/>
          </p:cNvSpPr>
          <p:nvPr/>
        </p:nvSpPr>
        <p:spPr>
          <a:xfrm>
            <a:off x="6898140" y="3219822"/>
            <a:ext cx="648072"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smtClean="0">
                <a:solidFill>
                  <a:srgbClr val="514F68"/>
                </a:solidFill>
              </a:rPr>
              <a:t>后端</a:t>
            </a:r>
            <a:endParaRPr lang="en-US" sz="1600" dirty="0">
              <a:solidFill>
                <a:srgbClr val="514F68"/>
              </a:solidFill>
            </a:endParaRPr>
          </a:p>
        </p:txBody>
      </p:sp>
      <p:sp>
        <p:nvSpPr>
          <p:cNvPr id="16" name="Title 13"/>
          <p:cNvSpPr txBox="1">
            <a:spLocks/>
          </p:cNvSpPr>
          <p:nvPr/>
        </p:nvSpPr>
        <p:spPr>
          <a:xfrm>
            <a:off x="3648448" y="2402025"/>
            <a:ext cx="2307631"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dirty="0" smtClean="0">
                <a:solidFill>
                  <a:srgbClr val="514F68"/>
                </a:solidFill>
              </a:rPr>
              <a:t>解决</a:t>
            </a:r>
            <a:r>
              <a:rPr lang="zh-CN" altLang="en-US" sz="1600" smtClean="0">
                <a:solidFill>
                  <a:srgbClr val="514F68"/>
                </a:solidFill>
              </a:rPr>
              <a:t>业务复杂逻辑</a:t>
            </a:r>
            <a:endParaRPr lang="en-US" sz="1600" dirty="0">
              <a:solidFill>
                <a:srgbClr val="514F68"/>
              </a:solidFill>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32923" y="2386876"/>
            <a:ext cx="440201" cy="440201"/>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670876" y="2387983"/>
            <a:ext cx="440201" cy="440201"/>
          </a:xfrm>
          <a:prstGeom prst="rect">
            <a:avLst/>
          </a:prstGeom>
        </p:spPr>
      </p:pic>
      <p:sp>
        <p:nvSpPr>
          <p:cNvPr id="2" name="文本框 1"/>
          <p:cNvSpPr txBox="1"/>
          <p:nvPr/>
        </p:nvSpPr>
        <p:spPr>
          <a:xfrm>
            <a:off x="1376327" y="2329977"/>
            <a:ext cx="1090363" cy="553998"/>
          </a:xfrm>
          <a:prstGeom prst="rect">
            <a:avLst/>
          </a:prstGeom>
          <a:noFill/>
        </p:spPr>
        <p:txBody>
          <a:bodyPr wrap="none" rtlCol="0">
            <a:spAutoFit/>
          </a:bodyPr>
          <a:lstStyle/>
          <a:p>
            <a:r>
              <a:rPr kumimoji="1" lang="en-US" altLang="zh-CN" sz="3000">
                <a:solidFill>
                  <a:srgbClr val="514F68"/>
                </a:solidFill>
              </a:rPr>
              <a:t>v</a:t>
            </a:r>
            <a:r>
              <a:rPr kumimoji="1" lang="en-US" altLang="zh-CN" sz="3000" smtClean="0">
                <a:solidFill>
                  <a:srgbClr val="514F68"/>
                </a:solidFill>
              </a:rPr>
              <a:t>ue.js</a:t>
            </a:r>
            <a:endParaRPr kumimoji="1" lang="zh-CN" altLang="en-US" sz="3000" dirty="0">
              <a:solidFill>
                <a:srgbClr val="514F68"/>
              </a:solidFill>
            </a:endParaRPr>
          </a:p>
        </p:txBody>
      </p:sp>
      <p:sp>
        <p:nvSpPr>
          <p:cNvPr id="17" name="文本框 16"/>
          <p:cNvSpPr txBox="1"/>
          <p:nvPr/>
        </p:nvSpPr>
        <p:spPr>
          <a:xfrm>
            <a:off x="6372200" y="2331343"/>
            <a:ext cx="1699953" cy="553998"/>
          </a:xfrm>
          <a:prstGeom prst="rect">
            <a:avLst/>
          </a:prstGeom>
          <a:noFill/>
        </p:spPr>
        <p:txBody>
          <a:bodyPr wrap="none" rtlCol="0">
            <a:spAutoFit/>
          </a:bodyPr>
          <a:lstStyle/>
          <a:p>
            <a:r>
              <a:rPr kumimoji="1" lang="en-US" altLang="zh-CN" sz="3000" dirty="0" err="1" smtClean="0">
                <a:solidFill>
                  <a:srgbClr val="514F68"/>
                </a:solidFill>
              </a:rPr>
              <a:t>express.js</a:t>
            </a:r>
            <a:endParaRPr kumimoji="1" lang="zh-CN" altLang="en-US" sz="3000" dirty="0">
              <a:solidFill>
                <a:srgbClr val="514F68"/>
              </a:solidFill>
            </a:endParaRPr>
          </a:p>
        </p:txBody>
      </p:sp>
    </p:spTree>
    <p:extLst>
      <p:ext uri="{BB962C8B-B14F-4D97-AF65-F5344CB8AC3E}">
        <p14:creationId xmlns:p14="http://schemas.microsoft.com/office/powerpoint/2010/main" val="1675511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418"/>
                                        </p:tgtEl>
                                        <p:attrNameLst>
                                          <p:attrName>style.visibility</p:attrName>
                                        </p:attrNameLst>
                                      </p:cBhvr>
                                      <p:to>
                                        <p:strVal val="visible"/>
                                      </p:to>
                                    </p:set>
                                    <p:animEffect transition="in" filter="barn(inVertical)">
                                      <p:cBhvr>
                                        <p:cTn id="22" dur="500"/>
                                        <p:tgtEl>
                                          <p:spTgt spid="418"/>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11" grpId="0"/>
      <p:bldP spid="12" grpId="0"/>
      <p:bldP spid="15" grpId="0"/>
      <p:bldP spid="16" grpId="0"/>
      <p:bldP spid="2"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前端框架</a:t>
            </a:r>
            <a:r>
              <a:rPr lang="en-US" altLang="zh-CN" dirty="0" err="1">
                <a:latin typeface="Microsoft YaHei Light" charset="-122"/>
                <a:ea typeface="Microsoft YaHei Light" charset="-122"/>
                <a:cs typeface="Microsoft YaHei Light" charset="-122"/>
              </a:rPr>
              <a:t>vue.js</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err="1" smtClean="0">
                <a:solidFill>
                  <a:schemeClr val="bg1">
                    <a:lumMod val="65000"/>
                  </a:schemeClr>
                </a:solidFill>
                <a:latin typeface="+mn-lt"/>
              </a:rPr>
              <a:t>Vue.js</a:t>
            </a:r>
            <a:r>
              <a:rPr lang="zh-CN" altLang="en-US" sz="1400" dirty="0" smtClean="0">
                <a:solidFill>
                  <a:schemeClr val="bg1">
                    <a:lumMod val="65000"/>
                  </a:schemeClr>
                </a:solidFill>
                <a:latin typeface="+mn-lt"/>
              </a:rPr>
              <a:t> </a:t>
            </a:r>
            <a:endParaRPr lang="en-US" sz="1400" b="1" dirty="0">
              <a:solidFill>
                <a:schemeClr val="accent2"/>
              </a:solidFill>
              <a:latin typeface="+mn-lt"/>
            </a:endParaRPr>
          </a:p>
        </p:txBody>
      </p:sp>
      <p:grpSp>
        <p:nvGrpSpPr>
          <p:cNvPr id="10" name="Group 9"/>
          <p:cNvGrpSpPr/>
          <p:nvPr/>
        </p:nvGrpSpPr>
        <p:grpSpPr>
          <a:xfrm>
            <a:off x="833038" y="1777327"/>
            <a:ext cx="1645276" cy="2159949"/>
            <a:chOff x="888555" y="1518341"/>
            <a:chExt cx="1645276" cy="2159949"/>
          </a:xfrm>
        </p:grpSpPr>
        <p:sp>
          <p:nvSpPr>
            <p:cNvPr id="3" name="Rounded Rectangle 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altLang="zh-CN" sz="1100" dirty="0" smtClean="0">
                <a:latin typeface="Microsoft YaHei Light" charset="-122"/>
                <a:ea typeface="Microsoft YaHei Light" charset="-122"/>
                <a:cs typeface="Microsoft YaHei Light" charset="-122"/>
              </a:endParaRPr>
            </a:p>
            <a:p>
              <a:pPr marL="0" indent="0" algn="ctr">
                <a:buNone/>
              </a:pPr>
              <a:endParaRPr lang="en-US" altLang="zh-CN" sz="1100" dirty="0">
                <a:latin typeface="Microsoft YaHei Light" charset="-122"/>
                <a:ea typeface="Microsoft YaHei Light" charset="-122"/>
                <a:cs typeface="Microsoft YaHei Light" charset="-122"/>
              </a:endParaRPr>
            </a:p>
            <a:p>
              <a:pPr marL="0" indent="0" algn="ctr">
                <a:buNone/>
              </a:pPr>
              <a:r>
                <a:rPr lang="en-US" altLang="zh-CN" sz="1100" dirty="0" smtClean="0">
                  <a:latin typeface="Microsoft YaHei Light" charset="-122"/>
                  <a:ea typeface="Microsoft YaHei Light" charset="-122"/>
                  <a:cs typeface="Microsoft YaHei Light" charset="-122"/>
                </a:rPr>
                <a:t>View</a:t>
              </a:r>
              <a:r>
                <a:rPr lang="zh-CN" altLang="zh-CN" sz="1100" dirty="0">
                  <a:latin typeface="Microsoft YaHei Light" charset="-122"/>
                  <a:ea typeface="Microsoft YaHei Light" charset="-122"/>
                  <a:cs typeface="Microsoft YaHei Light" charset="-122"/>
                </a:rPr>
                <a:t>可以独立于</a:t>
              </a:r>
              <a:r>
                <a:rPr lang="en-US" altLang="zh-CN" sz="1100" dirty="0">
                  <a:latin typeface="Microsoft YaHei Light" charset="-122"/>
                  <a:ea typeface="Microsoft YaHei Light" charset="-122"/>
                  <a:cs typeface="Microsoft YaHei Light" charset="-122"/>
                </a:rPr>
                <a:t>Model</a:t>
              </a:r>
              <a:r>
                <a:rPr lang="zh-CN" altLang="zh-CN" sz="1100" dirty="0">
                  <a:latin typeface="Microsoft YaHei Light" charset="-122"/>
                  <a:ea typeface="Microsoft YaHei Light" charset="-122"/>
                  <a:cs typeface="Microsoft YaHei Light" charset="-122"/>
                </a:rPr>
                <a:t>变化和修改</a:t>
              </a:r>
              <a:endParaRPr lang="en-US" altLang="zh-CN" sz="1100" dirty="0">
                <a:latin typeface="Microsoft YaHei Light" charset="-122"/>
                <a:ea typeface="Microsoft YaHei Light" charset="-122"/>
                <a:cs typeface="Microsoft YaHei Light" charset="-122"/>
              </a:endParaRPr>
            </a:p>
          </p:txBody>
        </p:sp>
        <p:sp>
          <p:nvSpPr>
            <p:cNvPr id="1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1600">
                  <a:solidFill>
                    <a:schemeClr val="bg2">
                      <a:lumMod val="50000"/>
                    </a:schemeClr>
                  </a:solidFill>
                  <a:latin typeface="Microsoft YaHei" charset="-122"/>
                  <a:ea typeface="Microsoft YaHei" charset="-122"/>
                  <a:cs typeface="Microsoft YaHei" charset="-122"/>
                </a:rPr>
                <a:t>低耦合</a:t>
              </a:r>
              <a:endParaRPr lang="en-US" altLang="zh-CN" sz="1600" dirty="0">
                <a:solidFill>
                  <a:schemeClr val="bg2">
                    <a:lumMod val="50000"/>
                  </a:schemeClr>
                </a:solidFill>
                <a:latin typeface="Microsoft YaHei" charset="-122"/>
                <a:ea typeface="Microsoft YaHei" charset="-122"/>
                <a:cs typeface="Microsoft YaHei" charset="-122"/>
              </a:endParaRPr>
            </a:p>
          </p:txBody>
        </p:sp>
        <p:sp>
          <p:nvSpPr>
            <p:cNvPr id="4" name="Rounded Rectangle 3"/>
            <p:cNvSpPr/>
            <p:nvPr/>
          </p:nvSpPr>
          <p:spPr>
            <a:xfrm>
              <a:off x="1099125" y="3219822"/>
              <a:ext cx="1224136" cy="2880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bg1"/>
                  </a:solidFill>
                  <a:latin typeface="Microsoft YaHei" charset="-122"/>
                  <a:ea typeface="Microsoft YaHei" charset="-122"/>
                  <a:cs typeface="Microsoft YaHei" charset="-122"/>
                </a:rPr>
                <a:t>1</a:t>
              </a:r>
              <a:endParaRPr lang="en-US" sz="1050" dirty="0">
                <a:solidFill>
                  <a:schemeClr val="bg1"/>
                </a:solidFill>
                <a:latin typeface="Microsoft YaHei" charset="-122"/>
                <a:ea typeface="Microsoft YaHei" charset="-122"/>
                <a:cs typeface="Microsoft YaHei" charset="-122"/>
              </a:endParaRPr>
            </a:p>
          </p:txBody>
        </p:sp>
        <p:cxnSp>
          <p:nvCxnSpPr>
            <p:cNvPr id="9" name="Straight Connector 8"/>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777254" y="1777327"/>
            <a:ext cx="1645276" cy="2159949"/>
            <a:chOff x="888555" y="1518341"/>
            <a:chExt cx="1645276" cy="2159949"/>
          </a:xfrm>
        </p:grpSpPr>
        <p:sp>
          <p:nvSpPr>
            <p:cNvPr id="23" name="Rounded Rectangle 2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defPPr>
                <a:defRPr lang="en-US"/>
              </a:defPPr>
              <a:lvl1pPr indent="0" algn="ctr">
                <a:spcBef>
                  <a:spcPct val="20000"/>
                </a:spcBef>
                <a:buFont typeface="Arial" pitchFamily="34" charset="0"/>
                <a:buNone/>
                <a:defRPr sz="11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altLang="zh-CN" dirty="0" smtClean="0"/>
            </a:p>
            <a:p>
              <a:r>
                <a:rPr lang="zh-CN" altLang="zh-CN" dirty="0" smtClean="0"/>
                <a:t>把应用</a:t>
              </a:r>
              <a:r>
                <a:rPr lang="zh-CN" altLang="zh-CN" dirty="0"/>
                <a:t>组件化</a:t>
              </a:r>
              <a:endParaRPr lang="en-US" altLang="zh-CN" dirty="0"/>
            </a:p>
            <a:p>
              <a:r>
                <a:rPr lang="zh-CN" altLang="zh-CN" dirty="0"/>
                <a:t>能够实现一个组件在不同的地方复用</a:t>
              </a:r>
              <a:endParaRPr lang="en-US" dirty="0"/>
            </a:p>
          </p:txBody>
        </p:sp>
        <p:sp>
          <p:nvSpPr>
            <p:cNvPr id="25"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defPPr>
                <a:defRPr lang="en-US"/>
              </a:defPPr>
              <a:lvl1pPr algn="ctr">
                <a:spcBef>
                  <a:spcPct val="0"/>
                </a:spcBef>
                <a:buNone/>
                <a:defRPr sz="1600" b="0">
                  <a:solidFill>
                    <a:schemeClr val="bg2">
                      <a:lumMod val="50000"/>
                    </a:schemeClr>
                  </a:solidFill>
                  <a:latin typeface="Microsoft YaHei" charset="-122"/>
                  <a:ea typeface="Microsoft YaHei" charset="-122"/>
                  <a:cs typeface="Microsoft YaHei" charset="-122"/>
                </a:defRPr>
              </a:lvl1pPr>
            </a:lstStyle>
            <a:p>
              <a:r>
                <a:rPr lang="zh-CN" altLang="en-US" dirty="0"/>
                <a:t>可重用性</a:t>
              </a:r>
              <a:endParaRPr lang="en-US" altLang="zh-CN" dirty="0"/>
            </a:p>
          </p:txBody>
        </p:sp>
        <p:sp>
          <p:nvSpPr>
            <p:cNvPr id="26" name="Rounded Rectangle 25"/>
            <p:cNvSpPr/>
            <p:nvPr/>
          </p:nvSpPr>
          <p:spPr>
            <a:xfrm>
              <a:off x="1099125" y="3219822"/>
              <a:ext cx="1224136" cy="28803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bg1"/>
                  </a:solidFill>
                  <a:latin typeface="Microsoft YaHei" charset="-122"/>
                  <a:ea typeface="Microsoft YaHei" charset="-122"/>
                  <a:cs typeface="Microsoft YaHei" charset="-122"/>
                </a:rPr>
                <a:t>2</a:t>
              </a:r>
              <a:endParaRPr lang="en-US" sz="1050" dirty="0">
                <a:solidFill>
                  <a:schemeClr val="bg1"/>
                </a:solidFill>
                <a:latin typeface="Microsoft YaHei" charset="-122"/>
                <a:ea typeface="Microsoft YaHei" charset="-122"/>
                <a:cs typeface="Microsoft YaHei" charset="-122"/>
              </a:endParaRPr>
            </a:p>
          </p:txBody>
        </p:sp>
        <p:cxnSp>
          <p:nvCxnSpPr>
            <p:cNvPr id="27" name="Straight Connector 26"/>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721470" y="1777327"/>
            <a:ext cx="1645276" cy="2159949"/>
            <a:chOff x="888555" y="1518341"/>
            <a:chExt cx="1645276" cy="2159949"/>
          </a:xfrm>
        </p:grpSpPr>
        <p:sp>
          <p:nvSpPr>
            <p:cNvPr id="30" name="Rounded Rectangle 29"/>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defPPr>
                <a:defRPr lang="en-US"/>
              </a:defPPr>
              <a:lvl1pPr indent="0" algn="ctr">
                <a:spcBef>
                  <a:spcPct val="20000"/>
                </a:spcBef>
                <a:buFont typeface="Arial" pitchFamily="34" charset="0"/>
                <a:buNone/>
                <a:defRPr sz="11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altLang="zh-CN" dirty="0" smtClean="0"/>
            </a:p>
            <a:p>
              <a:r>
                <a:rPr lang="zh-CN" altLang="zh-CN" dirty="0" smtClean="0"/>
                <a:t>开发</a:t>
              </a:r>
              <a:r>
                <a:rPr lang="zh-CN" altLang="zh-CN" dirty="0"/>
                <a:t>人员专注</a:t>
              </a:r>
              <a:r>
                <a:rPr lang="zh-CN" altLang="en-US" dirty="0" smtClean="0"/>
                <a:t>于</a:t>
              </a:r>
              <a:endParaRPr lang="en-US" altLang="zh-CN" dirty="0" smtClean="0"/>
            </a:p>
            <a:p>
              <a:r>
                <a:rPr lang="zh-CN" altLang="zh-CN" dirty="0" smtClean="0"/>
                <a:t>业务</a:t>
              </a:r>
              <a:r>
                <a:rPr lang="zh-CN" altLang="zh-CN" dirty="0"/>
                <a:t>逻辑和</a:t>
              </a:r>
              <a:r>
                <a:rPr lang="zh-CN" altLang="zh-CN" dirty="0" smtClean="0"/>
                <a:t>数据开发</a:t>
              </a:r>
              <a:endParaRPr lang="en-US" altLang="zh-CN" dirty="0"/>
            </a:p>
            <a:p>
              <a:r>
                <a:rPr lang="zh-CN" altLang="zh-CN" dirty="0"/>
                <a:t>设计人员专注</a:t>
              </a:r>
              <a:r>
                <a:rPr lang="zh-CN" altLang="zh-CN" dirty="0" smtClean="0"/>
                <a:t>于</a:t>
              </a:r>
              <a:endParaRPr lang="en-US" altLang="zh-CN" dirty="0" smtClean="0"/>
            </a:p>
            <a:p>
              <a:r>
                <a:rPr lang="zh-CN" altLang="zh-CN" dirty="0" smtClean="0"/>
                <a:t>界面设计</a:t>
              </a:r>
              <a:endParaRPr lang="en-US" altLang="zh-CN" dirty="0"/>
            </a:p>
          </p:txBody>
        </p:sp>
        <p:sp>
          <p:nvSpPr>
            <p:cNvPr id="32"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defPPr>
                <a:defRPr lang="en-US"/>
              </a:defPPr>
              <a:lvl1pPr algn="ctr">
                <a:spcBef>
                  <a:spcPct val="0"/>
                </a:spcBef>
                <a:buNone/>
                <a:defRPr sz="1600" b="0">
                  <a:solidFill>
                    <a:schemeClr val="bg2">
                      <a:lumMod val="50000"/>
                    </a:schemeClr>
                  </a:solidFill>
                  <a:latin typeface="Microsoft YaHei" charset="-122"/>
                  <a:ea typeface="Microsoft YaHei" charset="-122"/>
                  <a:cs typeface="Microsoft YaHei" charset="-122"/>
                </a:defRPr>
              </a:lvl1pPr>
            </a:lstStyle>
            <a:p>
              <a:r>
                <a:rPr lang="zh-CN" altLang="en-US" dirty="0"/>
                <a:t>独立开发</a:t>
              </a:r>
              <a:endParaRPr lang="en-US" altLang="zh-CN" dirty="0"/>
            </a:p>
          </p:txBody>
        </p:sp>
        <p:sp>
          <p:nvSpPr>
            <p:cNvPr id="33" name="Rounded Rectangle 32"/>
            <p:cNvSpPr/>
            <p:nvPr/>
          </p:nvSpPr>
          <p:spPr>
            <a:xfrm>
              <a:off x="1099125" y="3219822"/>
              <a:ext cx="1224136" cy="28803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bg1"/>
                  </a:solidFill>
                  <a:latin typeface="Microsoft YaHei" charset="-122"/>
                  <a:ea typeface="Microsoft YaHei" charset="-122"/>
                  <a:cs typeface="Microsoft YaHei" charset="-122"/>
                </a:rPr>
                <a:t>3</a:t>
              </a:r>
              <a:endParaRPr lang="en-US" sz="1050" dirty="0">
                <a:solidFill>
                  <a:schemeClr val="bg1"/>
                </a:solidFill>
                <a:latin typeface="Microsoft YaHei" charset="-122"/>
                <a:ea typeface="Microsoft YaHei" charset="-122"/>
                <a:cs typeface="Microsoft YaHei" charset="-122"/>
              </a:endParaRPr>
            </a:p>
          </p:txBody>
        </p:sp>
        <p:cxnSp>
          <p:nvCxnSpPr>
            <p:cNvPr id="34" name="Straight Connector 33"/>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65686" y="1777327"/>
            <a:ext cx="1645276" cy="2159949"/>
            <a:chOff x="888555" y="1518341"/>
            <a:chExt cx="1645276" cy="2159949"/>
          </a:xfrm>
        </p:grpSpPr>
        <p:sp>
          <p:nvSpPr>
            <p:cNvPr id="37" name="Rounded Rectangle 36"/>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defPPr>
                <a:defRPr lang="en-US"/>
              </a:defPPr>
              <a:lvl1pPr indent="0" algn="ctr">
                <a:spcBef>
                  <a:spcPct val="20000"/>
                </a:spcBef>
                <a:buFont typeface="Arial" pitchFamily="34" charset="0"/>
                <a:buNone/>
                <a:defRPr sz="11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altLang="zh-CN" dirty="0" smtClean="0"/>
            </a:p>
            <a:p>
              <a:endParaRPr lang="en-US" altLang="zh-CN" dirty="0"/>
            </a:p>
            <a:p>
              <a:r>
                <a:rPr lang="zh-CN" altLang="zh-CN" dirty="0" smtClean="0"/>
                <a:t>逻辑层</a:t>
              </a:r>
              <a:r>
                <a:rPr lang="zh-CN" altLang="zh-CN" dirty="0"/>
                <a:t>之间耦合度低</a:t>
              </a:r>
              <a:endParaRPr lang="en-US" altLang="zh-CN" dirty="0"/>
            </a:p>
            <a:p>
              <a:r>
                <a:rPr lang="zh-CN" altLang="zh-CN" dirty="0"/>
                <a:t>对单独一层进行测试更为简单</a:t>
              </a:r>
              <a:endParaRPr lang="en-US" dirty="0"/>
            </a:p>
          </p:txBody>
        </p:sp>
        <p:sp>
          <p:nvSpPr>
            <p:cNvPr id="3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defPPr>
                <a:defRPr lang="en-US"/>
              </a:defPPr>
              <a:lvl1pPr algn="ctr">
                <a:spcBef>
                  <a:spcPct val="0"/>
                </a:spcBef>
                <a:buNone/>
                <a:defRPr sz="1600" b="0">
                  <a:solidFill>
                    <a:schemeClr val="bg2">
                      <a:lumMod val="50000"/>
                    </a:schemeClr>
                  </a:solidFill>
                  <a:latin typeface="Microsoft YaHei" charset="-122"/>
                  <a:ea typeface="Microsoft YaHei" charset="-122"/>
                  <a:cs typeface="Microsoft YaHei" charset="-122"/>
                </a:defRPr>
              </a:lvl1pPr>
            </a:lstStyle>
            <a:p>
              <a:r>
                <a:rPr lang="zh-CN" altLang="en-US" dirty="0"/>
                <a:t>可测试性</a:t>
              </a:r>
              <a:endParaRPr lang="en-US" altLang="zh-CN" dirty="0"/>
            </a:p>
          </p:txBody>
        </p:sp>
        <p:sp>
          <p:nvSpPr>
            <p:cNvPr id="40" name="Rounded Rectangle 39"/>
            <p:cNvSpPr/>
            <p:nvPr/>
          </p:nvSpPr>
          <p:spPr>
            <a:xfrm>
              <a:off x="1099125" y="3219822"/>
              <a:ext cx="1224136" cy="2880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bg1"/>
                  </a:solidFill>
                  <a:latin typeface="Microsoft YaHei" charset="-122"/>
                  <a:ea typeface="Microsoft YaHei" charset="-122"/>
                  <a:cs typeface="Microsoft YaHei" charset="-122"/>
                </a:rPr>
                <a:t>4</a:t>
              </a:r>
              <a:endParaRPr lang="en-US" sz="1050" dirty="0">
                <a:solidFill>
                  <a:schemeClr val="bg1"/>
                </a:solidFill>
                <a:latin typeface="Microsoft YaHei" charset="-122"/>
                <a:ea typeface="Microsoft YaHei" charset="-122"/>
                <a:cs typeface="Microsoft YaHei" charset="-122"/>
              </a:endParaRPr>
            </a:p>
          </p:txBody>
        </p:sp>
        <p:cxnSp>
          <p:nvCxnSpPr>
            <p:cNvPr id="41" name="Straight Connector 40"/>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3" name="Flowchart: Off-page Connector 42"/>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18</a:t>
            </a:r>
            <a:endParaRPr lang="en-US" sz="1100" b="1" dirty="0"/>
          </a:p>
        </p:txBody>
      </p:sp>
    </p:spTree>
    <p:extLst>
      <p:ext uri="{BB962C8B-B14F-4D97-AF65-F5344CB8AC3E}">
        <p14:creationId xmlns:p14="http://schemas.microsoft.com/office/powerpoint/2010/main" val="349998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2097" y="888011"/>
            <a:ext cx="87155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600" dirty="0" smtClean="0">
                <a:solidFill>
                  <a:schemeClr val="bg1">
                    <a:lumMod val="65000"/>
                  </a:schemeClr>
                </a:solidFill>
                <a:latin typeface="+mn-lt"/>
              </a:rPr>
              <a:t>Content</a:t>
            </a:r>
            <a:endParaRPr lang="en-US" sz="1600" b="1" dirty="0">
              <a:solidFill>
                <a:schemeClr val="accent2"/>
              </a:solidFill>
              <a:latin typeface="+mn-lt"/>
            </a:endParaRPr>
          </a:p>
        </p:txBody>
      </p:sp>
      <p:sp>
        <p:nvSpPr>
          <p:cNvPr id="14" name="Title 13"/>
          <p:cNvSpPr>
            <a:spLocks noGrp="1"/>
          </p:cNvSpPr>
          <p:nvPr>
            <p:ph type="title"/>
          </p:nvPr>
        </p:nvSpPr>
        <p:spPr>
          <a:xfrm>
            <a:off x="457200" y="368462"/>
            <a:ext cx="8229600" cy="532285"/>
          </a:xfrm>
        </p:spPr>
        <p:txBody>
          <a:bodyPr>
            <a:noAutofit/>
          </a:bodyPr>
          <a:lstStyle/>
          <a:p>
            <a:r>
              <a:rPr lang="zh-CN" altLang="en-US" dirty="0" smtClean="0">
                <a:latin typeface="Microsoft YaHei Light" charset="-122"/>
                <a:ea typeface="Microsoft YaHei Light" charset="-122"/>
                <a:cs typeface="Microsoft YaHei Light" charset="-122"/>
              </a:rPr>
              <a:t>目录</a:t>
            </a:r>
            <a:endParaRPr lang="en-US" dirty="0">
              <a:latin typeface="Microsoft YaHei Light" charset="-122"/>
              <a:ea typeface="Microsoft YaHei Light" charset="-122"/>
              <a:cs typeface="Microsoft YaHei Light" charset="-122"/>
            </a:endParaRPr>
          </a:p>
        </p:txBody>
      </p:sp>
      <p:grpSp>
        <p:nvGrpSpPr>
          <p:cNvPr id="7" name="Group 6"/>
          <p:cNvGrpSpPr/>
          <p:nvPr/>
        </p:nvGrpSpPr>
        <p:grpSpPr>
          <a:xfrm>
            <a:off x="3043291" y="1468620"/>
            <a:ext cx="582730" cy="582730"/>
            <a:chOff x="817364" y="1776265"/>
            <a:chExt cx="826181" cy="826181"/>
          </a:xfrm>
        </p:grpSpPr>
        <p:sp>
          <p:nvSpPr>
            <p:cNvPr id="6" name="Oval 5"/>
            <p:cNvSpPr/>
            <p:nvPr/>
          </p:nvSpPr>
          <p:spPr>
            <a:xfrm>
              <a:off x="817364" y="1776265"/>
              <a:ext cx="826181" cy="826181"/>
            </a:xfrm>
            <a:prstGeom prst="ellipse">
              <a:avLst/>
            </a:prstGeom>
            <a:solidFill>
              <a:srgbClr val="514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7"/>
            <p:cNvSpPr>
              <a:spLocks noEditPoints="1"/>
            </p:cNvSpPr>
            <p:nvPr/>
          </p:nvSpPr>
          <p:spPr bwMode="auto">
            <a:xfrm>
              <a:off x="1014427" y="1973328"/>
              <a:ext cx="432054" cy="432054"/>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3631251" y="2170085"/>
            <a:ext cx="582730" cy="582730"/>
            <a:chOff x="2496183" y="1776265"/>
            <a:chExt cx="826181" cy="826181"/>
          </a:xfrm>
        </p:grpSpPr>
        <p:sp>
          <p:nvSpPr>
            <p:cNvPr id="22" name="Oval 21"/>
            <p:cNvSpPr/>
            <p:nvPr/>
          </p:nvSpPr>
          <p:spPr>
            <a:xfrm>
              <a:off x="2496183" y="1776265"/>
              <a:ext cx="826181" cy="8261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2"/>
            <p:cNvSpPr>
              <a:spLocks noEditPoints="1"/>
            </p:cNvSpPr>
            <p:nvPr/>
          </p:nvSpPr>
          <p:spPr bwMode="auto">
            <a:xfrm>
              <a:off x="2630264" y="2024210"/>
              <a:ext cx="563673" cy="343936"/>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4315091" y="2895481"/>
            <a:ext cx="582730" cy="582730"/>
            <a:chOff x="5773542" y="1776265"/>
            <a:chExt cx="826181" cy="826181"/>
          </a:xfrm>
        </p:grpSpPr>
        <p:sp>
          <p:nvSpPr>
            <p:cNvPr id="25" name="Oval 24"/>
            <p:cNvSpPr/>
            <p:nvPr/>
          </p:nvSpPr>
          <p:spPr>
            <a:xfrm>
              <a:off x="5773542" y="1776265"/>
              <a:ext cx="826181" cy="8261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2"/>
            <p:cNvSpPr>
              <a:spLocks noEditPoints="1"/>
            </p:cNvSpPr>
            <p:nvPr/>
          </p:nvSpPr>
          <p:spPr bwMode="auto">
            <a:xfrm>
              <a:off x="5989302" y="1999111"/>
              <a:ext cx="394661" cy="39413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5017896" y="3584884"/>
            <a:ext cx="582730" cy="582730"/>
            <a:chOff x="6740410" y="578561"/>
            <a:chExt cx="826181" cy="826181"/>
          </a:xfrm>
        </p:grpSpPr>
        <p:sp>
          <p:nvSpPr>
            <p:cNvPr id="27" name="Oval 26"/>
            <p:cNvSpPr/>
            <p:nvPr/>
          </p:nvSpPr>
          <p:spPr>
            <a:xfrm>
              <a:off x="6740410" y="578561"/>
              <a:ext cx="826181" cy="826181"/>
            </a:xfrm>
            <a:prstGeom prst="ellipse">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6"/>
            <p:cNvSpPr>
              <a:spLocks noEditPoints="1"/>
            </p:cNvSpPr>
            <p:nvPr/>
          </p:nvSpPr>
          <p:spPr bwMode="auto">
            <a:xfrm>
              <a:off x="6895800" y="727929"/>
              <a:ext cx="515401" cy="527448"/>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Content Placeholder 2"/>
          <p:cNvSpPr txBox="1">
            <a:spLocks/>
          </p:cNvSpPr>
          <p:nvPr/>
        </p:nvSpPr>
        <p:spPr>
          <a:xfrm>
            <a:off x="3743403" y="1598336"/>
            <a:ext cx="1043335" cy="3228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600" smtClean="0">
                <a:solidFill>
                  <a:schemeClr val="bg2">
                    <a:lumMod val="50000"/>
                  </a:schemeClr>
                </a:solidFill>
                <a:latin typeface="Microsoft YaHei" charset="-122"/>
                <a:ea typeface="Microsoft YaHei" charset="-122"/>
                <a:cs typeface="Microsoft YaHei" charset="-122"/>
              </a:rPr>
              <a:t>项目背景</a:t>
            </a:r>
            <a:endParaRPr lang="en-US" sz="1600" dirty="0">
              <a:solidFill>
                <a:schemeClr val="bg2">
                  <a:lumMod val="50000"/>
                </a:schemeClr>
              </a:solidFill>
              <a:latin typeface="Microsoft YaHei" charset="-122"/>
              <a:ea typeface="Microsoft YaHei" charset="-122"/>
              <a:cs typeface="Microsoft YaHei" charset="-122"/>
            </a:endParaRPr>
          </a:p>
        </p:txBody>
      </p:sp>
      <p:sp>
        <p:nvSpPr>
          <p:cNvPr id="28" name="Flowchart: Off-page Connector 2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a:t>
            </a:r>
            <a:endParaRPr lang="en-US" sz="1100" b="1" dirty="0"/>
          </a:p>
        </p:txBody>
      </p:sp>
      <p:sp>
        <p:nvSpPr>
          <p:cNvPr id="29" name="Content Placeholder 2"/>
          <p:cNvSpPr txBox="1">
            <a:spLocks/>
          </p:cNvSpPr>
          <p:nvPr/>
        </p:nvSpPr>
        <p:spPr>
          <a:xfrm>
            <a:off x="4290264" y="2273086"/>
            <a:ext cx="1200761" cy="322872"/>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600">
                <a:solidFill>
                  <a:schemeClr val="bg2">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项目介绍</a:t>
            </a:r>
            <a:endParaRPr lang="en-US" dirty="0"/>
          </a:p>
        </p:txBody>
      </p:sp>
      <p:sp>
        <p:nvSpPr>
          <p:cNvPr id="30" name="Content Placeholder 2"/>
          <p:cNvSpPr txBox="1">
            <a:spLocks/>
          </p:cNvSpPr>
          <p:nvPr/>
        </p:nvSpPr>
        <p:spPr>
          <a:xfrm>
            <a:off x="5192277" y="2998482"/>
            <a:ext cx="1062845" cy="322872"/>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600">
                <a:solidFill>
                  <a:schemeClr val="bg2">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商业计划</a:t>
            </a:r>
            <a:endParaRPr lang="en-US" dirty="0"/>
          </a:p>
        </p:txBody>
      </p:sp>
      <p:sp>
        <p:nvSpPr>
          <p:cNvPr id="31" name="Content Placeholder 2"/>
          <p:cNvSpPr txBox="1">
            <a:spLocks/>
          </p:cNvSpPr>
          <p:nvPr/>
        </p:nvSpPr>
        <p:spPr>
          <a:xfrm>
            <a:off x="5895082" y="3723878"/>
            <a:ext cx="1080120" cy="322872"/>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1600">
                <a:solidFill>
                  <a:schemeClr val="bg2">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技术实现</a:t>
            </a:r>
            <a:endParaRPr lang="en-US" dirty="0"/>
          </a:p>
        </p:txBody>
      </p:sp>
    </p:spTree>
    <p:extLst>
      <p:ext uri="{BB962C8B-B14F-4D97-AF65-F5344CB8AC3E}">
        <p14:creationId xmlns:p14="http://schemas.microsoft.com/office/powerpoint/2010/main" val="239137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4000"/>
                            </p:stCondLst>
                            <p:childTnLst>
                              <p:par>
                                <p:cTn id="42" presetID="53" presetClass="entr" presetSubtype="16"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2" grpId="0"/>
      <p:bldP spid="29"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后端框架</a:t>
            </a:r>
            <a:r>
              <a:rPr lang="en-US" altLang="zh-CN" dirty="0" err="1">
                <a:latin typeface="Microsoft YaHei Light" charset="-122"/>
                <a:ea typeface="Microsoft YaHei Light" charset="-122"/>
                <a:cs typeface="Microsoft YaHei Light" charset="-122"/>
              </a:rPr>
              <a:t>express.js</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err="1">
                <a:solidFill>
                  <a:schemeClr val="bg1">
                    <a:lumMod val="65000"/>
                  </a:schemeClr>
                </a:solidFill>
                <a:latin typeface="+mn-lt"/>
              </a:rPr>
              <a:t>e</a:t>
            </a:r>
            <a:r>
              <a:rPr lang="en-US" altLang="zh-CN" sz="1400" dirty="0" err="1" smtClean="0">
                <a:solidFill>
                  <a:schemeClr val="bg1">
                    <a:lumMod val="65000"/>
                  </a:schemeClr>
                </a:solidFill>
                <a:latin typeface="+mn-lt"/>
              </a:rPr>
              <a:t>xpress.js</a:t>
            </a:r>
            <a:endParaRPr lang="en-US" sz="1400" b="1" dirty="0">
              <a:solidFill>
                <a:schemeClr val="accent2"/>
              </a:solidFill>
              <a:latin typeface="+mn-lt"/>
            </a:endParaRPr>
          </a:p>
        </p:txBody>
      </p:sp>
      <p:sp>
        <p:nvSpPr>
          <p:cNvPr id="26" name="Content Placeholder 2"/>
          <p:cNvSpPr txBox="1">
            <a:spLocks/>
          </p:cNvSpPr>
          <p:nvPr/>
        </p:nvSpPr>
        <p:spPr>
          <a:xfrm>
            <a:off x="1689904" y="3016254"/>
            <a:ext cx="180696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zh-CN" sz="1200" dirty="0">
                <a:latin typeface="Microsoft YaHei" charset="-122"/>
                <a:ea typeface="Microsoft YaHei" charset="-122"/>
                <a:cs typeface="Microsoft YaHei" charset="-122"/>
              </a:rPr>
              <a:t>事件</a:t>
            </a:r>
            <a:r>
              <a:rPr lang="zh-CN" altLang="zh-CN" sz="1200" dirty="0" smtClean="0">
                <a:latin typeface="Microsoft YaHei" charset="-122"/>
                <a:ea typeface="Microsoft YaHei" charset="-122"/>
                <a:cs typeface="Microsoft YaHei" charset="-122"/>
              </a:rPr>
              <a:t>驱动</a:t>
            </a:r>
            <a:endParaRPr lang="en-US" altLang="zh-CN" sz="1200" dirty="0" smtClean="0">
              <a:latin typeface="Microsoft YaHei" charset="-122"/>
              <a:ea typeface="Microsoft YaHei" charset="-122"/>
              <a:cs typeface="Microsoft YaHei" charset="-122"/>
            </a:endParaRPr>
          </a:p>
          <a:p>
            <a:pPr marL="0" indent="0" algn="ctr">
              <a:buNone/>
            </a:pPr>
            <a:r>
              <a:rPr lang="zh-CN" altLang="zh-CN" sz="1200" dirty="0" smtClean="0">
                <a:latin typeface="Microsoft YaHei" charset="-122"/>
                <a:ea typeface="Microsoft YaHei" charset="-122"/>
                <a:cs typeface="Microsoft YaHei" charset="-122"/>
              </a:rPr>
              <a:t>非</a:t>
            </a:r>
            <a:r>
              <a:rPr lang="zh-CN" altLang="zh-CN" sz="1200" dirty="0">
                <a:latin typeface="Microsoft YaHei" charset="-122"/>
                <a:ea typeface="Microsoft YaHei" charset="-122"/>
                <a:cs typeface="Microsoft YaHei" charset="-122"/>
              </a:rPr>
              <a:t>阻塞式</a:t>
            </a:r>
            <a:r>
              <a:rPr lang="en-US" altLang="zh-CN" sz="1200" dirty="0">
                <a:latin typeface="Microsoft YaHei" charset="-122"/>
                <a:ea typeface="Microsoft YaHei" charset="-122"/>
                <a:cs typeface="Microsoft YaHei" charset="-122"/>
              </a:rPr>
              <a:t> I/O </a:t>
            </a:r>
            <a:r>
              <a:rPr lang="zh-CN" altLang="zh-CN" sz="1200" dirty="0">
                <a:latin typeface="Microsoft YaHei" charset="-122"/>
                <a:ea typeface="Microsoft YaHei" charset="-122"/>
                <a:cs typeface="Microsoft YaHei" charset="-122"/>
              </a:rPr>
              <a:t>的</a:t>
            </a:r>
            <a:r>
              <a:rPr lang="zh-CN" altLang="zh-CN" sz="1200" dirty="0" smtClean="0">
                <a:latin typeface="Microsoft YaHei" charset="-122"/>
                <a:ea typeface="Microsoft YaHei" charset="-122"/>
                <a:cs typeface="Microsoft YaHei" charset="-122"/>
              </a:rPr>
              <a:t>模型</a:t>
            </a:r>
            <a:endParaRPr lang="en-US" altLang="zh-CN" sz="1200" dirty="0" smtClean="0">
              <a:latin typeface="Microsoft YaHei" charset="-122"/>
              <a:ea typeface="Microsoft YaHei" charset="-122"/>
              <a:cs typeface="Microsoft YaHei" charset="-122"/>
            </a:endParaRPr>
          </a:p>
          <a:p>
            <a:pPr marL="0" indent="0" algn="ctr">
              <a:buNone/>
            </a:pPr>
            <a:r>
              <a:rPr lang="zh-CN" altLang="zh-CN" sz="1200" dirty="0" smtClean="0">
                <a:latin typeface="Microsoft YaHei" charset="-122"/>
                <a:ea typeface="Microsoft YaHei" charset="-122"/>
                <a:cs typeface="Microsoft YaHei" charset="-122"/>
              </a:rPr>
              <a:t>轻量</a:t>
            </a:r>
            <a:r>
              <a:rPr lang="zh-CN" altLang="zh-CN" sz="1200" dirty="0">
                <a:latin typeface="Microsoft YaHei" charset="-122"/>
                <a:ea typeface="Microsoft YaHei" charset="-122"/>
                <a:cs typeface="Microsoft YaHei" charset="-122"/>
              </a:rPr>
              <a:t>又高效</a:t>
            </a:r>
            <a:endParaRPr lang="en-US" altLang="zh-CN" sz="1200" dirty="0">
              <a:latin typeface="Microsoft YaHei" charset="-122"/>
              <a:ea typeface="Microsoft YaHei" charset="-122"/>
              <a:cs typeface="Microsoft YaHei" charset="-122"/>
            </a:endParaRPr>
          </a:p>
        </p:txBody>
      </p:sp>
      <p:sp>
        <p:nvSpPr>
          <p:cNvPr id="10" name="Freeform 11"/>
          <p:cNvSpPr>
            <a:spLocks noEditPoints="1"/>
          </p:cNvSpPr>
          <p:nvPr/>
        </p:nvSpPr>
        <p:spPr bwMode="auto">
          <a:xfrm>
            <a:off x="3257157" y="2116551"/>
            <a:ext cx="454717" cy="45519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12757" y="2149859"/>
            <a:ext cx="387360" cy="38858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89620" y="2178797"/>
            <a:ext cx="318877" cy="3307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lowchart: Off-page Connector 1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1</a:t>
            </a:r>
            <a:r>
              <a:rPr lang="es-HN" sz="1100" b="1" dirty="0" smtClean="0"/>
              <a:t>9</a:t>
            </a:r>
            <a:endParaRPr lang="en-US" sz="1100" b="1" dirty="0"/>
          </a:p>
        </p:txBody>
      </p:sp>
      <p:grpSp>
        <p:nvGrpSpPr>
          <p:cNvPr id="11" name="组 10"/>
          <p:cNvGrpSpPr/>
          <p:nvPr/>
        </p:nvGrpSpPr>
        <p:grpSpPr>
          <a:xfrm>
            <a:off x="1769858" y="1691820"/>
            <a:ext cx="1647056" cy="1133216"/>
            <a:chOff x="1924100" y="849912"/>
            <a:chExt cx="1647056" cy="1133216"/>
          </a:xfrm>
        </p:grpSpPr>
        <p:sp>
          <p:nvSpPr>
            <p:cNvPr id="19" name="圆角矩形 18"/>
            <p:cNvSpPr/>
            <p:nvPr/>
          </p:nvSpPr>
          <p:spPr>
            <a:xfrm>
              <a:off x="1924100" y="849912"/>
              <a:ext cx="1647056" cy="1133216"/>
            </a:xfrm>
            <a:prstGeom prst="roundRect">
              <a:avLst/>
            </a:pr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圆角矩形 4"/>
            <p:cNvSpPr/>
            <p:nvPr/>
          </p:nvSpPr>
          <p:spPr>
            <a:xfrm>
              <a:off x="1979419" y="905231"/>
              <a:ext cx="1536418" cy="10225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a:r>
                <a:rPr lang="en-US" altLang="zh-CN" sz="1600" b="1" dirty="0" err="1" smtClean="0">
                  <a:solidFill>
                    <a:schemeClr val="bg1"/>
                  </a:solidFill>
                </a:rPr>
                <a:t>Node.js</a:t>
              </a:r>
              <a:endParaRPr lang="en-US" altLang="zh-CN" sz="1600" b="1" dirty="0">
                <a:solidFill>
                  <a:schemeClr val="bg1"/>
                </a:solidFill>
              </a:endParaRPr>
            </a:p>
          </p:txBody>
        </p:sp>
      </p:grpSp>
      <p:grpSp>
        <p:nvGrpSpPr>
          <p:cNvPr id="15" name="组 14"/>
          <p:cNvGrpSpPr/>
          <p:nvPr/>
        </p:nvGrpSpPr>
        <p:grpSpPr>
          <a:xfrm>
            <a:off x="5453944" y="1691820"/>
            <a:ext cx="1647056" cy="1133216"/>
            <a:chOff x="3845666" y="849912"/>
            <a:chExt cx="1647056" cy="1133216"/>
          </a:xfrm>
        </p:grpSpPr>
        <p:sp>
          <p:nvSpPr>
            <p:cNvPr id="16" name="圆角矩形 15"/>
            <p:cNvSpPr/>
            <p:nvPr/>
          </p:nvSpPr>
          <p:spPr>
            <a:xfrm>
              <a:off x="3845666" y="849912"/>
              <a:ext cx="1647056" cy="1133216"/>
            </a:xfrm>
            <a:prstGeom prst="roundRect">
              <a:avLst/>
            </a:pr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圆角矩形 6"/>
            <p:cNvSpPr/>
            <p:nvPr/>
          </p:nvSpPr>
          <p:spPr>
            <a:xfrm>
              <a:off x="3900985" y="905231"/>
              <a:ext cx="1536418" cy="10225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600" b="1" kern="1200" dirty="0" err="1" smtClean="0">
                  <a:solidFill>
                    <a:schemeClr val="bg1"/>
                  </a:solidFill>
                </a:rPr>
                <a:t>Express.js</a:t>
              </a:r>
              <a:endParaRPr lang="en-US" sz="1600" b="1" kern="1200" dirty="0">
                <a:solidFill>
                  <a:schemeClr val="bg1"/>
                </a:solidFill>
              </a:endParaRPr>
            </a:p>
          </p:txBody>
        </p:sp>
      </p:grpSp>
      <p:sp>
        <p:nvSpPr>
          <p:cNvPr id="22" name="Content Placeholder 2"/>
          <p:cNvSpPr txBox="1">
            <a:spLocks/>
          </p:cNvSpPr>
          <p:nvPr/>
        </p:nvSpPr>
        <p:spPr>
          <a:xfrm>
            <a:off x="5327309" y="3148364"/>
            <a:ext cx="1900325" cy="610525"/>
          </a:xfrm>
          <a:prstGeom prst="rect">
            <a:avLst/>
          </a:prstGeom>
        </p:spPr>
        <p:txBody>
          <a:bodyPr vert="horz" lIns="91440" tIns="45720" rIns="91440" bIns="45720" rtlCol="0">
            <a:noAutofit/>
          </a:bodyPr>
          <a:lstStyle>
            <a:defPPr>
              <a:defRPr lang="en-US"/>
            </a:defPPr>
            <a:lvl1pPr indent="0" algn="ctr">
              <a:spcBef>
                <a:spcPct val="20000"/>
              </a:spcBef>
              <a:buFont typeface="Arial" pitchFamily="34" charset="0"/>
              <a:buNone/>
              <a:defRPr sz="10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zh-CN" sz="1200" dirty="0">
                <a:latin typeface="Microsoft YaHei" charset="-122"/>
                <a:ea typeface="Microsoft YaHei" charset="-122"/>
                <a:cs typeface="Microsoft YaHei" charset="-122"/>
              </a:rPr>
              <a:t>提供了路由</a:t>
            </a:r>
            <a:r>
              <a:rPr lang="en-US" altLang="zh-CN" sz="1200" dirty="0">
                <a:latin typeface="Microsoft YaHei" charset="-122"/>
                <a:ea typeface="Microsoft YaHei" charset="-122"/>
                <a:cs typeface="Microsoft YaHei" charset="-122"/>
              </a:rPr>
              <a:t>-</a:t>
            </a:r>
            <a:r>
              <a:rPr lang="zh-CN" altLang="zh-CN" sz="1200" dirty="0">
                <a:latin typeface="Microsoft YaHei" charset="-122"/>
                <a:ea typeface="Microsoft YaHei" charset="-122"/>
                <a:cs typeface="Microsoft YaHei" charset="-122"/>
              </a:rPr>
              <a:t>中间件</a:t>
            </a:r>
            <a:r>
              <a:rPr lang="zh-CN" altLang="zh-CN" sz="1200" dirty="0" smtClean="0">
                <a:latin typeface="Microsoft YaHei" charset="-122"/>
                <a:ea typeface="Microsoft YaHei" charset="-122"/>
                <a:cs typeface="Microsoft YaHei" charset="-122"/>
              </a:rPr>
              <a:t>模型</a:t>
            </a:r>
            <a:endParaRPr lang="en-US" altLang="zh-CN" sz="1200" dirty="0" smtClean="0">
              <a:latin typeface="Microsoft YaHei" charset="-122"/>
              <a:ea typeface="Microsoft YaHei" charset="-122"/>
              <a:cs typeface="Microsoft YaHei" charset="-122"/>
            </a:endParaRPr>
          </a:p>
          <a:p>
            <a:r>
              <a:rPr lang="zh-CN" altLang="zh-CN" sz="1200" dirty="0" smtClean="0">
                <a:latin typeface="Microsoft YaHei" charset="-122"/>
                <a:ea typeface="Microsoft YaHei" charset="-122"/>
                <a:cs typeface="Microsoft YaHei" charset="-122"/>
              </a:rPr>
              <a:t>把</a:t>
            </a:r>
            <a:r>
              <a:rPr lang="zh-CN" altLang="zh-CN" sz="1200" dirty="0">
                <a:latin typeface="Microsoft YaHei" charset="-122"/>
                <a:ea typeface="Microsoft YaHei" charset="-122"/>
                <a:cs typeface="Microsoft YaHei" charset="-122"/>
              </a:rPr>
              <a:t>业务逻辑细分，</a:t>
            </a:r>
            <a:r>
              <a:rPr lang="zh-CN" altLang="zh-CN" sz="1200" dirty="0" smtClean="0">
                <a:latin typeface="Microsoft YaHei" charset="-122"/>
                <a:ea typeface="Microsoft YaHei" charset="-122"/>
                <a:cs typeface="Microsoft YaHei" charset="-122"/>
              </a:rPr>
              <a:t>简化</a:t>
            </a:r>
            <a:endParaRPr lang="en-US" altLang="zh-CN" sz="1200" dirty="0">
              <a:latin typeface="Microsoft YaHei" charset="-122"/>
              <a:ea typeface="Microsoft YaHei" charset="-122"/>
              <a:cs typeface="Microsoft YaHei" charset="-122"/>
            </a:endParaRPr>
          </a:p>
        </p:txBody>
      </p:sp>
      <p:sp>
        <p:nvSpPr>
          <p:cNvPr id="2" name="文本框 1"/>
          <p:cNvSpPr txBox="1"/>
          <p:nvPr/>
        </p:nvSpPr>
        <p:spPr>
          <a:xfrm>
            <a:off x="1331640" y="3953750"/>
            <a:ext cx="6863943" cy="1116832"/>
          </a:xfrm>
          <a:prstGeom prst="rect">
            <a:avLst/>
          </a:prstGeom>
        </p:spPr>
        <p:txBody>
          <a:bodyPr vert="horz" lIns="91440" tIns="45720" rIns="91440" bIns="45720" rtlCol="0">
            <a:noAutofit/>
          </a:bodyPr>
          <a:lstStyle>
            <a:defPPr>
              <a:defRPr lang="en-US"/>
            </a:defPPr>
            <a:lvl1pPr indent="0" algn="ctr">
              <a:spcBef>
                <a:spcPct val="20000"/>
              </a:spcBef>
              <a:buFont typeface="Arial" pitchFamily="34" charset="0"/>
              <a:buNone/>
              <a:defRPr sz="1000">
                <a:solidFill>
                  <a:schemeClr val="bg1">
                    <a:lumMod val="65000"/>
                  </a:schemeClr>
                </a:solidFill>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zh-CN" altLang="zh-CN" dirty="0"/>
              <a:t>一个请求通过路由组件分配到不同的中间件中，经过一系列中间件处理后再响应给用户，这样的流程能够把一个复杂的请求过程简化分割成若干个专注于一点的中间件，开发难度大大降低</a:t>
            </a:r>
            <a:endParaRPr lang="zh-CN" altLang="en-US" dirty="0"/>
          </a:p>
        </p:txBody>
      </p:sp>
    </p:spTree>
    <p:extLst>
      <p:ext uri="{BB962C8B-B14F-4D97-AF65-F5344CB8AC3E}">
        <p14:creationId xmlns:p14="http://schemas.microsoft.com/office/powerpoint/2010/main" val="24329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P spid="22"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25068"/>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63564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8" name="Title 13"/>
          <p:cNvSpPr txBox="1">
            <a:spLocks/>
          </p:cNvSpPr>
          <p:nvPr/>
        </p:nvSpPr>
        <p:spPr>
          <a:xfrm>
            <a:off x="3129788" y="2643758"/>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000" dirty="0" smtClean="0">
                <a:solidFill>
                  <a:schemeClr val="bg1"/>
                </a:solidFill>
                <a:latin typeface="+mn-ea"/>
                <a:ea typeface="+mn-ea"/>
              </a:rPr>
              <a:t>Thank</a:t>
            </a:r>
            <a:r>
              <a:rPr lang="zh-CN" altLang="en-US" sz="2000" dirty="0" smtClean="0">
                <a:solidFill>
                  <a:schemeClr val="bg1"/>
                </a:solidFill>
                <a:latin typeface="+mn-ea"/>
                <a:ea typeface="+mn-ea"/>
              </a:rPr>
              <a:t> </a:t>
            </a:r>
            <a:r>
              <a:rPr lang="en-US" altLang="zh-CN" sz="2000" dirty="0" smtClean="0">
                <a:solidFill>
                  <a:schemeClr val="bg1"/>
                </a:solidFill>
                <a:latin typeface="+mn-ea"/>
                <a:ea typeface="+mn-ea"/>
              </a:rPr>
              <a:t>You</a:t>
            </a:r>
            <a:endParaRPr lang="en-US" sz="2000" dirty="0">
              <a:solidFill>
                <a:schemeClr val="bg1"/>
              </a:solidFill>
              <a:latin typeface="+mn-ea"/>
              <a:ea typeface="+mn-ea"/>
            </a:endParaRPr>
          </a:p>
        </p:txBody>
      </p:sp>
      <p:sp>
        <p:nvSpPr>
          <p:cNvPr id="7" name="Freeform 6"/>
          <p:cNvSpPr>
            <a:spLocks/>
          </p:cNvSpPr>
          <p:nvPr/>
        </p:nvSpPr>
        <p:spPr bwMode="auto">
          <a:xfrm>
            <a:off x="4199401" y="1798910"/>
            <a:ext cx="745198" cy="77284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文本框 1"/>
          <p:cNvSpPr txBox="1"/>
          <p:nvPr/>
        </p:nvSpPr>
        <p:spPr>
          <a:xfrm>
            <a:off x="3479393" y="4731990"/>
            <a:ext cx="2185214" cy="292388"/>
          </a:xfrm>
          <a:prstGeom prst="rect">
            <a:avLst/>
          </a:prstGeom>
          <a:noFill/>
        </p:spPr>
        <p:txBody>
          <a:bodyPr wrap="none" rtlCol="0">
            <a:spAutoFit/>
          </a:bodyPr>
          <a:lstStyle/>
          <a:p>
            <a:r>
              <a:rPr lang="zh-CN" altLang="en-US" sz="1300" dirty="0">
                <a:solidFill>
                  <a:schemeClr val="bg1"/>
                </a:solidFill>
                <a:latin typeface="Microsoft YaHei" charset="-122"/>
                <a:ea typeface="Microsoft YaHei" charset="-122"/>
                <a:cs typeface="Microsoft YaHei" charset="-122"/>
              </a:rPr>
              <a:t>智产智融中小企业融资</a:t>
            </a:r>
            <a:r>
              <a:rPr lang="zh-CN" altLang="en-US" sz="1300" dirty="0" smtClean="0">
                <a:solidFill>
                  <a:schemeClr val="bg1"/>
                </a:solidFill>
                <a:latin typeface="Microsoft YaHei" charset="-122"/>
                <a:ea typeface="Microsoft YaHei" charset="-122"/>
                <a:cs typeface="Microsoft YaHei" charset="-122"/>
              </a:rPr>
              <a:t>平台</a:t>
            </a:r>
            <a:endParaRPr lang="en-US" altLang="zh-CN" sz="13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998525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barn(inVertical)">
                                      <p:cBhvr>
                                        <p:cTn id="13" dur="500"/>
                                        <p:tgtEl>
                                          <p:spTgt spid="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4F68"/>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zh-CN" altLang="en-US" dirty="0" smtClean="0">
                <a:solidFill>
                  <a:schemeClr val="bg1"/>
                </a:solidFill>
                <a:latin typeface="Microsoft YaHei" charset="-122"/>
                <a:ea typeface="Microsoft YaHei" charset="-122"/>
                <a:cs typeface="Microsoft YaHei" charset="-122"/>
              </a:rPr>
              <a:t>项目背景</a:t>
            </a:r>
            <a:endParaRPr lang="en-US" dirty="0">
              <a:solidFill>
                <a:schemeClr val="bg1"/>
              </a:solidFill>
              <a:latin typeface="Microsoft YaHei" charset="-122"/>
              <a:ea typeface="Microsoft YaHei" charset="-122"/>
              <a:cs typeface="Microsoft YaHei"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1400" dirty="0" smtClean="0">
                <a:solidFill>
                  <a:schemeClr val="bg1"/>
                </a:solidFill>
                <a:latin typeface="Calibri" charset="0"/>
                <a:ea typeface="Calibri" charset="0"/>
                <a:cs typeface="Calibri" charset="0"/>
              </a:rPr>
              <a:t>Background</a:t>
            </a:r>
            <a:r>
              <a:rPr lang="zh-CN" altLang="en-US" sz="1400" dirty="0" smtClean="0">
                <a:solidFill>
                  <a:schemeClr val="bg1"/>
                </a:solidFill>
                <a:latin typeface="Calibri" charset="0"/>
                <a:ea typeface="Calibri" charset="0"/>
                <a:cs typeface="Calibri" charset="0"/>
              </a:rPr>
              <a:t> </a:t>
            </a:r>
            <a:r>
              <a:rPr lang="en-US" altLang="zh-CN" sz="1400" dirty="0" smtClean="0">
                <a:solidFill>
                  <a:schemeClr val="bg1"/>
                </a:solidFill>
                <a:latin typeface="Calibri" charset="0"/>
                <a:ea typeface="Calibri" charset="0"/>
                <a:cs typeface="Calibri" charset="0"/>
              </a:rPr>
              <a:t>of</a:t>
            </a:r>
            <a:r>
              <a:rPr lang="zh-CN" altLang="en-US" sz="1400" dirty="0" smtClean="0">
                <a:solidFill>
                  <a:schemeClr val="bg1"/>
                </a:solidFill>
                <a:latin typeface="Calibri" charset="0"/>
                <a:ea typeface="Calibri" charset="0"/>
                <a:cs typeface="Calibri" charset="0"/>
              </a:rPr>
              <a:t> </a:t>
            </a:r>
            <a:r>
              <a:rPr lang="en-US" altLang="zh-CN" sz="1400" dirty="0" smtClean="0">
                <a:solidFill>
                  <a:schemeClr val="bg1"/>
                </a:solidFill>
                <a:latin typeface="Calibri" charset="0"/>
                <a:ea typeface="Calibri" charset="0"/>
                <a:cs typeface="Calibri" charset="0"/>
              </a:rPr>
              <a:t>the</a:t>
            </a:r>
            <a:r>
              <a:rPr lang="zh-CN" altLang="en-US" sz="1400" dirty="0" smtClean="0">
                <a:solidFill>
                  <a:schemeClr val="bg1"/>
                </a:solidFill>
                <a:latin typeface="Calibri" charset="0"/>
                <a:ea typeface="Calibri" charset="0"/>
                <a:cs typeface="Calibri" charset="0"/>
              </a:rPr>
              <a:t> </a:t>
            </a:r>
            <a:r>
              <a:rPr lang="en-US" altLang="zh-CN" sz="1400" dirty="0">
                <a:solidFill>
                  <a:schemeClr val="bg1"/>
                </a:solidFill>
                <a:latin typeface="Calibri" charset="0"/>
                <a:ea typeface="Calibri" charset="0"/>
                <a:cs typeface="Calibri" charset="0"/>
              </a:rPr>
              <a:t>P</a:t>
            </a:r>
            <a:r>
              <a:rPr lang="en-US" altLang="zh-CN" sz="1400" dirty="0" smtClean="0">
                <a:solidFill>
                  <a:schemeClr val="bg1"/>
                </a:solidFill>
                <a:latin typeface="Calibri" charset="0"/>
                <a:ea typeface="Calibri" charset="0"/>
                <a:cs typeface="Calibri" charset="0"/>
              </a:rPr>
              <a:t>roject</a:t>
            </a:r>
            <a:endParaRPr lang="en-US" sz="1400" dirty="0">
              <a:solidFill>
                <a:schemeClr val="bg1"/>
              </a:solidFill>
              <a:latin typeface="Calibri" charset="0"/>
              <a:ea typeface="Calibri" charset="0"/>
              <a:cs typeface="Calibri" charset="0"/>
            </a:endParaRPr>
          </a:p>
        </p:txBody>
      </p:sp>
      <p:sp>
        <p:nvSpPr>
          <p:cNvPr id="419" name="Title 13"/>
          <p:cNvSpPr txBox="1">
            <a:spLocks/>
          </p:cNvSpPr>
          <p:nvPr/>
        </p:nvSpPr>
        <p:spPr>
          <a:xfrm>
            <a:off x="5220072" y="1900904"/>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800" dirty="0" smtClean="0">
                <a:solidFill>
                  <a:schemeClr val="bg1"/>
                </a:solidFill>
                <a:latin typeface="Microsoft YaHei" charset="-122"/>
                <a:ea typeface="Microsoft YaHei" charset="-122"/>
                <a:cs typeface="Microsoft YaHei" charset="-122"/>
              </a:rPr>
              <a:t>中小企业融资难</a:t>
            </a:r>
            <a:endParaRPr lang="en-US" sz="1800" dirty="0">
              <a:solidFill>
                <a:schemeClr val="bg1"/>
              </a:solidFill>
              <a:latin typeface="Microsoft YaHei" charset="-122"/>
              <a:ea typeface="Microsoft YaHei" charset="-122"/>
              <a:cs typeface="Microsoft YaHei" charset="-122"/>
            </a:endParaRPr>
          </a:p>
        </p:txBody>
      </p:sp>
      <p:cxnSp>
        <p:nvCxnSpPr>
          <p:cNvPr id="5" name="Straight Connector 4"/>
          <p:cNvCxnSpPr/>
          <p:nvPr/>
        </p:nvCxnSpPr>
        <p:spPr>
          <a:xfrm>
            <a:off x="4572000" y="1471892"/>
            <a:ext cx="0" cy="81182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3507854"/>
            <a:ext cx="0" cy="1635646"/>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3" name="Freeform 16"/>
          <p:cNvSpPr>
            <a:spLocks noEditPoints="1"/>
          </p:cNvSpPr>
          <p:nvPr/>
        </p:nvSpPr>
        <p:spPr bwMode="auto">
          <a:xfrm>
            <a:off x="4280408" y="2486094"/>
            <a:ext cx="583185" cy="795253"/>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8" name="Title 13"/>
          <p:cNvSpPr txBox="1">
            <a:spLocks/>
          </p:cNvSpPr>
          <p:nvPr/>
        </p:nvSpPr>
        <p:spPr>
          <a:xfrm>
            <a:off x="2483768" y="3060598"/>
            <a:ext cx="1371527" cy="441498"/>
          </a:xfrm>
          <a:prstGeom prst="rect">
            <a:avLst/>
          </a:prstGeom>
        </p:spPr>
        <p:txBody>
          <a:bodyPr vert="horz" lIns="91440" tIns="45720" rIns="91440" bIns="45720" rtlCol="0" anchor="ctr">
            <a:normAutofit/>
          </a:bodyPr>
          <a:lstStyle>
            <a:defPPr>
              <a:defRPr lang="en-US"/>
            </a:defPPr>
            <a:lvl1pPr>
              <a:spcBef>
                <a:spcPct val="0"/>
              </a:spcBef>
              <a:buNone/>
              <a:defRPr sz="2000" b="0">
                <a:solidFill>
                  <a:schemeClr val="bg1"/>
                </a:solidFill>
                <a:latin typeface="Microsoft YaHei" charset="-122"/>
                <a:ea typeface="Microsoft YaHei" charset="-122"/>
                <a:cs typeface="Microsoft YaHei" charset="-122"/>
              </a:defRPr>
            </a:lvl1pPr>
          </a:lstStyle>
          <a:p>
            <a:r>
              <a:rPr lang="zh-CN" altLang="en-US" sz="1800" dirty="0"/>
              <a:t>融资渠道窄</a:t>
            </a:r>
            <a:endParaRPr lang="en-US" sz="1800" dirty="0"/>
          </a:p>
        </p:txBody>
      </p:sp>
      <p:sp>
        <p:nvSpPr>
          <p:cNvPr id="15" name="Title 13"/>
          <p:cNvSpPr txBox="1">
            <a:spLocks/>
          </p:cNvSpPr>
          <p:nvPr/>
        </p:nvSpPr>
        <p:spPr>
          <a:xfrm>
            <a:off x="4863593" y="4104928"/>
            <a:ext cx="1394903" cy="441498"/>
          </a:xfrm>
          <a:prstGeom prst="rect">
            <a:avLst/>
          </a:prstGeom>
        </p:spPr>
        <p:txBody>
          <a:bodyPr vert="horz" lIns="91440" tIns="45720" rIns="91440" bIns="45720" rtlCol="0" anchor="ctr">
            <a:normAutofit/>
          </a:bodyPr>
          <a:lstStyle>
            <a:defPPr>
              <a:defRPr lang="en-US"/>
            </a:defPPr>
            <a:lvl1pPr>
              <a:spcBef>
                <a:spcPct val="0"/>
              </a:spcBef>
              <a:buNone/>
              <a:defRPr sz="2000" b="0">
                <a:solidFill>
                  <a:schemeClr val="bg1"/>
                </a:solidFill>
                <a:latin typeface="Microsoft YaHei" charset="-122"/>
                <a:ea typeface="Microsoft YaHei" charset="-122"/>
                <a:cs typeface="Microsoft YaHei" charset="-122"/>
              </a:defRPr>
            </a:lvl1pPr>
          </a:lstStyle>
          <a:p>
            <a:r>
              <a:rPr lang="zh-CN" altLang="en-US" sz="1800" dirty="0"/>
              <a:t>融资成本高</a:t>
            </a:r>
            <a:endParaRPr lang="en-US" sz="1800" dirty="0"/>
          </a:p>
        </p:txBody>
      </p:sp>
    </p:spTree>
    <p:extLst>
      <p:ext uri="{BB962C8B-B14F-4D97-AF65-F5344CB8AC3E}">
        <p14:creationId xmlns:p14="http://schemas.microsoft.com/office/powerpoint/2010/main" val="307519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03"/>
                                        </p:tgtEl>
                                        <p:attrNameLst>
                                          <p:attrName>style.visibility</p:attrName>
                                        </p:attrNameLst>
                                      </p:cBhvr>
                                      <p:to>
                                        <p:strVal val="visible"/>
                                      </p:to>
                                    </p:set>
                                    <p:anim calcmode="lin" valueType="num">
                                      <p:cBhvr>
                                        <p:cTn id="18" dur="500" fill="hold"/>
                                        <p:tgtEl>
                                          <p:spTgt spid="403"/>
                                        </p:tgtEl>
                                        <p:attrNameLst>
                                          <p:attrName>ppt_w</p:attrName>
                                        </p:attrNameLst>
                                      </p:cBhvr>
                                      <p:tavLst>
                                        <p:tav tm="0">
                                          <p:val>
                                            <p:fltVal val="0"/>
                                          </p:val>
                                        </p:tav>
                                        <p:tav tm="100000">
                                          <p:val>
                                            <p:strVal val="#ppt_w"/>
                                          </p:val>
                                        </p:tav>
                                      </p:tavLst>
                                    </p:anim>
                                    <p:anim calcmode="lin" valueType="num">
                                      <p:cBhvr>
                                        <p:cTn id="19" dur="500" fill="hold"/>
                                        <p:tgtEl>
                                          <p:spTgt spid="403"/>
                                        </p:tgtEl>
                                        <p:attrNameLst>
                                          <p:attrName>ppt_h</p:attrName>
                                        </p:attrNameLst>
                                      </p:cBhvr>
                                      <p:tavLst>
                                        <p:tav tm="0">
                                          <p:val>
                                            <p:fltVal val="0"/>
                                          </p:val>
                                        </p:tav>
                                        <p:tav tm="100000">
                                          <p:val>
                                            <p:strVal val="#ppt_h"/>
                                          </p:val>
                                        </p:tav>
                                      </p:tavLst>
                                    </p:anim>
                                    <p:animEffect transition="in" filter="fade">
                                      <p:cBhvr>
                                        <p:cTn id="20" dur="500"/>
                                        <p:tgtEl>
                                          <p:spTgt spid="403"/>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419"/>
                                        </p:tgtEl>
                                        <p:attrNameLst>
                                          <p:attrName>style.visibility</p:attrName>
                                        </p:attrNameLst>
                                      </p:cBhvr>
                                      <p:to>
                                        <p:strVal val="visible"/>
                                      </p:to>
                                    </p:set>
                                    <p:animEffect transition="in" filter="barn(inVertical)">
                                      <p:cBhvr>
                                        <p:cTn id="24" dur="500"/>
                                        <p:tgtEl>
                                          <p:spTgt spid="419"/>
                                        </p:tgtEl>
                                      </p:cBhvr>
                                    </p:animEffect>
                                  </p:childTnLst>
                                </p:cTn>
                              </p:par>
                            </p:childTnLst>
                          </p:cTn>
                        </p:par>
                        <p:par>
                          <p:cTn id="25" fill="hold">
                            <p:stCondLst>
                              <p:cond delay="2000"/>
                            </p:stCondLst>
                            <p:childTnLst>
                              <p:par>
                                <p:cTn id="26" presetID="16" presetClass="entr" presetSubtype="21" fill="hold" grpId="0" nodeType="afterEffect">
                                  <p:stCondLst>
                                    <p:cond delay="0"/>
                                  </p:stCondLst>
                                  <p:childTnLst>
                                    <p:set>
                                      <p:cBhvr>
                                        <p:cTn id="27" dur="1" fill="hold">
                                          <p:stCondLst>
                                            <p:cond delay="0"/>
                                          </p:stCondLst>
                                        </p:cTn>
                                        <p:tgtEl>
                                          <p:spTgt spid="418"/>
                                        </p:tgtEl>
                                        <p:attrNameLst>
                                          <p:attrName>style.visibility</p:attrName>
                                        </p:attrNameLst>
                                      </p:cBhvr>
                                      <p:to>
                                        <p:strVal val="visible"/>
                                      </p:to>
                                    </p:set>
                                    <p:animEffect transition="in" filter="barn(inVertical)">
                                      <p:cBhvr>
                                        <p:cTn id="28" dur="500"/>
                                        <p:tgtEl>
                                          <p:spTgt spid="4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02"/>
                                        </p:tgtEl>
                                        <p:attrNameLst>
                                          <p:attrName>style.visibility</p:attrName>
                                        </p:attrNameLst>
                                      </p:cBhvr>
                                      <p:to>
                                        <p:strVal val="visible"/>
                                      </p:to>
                                    </p:set>
                                    <p:animEffect transition="in" filter="wipe(up)">
                                      <p:cBhvr>
                                        <p:cTn id="33" dur="500"/>
                                        <p:tgtEl>
                                          <p:spTgt spid="402"/>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19" grpId="0"/>
      <p:bldP spid="403" grpId="0" animBg="1"/>
      <p:bldP spid="418"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0"/>
            <a:ext cx="9144000" cy="3795886"/>
          </a:xfrm>
          <a:prstGeom prst="rect">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957939" y="4226891"/>
            <a:ext cx="7228121"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schemeClr>
                </a:solidFill>
                <a:latin typeface="Microsoft YaHei Light" charset="-122"/>
                <a:ea typeface="Microsoft YaHei Light" charset="-122"/>
                <a:cs typeface="Microsoft YaHei Light" charset="-122"/>
              </a:rPr>
              <a:t> </a:t>
            </a:r>
            <a:r>
              <a:rPr lang="zh-CN" altLang="en-US" sz="1000" dirty="0" smtClean="0">
                <a:solidFill>
                  <a:schemeClr val="tx1">
                    <a:lumMod val="75000"/>
                  </a:schemeClr>
                </a:solidFill>
                <a:latin typeface="Microsoft YaHei Light" charset="-122"/>
                <a:ea typeface="Microsoft YaHei Light" charset="-122"/>
                <a:cs typeface="Microsoft YaHei Light" charset="-122"/>
              </a:rPr>
              <a:t>      中国银行 </a:t>
            </a:r>
            <a:r>
              <a:rPr lang="en-US" altLang="zh-CN" sz="1000" dirty="0">
                <a:solidFill>
                  <a:schemeClr val="tx1">
                    <a:lumMod val="75000"/>
                  </a:schemeClr>
                </a:solidFill>
                <a:latin typeface="Microsoft YaHei Light" charset="-122"/>
                <a:ea typeface="Microsoft YaHei Light" charset="-122"/>
                <a:cs typeface="Microsoft YaHei Light" charset="-122"/>
              </a:rPr>
              <a:t>2014 </a:t>
            </a:r>
            <a:r>
              <a:rPr lang="zh-CN" altLang="en-US" sz="1000" dirty="0">
                <a:solidFill>
                  <a:schemeClr val="tx1">
                    <a:lumMod val="75000"/>
                  </a:schemeClr>
                </a:solidFill>
                <a:latin typeface="Microsoft YaHei Light" charset="-122"/>
                <a:ea typeface="Microsoft YaHei Light" charset="-122"/>
                <a:cs typeface="Microsoft YaHei Light" charset="-122"/>
              </a:rPr>
              <a:t>年公布的数据表明，至 </a:t>
            </a:r>
            <a:r>
              <a:rPr lang="en-US" altLang="zh-CN" sz="1000" dirty="0">
                <a:solidFill>
                  <a:schemeClr val="tx1">
                    <a:lumMod val="75000"/>
                  </a:schemeClr>
                </a:solidFill>
                <a:latin typeface="Microsoft YaHei Light" charset="-122"/>
                <a:ea typeface="Microsoft YaHei Light" charset="-122"/>
                <a:cs typeface="Microsoft YaHei Light" charset="-122"/>
              </a:rPr>
              <a:t>2013 </a:t>
            </a:r>
            <a:r>
              <a:rPr lang="zh-CN" altLang="en-US" sz="1000" dirty="0">
                <a:solidFill>
                  <a:schemeClr val="tx1">
                    <a:lumMod val="75000"/>
                  </a:schemeClr>
                </a:solidFill>
                <a:latin typeface="Microsoft YaHei Light" charset="-122"/>
                <a:ea typeface="Microsoft YaHei Light" charset="-122"/>
                <a:cs typeface="Microsoft YaHei Light" charset="-122"/>
              </a:rPr>
              <a:t>年 </a:t>
            </a:r>
            <a:r>
              <a:rPr lang="en-US" altLang="zh-CN" sz="1000" dirty="0">
                <a:solidFill>
                  <a:schemeClr val="tx1">
                    <a:lumMod val="75000"/>
                  </a:schemeClr>
                </a:solidFill>
                <a:latin typeface="Microsoft YaHei Light" charset="-122"/>
                <a:ea typeface="Microsoft YaHei Light" charset="-122"/>
                <a:cs typeface="Microsoft YaHei Light" charset="-122"/>
              </a:rPr>
              <a:t>6 </a:t>
            </a:r>
            <a:r>
              <a:rPr lang="zh-CN" altLang="en-US" sz="1000" dirty="0">
                <a:solidFill>
                  <a:schemeClr val="tx1">
                    <a:lumMod val="75000"/>
                  </a:schemeClr>
                </a:solidFill>
                <a:latin typeface="Microsoft YaHei Light" charset="-122"/>
                <a:ea typeface="Microsoft YaHei Light" charset="-122"/>
                <a:cs typeface="Microsoft YaHei Light" charset="-122"/>
              </a:rPr>
              <a:t>月，占全国企业总数的 </a:t>
            </a:r>
            <a:r>
              <a:rPr lang="en-US" altLang="zh-CN" sz="1000" dirty="0">
                <a:solidFill>
                  <a:schemeClr val="tx1">
                    <a:lumMod val="75000"/>
                  </a:schemeClr>
                </a:solidFill>
                <a:latin typeface="Microsoft YaHei Light" charset="-122"/>
                <a:ea typeface="Microsoft YaHei Light" charset="-122"/>
                <a:cs typeface="Microsoft YaHei Light" charset="-122"/>
              </a:rPr>
              <a:t>5651 </a:t>
            </a:r>
            <a:r>
              <a:rPr lang="zh-CN" altLang="en-US" sz="1000" dirty="0">
                <a:solidFill>
                  <a:schemeClr val="tx1">
                    <a:lumMod val="75000"/>
                  </a:schemeClr>
                </a:solidFill>
                <a:latin typeface="Microsoft YaHei Light" charset="-122"/>
                <a:ea typeface="Microsoft YaHei Light" charset="-122"/>
                <a:cs typeface="Microsoft YaHei Light" charset="-122"/>
              </a:rPr>
              <a:t>万户中小企业，能从银行获得信贷支持的却不到 </a:t>
            </a:r>
            <a:r>
              <a:rPr lang="en-US" altLang="zh-CN" sz="1000" dirty="0">
                <a:solidFill>
                  <a:schemeClr val="tx1">
                    <a:lumMod val="75000"/>
                  </a:schemeClr>
                </a:solidFill>
                <a:latin typeface="Microsoft YaHei Light" charset="-122"/>
                <a:ea typeface="Microsoft YaHei Light" charset="-122"/>
                <a:cs typeface="Microsoft YaHei Light" charset="-122"/>
              </a:rPr>
              <a:t>10%</a:t>
            </a:r>
            <a:r>
              <a:rPr lang="zh-CN" altLang="en-US" sz="1000" dirty="0">
                <a:solidFill>
                  <a:schemeClr val="tx1">
                    <a:lumMod val="75000"/>
                  </a:schemeClr>
                </a:solidFill>
                <a:latin typeface="Microsoft YaHei Light" charset="-122"/>
                <a:ea typeface="Microsoft YaHei Light" charset="-122"/>
                <a:cs typeface="Microsoft YaHei Light" charset="-122"/>
              </a:rPr>
              <a:t>。中国的中小企业的融资当前面临的融资困难、融资渠道窄、融资成本高“三座大山”正变得日益沉重。</a:t>
            </a:r>
          </a:p>
        </p:txBody>
      </p:sp>
      <p:sp>
        <p:nvSpPr>
          <p:cNvPr id="7" name="Title 1"/>
          <p:cNvSpPr txBox="1">
            <a:spLocks/>
          </p:cNvSpPr>
          <p:nvPr/>
        </p:nvSpPr>
        <p:spPr>
          <a:xfrm>
            <a:off x="585430" y="844406"/>
            <a:ext cx="46453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dirty="0">
                <a:solidFill>
                  <a:schemeClr val="bg1">
                    <a:lumMod val="75000"/>
                  </a:schemeClr>
                </a:solidFill>
                <a:latin typeface="Microsoft YaHei Light" charset="-122"/>
                <a:ea typeface="Microsoft YaHei Light" charset="-122"/>
                <a:cs typeface="Microsoft YaHei Light" charset="-122"/>
              </a:rPr>
              <a:t>中小企业</a:t>
            </a:r>
            <a:r>
              <a:rPr lang="zh-CN" altLang="en-US" sz="1400" dirty="0">
                <a:solidFill>
                  <a:srgbClr val="84CBC5"/>
                </a:solidFill>
                <a:latin typeface="Microsoft YaHei Light" charset="-122"/>
                <a:ea typeface="Microsoft YaHei Light" charset="-122"/>
                <a:cs typeface="Microsoft YaHei Light" charset="-122"/>
              </a:rPr>
              <a:t>融资难</a:t>
            </a:r>
            <a:r>
              <a:rPr lang="zh-CN" altLang="en-US" sz="1400" dirty="0">
                <a:solidFill>
                  <a:schemeClr val="bg1">
                    <a:lumMod val="75000"/>
                  </a:schemeClr>
                </a:solidFill>
                <a:latin typeface="Microsoft YaHei Light" charset="-122"/>
                <a:ea typeface="Microsoft YaHei Light" charset="-122"/>
                <a:cs typeface="Microsoft YaHei Light" charset="-122"/>
              </a:rPr>
              <a:t>，融资</a:t>
            </a:r>
            <a:r>
              <a:rPr lang="zh-CN" altLang="en-US" sz="1400" dirty="0">
                <a:solidFill>
                  <a:srgbClr val="84CBC5"/>
                </a:solidFill>
                <a:latin typeface="Microsoft YaHei Light" charset="-122"/>
                <a:ea typeface="Microsoft YaHei Light" charset="-122"/>
                <a:cs typeface="Microsoft YaHei Light" charset="-122"/>
              </a:rPr>
              <a:t>渠道窄</a:t>
            </a:r>
            <a:r>
              <a:rPr lang="zh-CN" altLang="en-US" sz="1400" dirty="0">
                <a:solidFill>
                  <a:schemeClr val="bg1">
                    <a:lumMod val="75000"/>
                  </a:schemeClr>
                </a:solidFill>
                <a:latin typeface="Microsoft YaHei Light" charset="-122"/>
                <a:ea typeface="Microsoft YaHei Light" charset="-122"/>
                <a:cs typeface="Microsoft YaHei Light" charset="-122"/>
              </a:rPr>
              <a:t>，融资</a:t>
            </a:r>
            <a:r>
              <a:rPr lang="zh-CN" altLang="en-US" sz="1400" dirty="0">
                <a:solidFill>
                  <a:srgbClr val="84CBC5"/>
                </a:solidFill>
                <a:latin typeface="Microsoft YaHei Light" charset="-122"/>
                <a:ea typeface="Microsoft YaHei Light" charset="-122"/>
                <a:cs typeface="Microsoft YaHei Light" charset="-122"/>
              </a:rPr>
              <a:t>成本高</a:t>
            </a:r>
          </a:p>
        </p:txBody>
      </p:sp>
      <p:sp>
        <p:nvSpPr>
          <p:cNvPr id="8" name="Title 13"/>
          <p:cNvSpPr>
            <a:spLocks noGrp="1"/>
          </p:cNvSpPr>
          <p:nvPr>
            <p:ph type="title"/>
          </p:nvPr>
        </p:nvSpPr>
        <p:spPr>
          <a:xfrm>
            <a:off x="550596" y="368462"/>
            <a:ext cx="4645395" cy="532285"/>
          </a:xfrm>
        </p:spPr>
        <p:txBody>
          <a:bodyPr>
            <a:noAutofit/>
          </a:bodyPr>
          <a:lstStyle/>
          <a:p>
            <a:r>
              <a:rPr lang="zh-CN" altLang="en-US" dirty="0" smtClean="0">
                <a:solidFill>
                  <a:schemeClr val="bg1"/>
                </a:solidFill>
                <a:latin typeface="Microsoft YaHei Light" charset="-122"/>
                <a:ea typeface="Microsoft YaHei Light" charset="-122"/>
                <a:cs typeface="Microsoft YaHei Light" charset="-122"/>
              </a:rPr>
              <a:t>项目背景</a:t>
            </a:r>
            <a:endParaRPr lang="en-US" dirty="0">
              <a:solidFill>
                <a:schemeClr val="bg1"/>
              </a:solidFill>
              <a:latin typeface="Microsoft YaHei Light" charset="-122"/>
              <a:ea typeface="Microsoft YaHei Light" charset="-122"/>
              <a:cs typeface="Microsoft YaHei Light" charset="-122"/>
            </a:endParaRPr>
          </a:p>
        </p:txBody>
      </p:sp>
      <p:sp>
        <p:nvSpPr>
          <p:cNvPr id="10" name="Content Placeholder 2"/>
          <p:cNvSpPr>
            <a:spLocks noGrp="1"/>
          </p:cNvSpPr>
          <p:nvPr>
            <p:ph idx="1"/>
          </p:nvPr>
        </p:nvSpPr>
        <p:spPr>
          <a:xfrm>
            <a:off x="3546921" y="1692846"/>
            <a:ext cx="5489575" cy="230832"/>
          </a:xfrm>
        </p:spPr>
        <p:txBody>
          <a:bodyPr wrap="square">
            <a:spAutoFit/>
          </a:bodyPr>
          <a:lstStyle/>
          <a:p>
            <a:pPr marL="0" indent="0">
              <a:buNone/>
            </a:pPr>
            <a:r>
              <a:rPr lang="zh-CN" altLang="en-US" sz="900" spc="50" dirty="0">
                <a:solidFill>
                  <a:schemeClr val="bg1"/>
                </a:solidFill>
                <a:latin typeface="Microsoft YaHei Light" charset="-122"/>
                <a:ea typeface="Microsoft YaHei Light" charset="-122"/>
                <a:cs typeface="Microsoft YaHei Light" charset="-122"/>
              </a:rPr>
              <a:t>中小企业已经占全国企业总量的 </a:t>
            </a:r>
            <a:r>
              <a:rPr lang="en-US" altLang="zh-CN" sz="900" spc="50" dirty="0">
                <a:solidFill>
                  <a:schemeClr val="bg1"/>
                </a:solidFill>
                <a:latin typeface="Microsoft YaHei Light" charset="-122"/>
                <a:ea typeface="Microsoft YaHei Light" charset="-122"/>
                <a:cs typeface="Microsoft YaHei Light" charset="-122"/>
              </a:rPr>
              <a:t>90%</a:t>
            </a:r>
            <a:r>
              <a:rPr lang="zh-CN" altLang="en-US" sz="900" spc="50" dirty="0">
                <a:solidFill>
                  <a:schemeClr val="bg1"/>
                </a:solidFill>
                <a:latin typeface="Microsoft YaHei Light" charset="-122"/>
                <a:ea typeface="Microsoft YaHei Light" charset="-122"/>
                <a:cs typeface="Microsoft YaHei Light" charset="-122"/>
              </a:rPr>
              <a:t>以上，成为我国市场经济发展和经济增长的重要因素。</a:t>
            </a:r>
            <a:endParaRPr lang="en-US" altLang="zh-CN" sz="900" spc="50" dirty="0">
              <a:solidFill>
                <a:schemeClr val="bg1"/>
              </a:solidFill>
              <a:latin typeface="Microsoft YaHei Light" charset="-122"/>
              <a:ea typeface="Microsoft YaHei Light" charset="-122"/>
              <a:cs typeface="Microsoft YaHei Light" charset="-122"/>
            </a:endParaRPr>
          </a:p>
        </p:txBody>
      </p:sp>
      <p:sp>
        <p:nvSpPr>
          <p:cNvPr id="11" name="Title 13"/>
          <p:cNvSpPr txBox="1">
            <a:spLocks/>
          </p:cNvSpPr>
          <p:nvPr/>
        </p:nvSpPr>
        <p:spPr>
          <a:xfrm>
            <a:off x="3550240" y="1347614"/>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600" dirty="0" smtClean="0">
                <a:solidFill>
                  <a:schemeClr val="accent2"/>
                </a:solidFill>
                <a:latin typeface="Microsoft YaHei Light" charset="-122"/>
                <a:ea typeface="Microsoft YaHei Light" charset="-122"/>
                <a:cs typeface="Microsoft YaHei Light" charset="-122"/>
              </a:rPr>
              <a:t>中小企业是重要经济推动因素</a:t>
            </a:r>
            <a:endParaRPr lang="en-US" sz="1600" dirty="0">
              <a:solidFill>
                <a:schemeClr val="accent2"/>
              </a:solidFill>
              <a:latin typeface="Microsoft YaHei Light" charset="-122"/>
              <a:ea typeface="Microsoft YaHei Light" charset="-122"/>
              <a:cs typeface="Microsoft YaHei Light" charset="-122"/>
            </a:endParaRPr>
          </a:p>
        </p:txBody>
      </p:sp>
      <p:sp>
        <p:nvSpPr>
          <p:cNvPr id="12" name="Content Placeholder 2"/>
          <p:cNvSpPr txBox="1">
            <a:spLocks/>
          </p:cNvSpPr>
          <p:nvPr/>
        </p:nvSpPr>
        <p:spPr>
          <a:xfrm>
            <a:off x="3546921" y="2418442"/>
            <a:ext cx="5273551" cy="4001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150"/>
              </a:lnSpc>
              <a:buNone/>
            </a:pPr>
            <a:r>
              <a:rPr lang="zh-CN" altLang="en-US" sz="900" spc="50" dirty="0">
                <a:solidFill>
                  <a:schemeClr val="bg1"/>
                </a:solidFill>
                <a:latin typeface="Microsoft YaHei Light" charset="-122"/>
                <a:ea typeface="Microsoft YaHei Light" charset="-122"/>
                <a:cs typeface="Microsoft YaHei Light" charset="-122"/>
              </a:rPr>
              <a:t>根据我国十八大“推动大众创业万众创新，不断培育新增量、新动能，促进中小企业实现持续健康发展”的发展方针和我国市场经济的深入发展情况，中小企业数量和规模将会继续发展。</a:t>
            </a:r>
          </a:p>
        </p:txBody>
      </p:sp>
      <p:sp>
        <p:nvSpPr>
          <p:cNvPr id="13" name="Title 13"/>
          <p:cNvSpPr txBox="1">
            <a:spLocks/>
          </p:cNvSpPr>
          <p:nvPr/>
        </p:nvSpPr>
        <p:spPr>
          <a:xfrm>
            <a:off x="3550240" y="2067694"/>
            <a:ext cx="3839172" cy="338554"/>
          </a:xfrm>
          <a:prstGeom prst="rect">
            <a:avLst/>
          </a:prstGeom>
        </p:spPr>
        <p:txBody>
          <a:bodyPr vert="horz" lIns="91440" tIns="45720" rIns="91440" bIns="45720" rtlCol="0" anchor="ctr">
            <a:spAutoFit/>
          </a:bodyPr>
          <a:lstStyle>
            <a:defPPr>
              <a:defRPr lang="en-US"/>
            </a:defPPr>
            <a:lvl1pPr>
              <a:spcBef>
                <a:spcPct val="0"/>
              </a:spcBef>
              <a:buNone/>
              <a:defRPr sz="1600" b="0">
                <a:solidFill>
                  <a:schemeClr val="accent2"/>
                </a:solidFill>
                <a:latin typeface="Microsoft YaHei Light" charset="-122"/>
                <a:ea typeface="Microsoft YaHei Light" charset="-122"/>
                <a:cs typeface="Microsoft YaHei Light" charset="-122"/>
              </a:defRPr>
            </a:lvl1pPr>
          </a:lstStyle>
          <a:p>
            <a:r>
              <a:rPr lang="zh-CN" altLang="en-US" dirty="0"/>
              <a:t>中小企业将持续发展</a:t>
            </a:r>
            <a:endParaRPr lang="en-US" dirty="0"/>
          </a:p>
        </p:txBody>
      </p:sp>
      <p:sp>
        <p:nvSpPr>
          <p:cNvPr id="15" name="Content Placeholder 2"/>
          <p:cNvSpPr txBox="1">
            <a:spLocks/>
          </p:cNvSpPr>
          <p:nvPr/>
        </p:nvSpPr>
        <p:spPr>
          <a:xfrm>
            <a:off x="3546921" y="3205014"/>
            <a:ext cx="5489575" cy="2308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900" spc="50" dirty="0">
                <a:solidFill>
                  <a:schemeClr val="bg1"/>
                </a:solidFill>
                <a:latin typeface="Microsoft YaHei Light" charset="-122"/>
                <a:ea typeface="Microsoft YaHei Light" charset="-122"/>
                <a:cs typeface="Microsoft YaHei Light" charset="-122"/>
              </a:rPr>
              <a:t>然而，中小企业发展仍然面临着不少问题，严峻的挑战和时代趋势碰撞出巨大的市场机遇。</a:t>
            </a:r>
          </a:p>
        </p:txBody>
      </p:sp>
      <p:sp>
        <p:nvSpPr>
          <p:cNvPr id="16" name="Title 13"/>
          <p:cNvSpPr txBox="1">
            <a:spLocks/>
          </p:cNvSpPr>
          <p:nvPr/>
        </p:nvSpPr>
        <p:spPr>
          <a:xfrm>
            <a:off x="3550240" y="2853411"/>
            <a:ext cx="3839172" cy="338554"/>
          </a:xfrm>
          <a:prstGeom prst="rect">
            <a:avLst/>
          </a:prstGeom>
        </p:spPr>
        <p:txBody>
          <a:bodyPr vert="horz" lIns="91440" tIns="45720" rIns="91440" bIns="45720" rtlCol="0" anchor="ctr">
            <a:spAutoFit/>
          </a:bodyPr>
          <a:lstStyle>
            <a:defPPr>
              <a:defRPr lang="en-US"/>
            </a:defPPr>
            <a:lvl1pPr>
              <a:spcBef>
                <a:spcPct val="0"/>
              </a:spcBef>
              <a:buNone/>
              <a:defRPr sz="1600" b="0">
                <a:solidFill>
                  <a:schemeClr val="accent2"/>
                </a:solidFill>
                <a:latin typeface="Microsoft YaHei Light" charset="-122"/>
                <a:ea typeface="Microsoft YaHei Light" charset="-122"/>
                <a:cs typeface="Microsoft YaHei Light" charset="-122"/>
              </a:defRPr>
            </a:lvl1pPr>
          </a:lstStyle>
          <a:p>
            <a:r>
              <a:rPr lang="zh-CN" altLang="en-US" dirty="0"/>
              <a:t>中小企业面临发展阻碍</a:t>
            </a:r>
            <a:endParaRPr lang="en-US" dirty="0"/>
          </a:p>
        </p:txBody>
      </p:sp>
      <p:grpSp>
        <p:nvGrpSpPr>
          <p:cNvPr id="3" name="Group 2"/>
          <p:cNvGrpSpPr/>
          <p:nvPr/>
        </p:nvGrpSpPr>
        <p:grpSpPr>
          <a:xfrm>
            <a:off x="3309295" y="2940749"/>
            <a:ext cx="237626" cy="237626"/>
            <a:chOff x="2609260" y="2989019"/>
            <a:chExt cx="475253" cy="475253"/>
          </a:xfrm>
        </p:grpSpPr>
        <p:sp>
          <p:nvSpPr>
            <p:cNvPr id="22" name="Oval 21"/>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3309295" y="2156046"/>
            <a:ext cx="237626" cy="237626"/>
            <a:chOff x="2609260" y="2989019"/>
            <a:chExt cx="475253" cy="475253"/>
          </a:xfrm>
        </p:grpSpPr>
        <p:sp>
          <p:nvSpPr>
            <p:cNvPr id="25" name="Oval 24"/>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309295" y="1398078"/>
            <a:ext cx="237626" cy="237626"/>
            <a:chOff x="2609260" y="2989019"/>
            <a:chExt cx="475253" cy="475253"/>
          </a:xfrm>
        </p:grpSpPr>
        <p:sp>
          <p:nvSpPr>
            <p:cNvPr id="28" name="Oval 27"/>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Flowchart: Off-page Connector 29"/>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rgbClr val="525068"/>
                </a:solidFill>
              </a:rPr>
              <a:t>3</a:t>
            </a:r>
            <a:endParaRPr lang="en-US" sz="1100" b="1" dirty="0">
              <a:solidFill>
                <a:srgbClr val="525068"/>
              </a:solidFill>
            </a:endParaRPr>
          </a:p>
        </p:txBody>
      </p:sp>
      <p:graphicFrame>
        <p:nvGraphicFramePr>
          <p:cNvPr id="2" name="图表 1"/>
          <p:cNvGraphicFramePr/>
          <p:nvPr>
            <p:extLst>
              <p:ext uri="{D42A27DB-BD31-4B8C-83A1-F6EECF244321}">
                <p14:modId xmlns:p14="http://schemas.microsoft.com/office/powerpoint/2010/main" val="1290331746"/>
              </p:ext>
            </p:extLst>
          </p:nvPr>
        </p:nvGraphicFramePr>
        <p:xfrm>
          <a:off x="381060" y="1427277"/>
          <a:ext cx="2893260" cy="21208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74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 grpId="0"/>
      <p:bldP spid="8" grpId="0"/>
      <p:bldP spid="10" grpId="0" build="p"/>
      <p:bldP spid="11" grpId="0"/>
      <p:bldP spid="12" grpId="0"/>
      <p:bldP spid="1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问题核心及原因</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Key</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Problems</a:t>
            </a:r>
            <a:r>
              <a:rPr lang="zh-CN" altLang="en-US" sz="1400" dirty="0" smtClean="0">
                <a:solidFill>
                  <a:schemeClr val="bg1">
                    <a:lumMod val="65000"/>
                  </a:schemeClr>
                </a:solidFill>
                <a:latin typeface="+mn-lt"/>
              </a:rPr>
              <a:t> </a:t>
            </a:r>
            <a:r>
              <a:rPr lang="en-US" altLang="zh-CN" sz="1400" dirty="0" smtClean="0">
                <a:solidFill>
                  <a:schemeClr val="bg1">
                    <a:lumMod val="65000"/>
                  </a:schemeClr>
                </a:solidFill>
                <a:latin typeface="+mn-lt"/>
              </a:rPr>
              <a:t>and</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reasons</a:t>
            </a:r>
            <a:endParaRPr lang="en-US" sz="1400" b="1" dirty="0">
              <a:solidFill>
                <a:srgbClr val="84CBC5"/>
              </a:solidFill>
              <a:latin typeface="+mn-lt"/>
            </a:endParaRPr>
          </a:p>
        </p:txBody>
      </p:sp>
      <p:cxnSp>
        <p:nvCxnSpPr>
          <p:cNvPr id="4" name="Straight Connector 3"/>
          <p:cNvCxnSpPr>
            <a:stCxn id="24" idx="5"/>
            <a:endCxn id="23" idx="1"/>
          </p:cNvCxnSpPr>
          <p:nvPr/>
        </p:nvCxnSpPr>
        <p:spPr>
          <a:xfrm>
            <a:off x="2249712" y="2284728"/>
            <a:ext cx="306792" cy="304006"/>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3"/>
            <a:endCxn id="30" idx="7"/>
          </p:cNvCxnSpPr>
          <p:nvPr/>
        </p:nvCxnSpPr>
        <p:spPr>
          <a:xfrm flipH="1">
            <a:off x="2403375" y="3301576"/>
            <a:ext cx="153129" cy="301707"/>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3" idx="7"/>
            <a:endCxn id="33" idx="2"/>
          </p:cNvCxnSpPr>
          <p:nvPr/>
        </p:nvCxnSpPr>
        <p:spPr>
          <a:xfrm flipH="1">
            <a:off x="896701" y="2588734"/>
            <a:ext cx="2372645" cy="403725"/>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786795" y="1804905"/>
            <a:ext cx="778046" cy="77804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3" name="Oval 22"/>
          <p:cNvSpPr/>
          <p:nvPr/>
        </p:nvSpPr>
        <p:spPr>
          <a:xfrm>
            <a:off x="2408869" y="2441099"/>
            <a:ext cx="1008112" cy="1008112"/>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0" name="Oval 29"/>
          <p:cNvSpPr/>
          <p:nvPr/>
        </p:nvSpPr>
        <p:spPr>
          <a:xfrm>
            <a:off x="1510872" y="3450154"/>
            <a:ext cx="1045632" cy="1045632"/>
          </a:xfrm>
          <a:prstGeom prst="ellipse">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4" name="Oval 23"/>
          <p:cNvSpPr/>
          <p:nvPr/>
        </p:nvSpPr>
        <p:spPr>
          <a:xfrm>
            <a:off x="1410326" y="1445342"/>
            <a:ext cx="983402" cy="983402"/>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3" name="Oval 32"/>
          <p:cNvSpPr/>
          <p:nvPr/>
        </p:nvSpPr>
        <p:spPr>
          <a:xfrm>
            <a:off x="896701" y="2658782"/>
            <a:ext cx="667354" cy="667354"/>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8" name="Title 13"/>
          <p:cNvSpPr txBox="1">
            <a:spLocks/>
          </p:cNvSpPr>
          <p:nvPr/>
        </p:nvSpPr>
        <p:spPr>
          <a:xfrm>
            <a:off x="5171091" y="1746623"/>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dirty="0" smtClean="0">
                <a:latin typeface="Microsoft YaHei Light" charset="-122"/>
                <a:ea typeface="Microsoft YaHei Light" charset="-122"/>
                <a:cs typeface="Microsoft YaHei Light" charset="-122"/>
              </a:rPr>
              <a:t>原因分析</a:t>
            </a:r>
            <a:endParaRPr lang="en-US" sz="2000" dirty="0">
              <a:latin typeface="Microsoft YaHei Light" charset="-122"/>
              <a:ea typeface="Microsoft YaHei Light" charset="-122"/>
              <a:cs typeface="Microsoft YaHei Light" charset="-122"/>
            </a:endParaRPr>
          </a:p>
        </p:txBody>
      </p:sp>
      <p:cxnSp>
        <p:nvCxnSpPr>
          <p:cNvPr id="70" name="Straight Connector 69"/>
          <p:cNvCxnSpPr/>
          <p:nvPr/>
        </p:nvCxnSpPr>
        <p:spPr>
          <a:xfrm>
            <a:off x="4823314"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Flowchart: Off-page Connector 34"/>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4</a:t>
            </a:r>
            <a:endParaRPr lang="en-US" sz="1100" b="1" dirty="0"/>
          </a:p>
        </p:txBody>
      </p:sp>
      <p:sp>
        <p:nvSpPr>
          <p:cNvPr id="15" name="文本框 14"/>
          <p:cNvSpPr txBox="1"/>
          <p:nvPr/>
        </p:nvSpPr>
        <p:spPr>
          <a:xfrm>
            <a:off x="2706478" y="2620405"/>
            <a:ext cx="461444" cy="584775"/>
          </a:xfrm>
          <a:prstGeom prst="rect">
            <a:avLst/>
          </a:prstGeom>
        </p:spPr>
        <p:txBody>
          <a:bodyPr vert="horz" lIns="91440" tIns="45720" rIns="91440" bIns="45720" rtlCol="0" anchor="ctr">
            <a:noAutofit/>
          </a:bodyPr>
          <a:lstStyle>
            <a:lvl1pPr>
              <a:spcBef>
                <a:spcPct val="0"/>
              </a:spcBef>
              <a:buNone/>
              <a:defRPr sz="3200" b="0">
                <a:solidFill>
                  <a:schemeClr val="bg1"/>
                </a:solidFill>
                <a:latin typeface="Microsoft YaHei Light" charset="-122"/>
                <a:ea typeface="Microsoft YaHei Light" charset="-122"/>
                <a:cs typeface="Microsoft YaHei Light" charset="-122"/>
              </a:defRPr>
            </a:lvl1pPr>
          </a:lstStyle>
          <a:p>
            <a:r>
              <a:rPr lang="zh-CN" altLang="en-US" sz="2000" dirty="0" smtClean="0">
                <a:latin typeface="Microsoft YaHei" charset="-122"/>
                <a:ea typeface="Microsoft YaHei" charset="-122"/>
                <a:cs typeface="Microsoft YaHei" charset="-122"/>
              </a:rPr>
              <a:t>缺</a:t>
            </a:r>
            <a:endParaRPr lang="zh-CN" altLang="en-US" sz="2000" dirty="0">
              <a:latin typeface="Microsoft YaHei" charset="-122"/>
              <a:ea typeface="Microsoft YaHei" charset="-122"/>
              <a:cs typeface="Microsoft YaHei" charset="-122"/>
            </a:endParaRPr>
          </a:p>
        </p:txBody>
      </p:sp>
      <p:sp>
        <p:nvSpPr>
          <p:cNvPr id="17" name="文本框 16"/>
          <p:cNvSpPr txBox="1"/>
          <p:nvPr/>
        </p:nvSpPr>
        <p:spPr>
          <a:xfrm>
            <a:off x="1573689" y="1741552"/>
            <a:ext cx="656676" cy="400110"/>
          </a:xfrm>
          <a:prstGeom prst="rect">
            <a:avLst/>
          </a:prstGeom>
        </p:spPr>
        <p:txBody>
          <a:bodyPr vert="horz" lIns="91440" tIns="45720" rIns="91440" bIns="45720" rtlCol="0" anchor="ctr">
            <a:noAutofit/>
          </a:bodyPr>
          <a:lstStyle>
            <a:defPPr>
              <a:defRPr lang="en-US"/>
            </a:defPPr>
            <a:lvl1pPr>
              <a:spcBef>
                <a:spcPct val="0"/>
              </a:spcBef>
              <a:buNone/>
              <a:defRPr sz="2000" b="0">
                <a:solidFill>
                  <a:schemeClr val="bg1"/>
                </a:solidFill>
                <a:latin typeface="Microsoft YaHei Light" charset="-122"/>
                <a:ea typeface="Microsoft YaHei Light" charset="-122"/>
                <a:cs typeface="Microsoft YaHei Light" charset="-122"/>
              </a:defRPr>
            </a:lvl1pPr>
          </a:lstStyle>
          <a:p>
            <a:r>
              <a:rPr lang="zh-CN" altLang="en-US" sz="1800" dirty="0" smtClean="0"/>
              <a:t>融资</a:t>
            </a:r>
            <a:endParaRPr lang="en-US" altLang="zh-CN" sz="1800" dirty="0" smtClean="0"/>
          </a:p>
          <a:p>
            <a:r>
              <a:rPr lang="zh-CN" altLang="en-US" sz="1800" dirty="0" smtClean="0"/>
              <a:t>渠道</a:t>
            </a:r>
            <a:endParaRPr lang="zh-CN" altLang="en-US" sz="1800" dirty="0"/>
          </a:p>
        </p:txBody>
      </p:sp>
      <p:sp>
        <p:nvSpPr>
          <p:cNvPr id="20" name="文本框 19"/>
          <p:cNvSpPr txBox="1"/>
          <p:nvPr/>
        </p:nvSpPr>
        <p:spPr>
          <a:xfrm>
            <a:off x="918907" y="2796358"/>
            <a:ext cx="646331" cy="369332"/>
          </a:xfrm>
          <a:prstGeom prst="rect">
            <a:avLst/>
          </a:prstGeom>
        </p:spPr>
        <p:txBody>
          <a:bodyPr vert="horz" lIns="91440" tIns="45720" rIns="91440" bIns="45720" rtlCol="0" anchor="ctr">
            <a:noAutofit/>
          </a:bodyPr>
          <a:lstStyle>
            <a:defPPr>
              <a:defRPr lang="en-US"/>
            </a:defPPr>
            <a:lvl1pPr>
              <a:spcBef>
                <a:spcPct val="0"/>
              </a:spcBef>
              <a:buNone/>
              <a:defRPr b="0">
                <a:solidFill>
                  <a:schemeClr val="bg1"/>
                </a:solidFill>
                <a:latin typeface="Microsoft YaHei Light" charset="-122"/>
                <a:ea typeface="Microsoft YaHei Light" charset="-122"/>
                <a:cs typeface="Microsoft YaHei Light" charset="-122"/>
              </a:defRPr>
            </a:lvl1pPr>
          </a:lstStyle>
          <a:p>
            <a:r>
              <a:rPr lang="zh-CN" altLang="en-US" dirty="0"/>
              <a:t>担保</a:t>
            </a:r>
          </a:p>
        </p:txBody>
      </p:sp>
      <p:sp>
        <p:nvSpPr>
          <p:cNvPr id="46" name="文本框 45"/>
          <p:cNvSpPr txBox="1"/>
          <p:nvPr/>
        </p:nvSpPr>
        <p:spPr>
          <a:xfrm>
            <a:off x="1705350" y="3796868"/>
            <a:ext cx="656676" cy="400110"/>
          </a:xfrm>
          <a:prstGeom prst="rect">
            <a:avLst/>
          </a:prstGeom>
        </p:spPr>
        <p:txBody>
          <a:bodyPr vert="horz" lIns="91440" tIns="45720" rIns="91440" bIns="45720" rtlCol="0" anchor="ctr">
            <a:noAutofit/>
          </a:bodyPr>
          <a:lstStyle>
            <a:defPPr>
              <a:defRPr lang="en-US"/>
            </a:defPPr>
            <a:lvl1pPr>
              <a:spcBef>
                <a:spcPct val="0"/>
              </a:spcBef>
              <a:buNone/>
              <a:defRPr sz="2000" b="0">
                <a:solidFill>
                  <a:schemeClr val="bg1"/>
                </a:solidFill>
                <a:latin typeface="Microsoft YaHei Light" charset="-122"/>
                <a:ea typeface="Microsoft YaHei Light" charset="-122"/>
                <a:cs typeface="Microsoft YaHei Light" charset="-122"/>
              </a:defRPr>
            </a:lvl1pPr>
          </a:lstStyle>
          <a:p>
            <a:r>
              <a:rPr lang="zh-CN" altLang="en-US" sz="1800" dirty="0" smtClean="0"/>
              <a:t>信用审核</a:t>
            </a:r>
            <a:endParaRPr lang="zh-CN" altLang="en-US" sz="1800" dirty="0"/>
          </a:p>
        </p:txBody>
      </p:sp>
      <p:sp>
        <p:nvSpPr>
          <p:cNvPr id="37" name="文本框 36"/>
          <p:cNvSpPr txBox="1"/>
          <p:nvPr/>
        </p:nvSpPr>
        <p:spPr>
          <a:xfrm>
            <a:off x="3852652" y="2012766"/>
            <a:ext cx="646331" cy="369332"/>
          </a:xfrm>
          <a:prstGeom prst="rect">
            <a:avLst/>
          </a:prstGeom>
          <a:noFill/>
        </p:spPr>
        <p:txBody>
          <a:bodyPr wrap="none" rtlCol="0">
            <a:spAutoFit/>
          </a:bodyPr>
          <a:lstStyle/>
          <a:p>
            <a:r>
              <a:rPr kumimoji="1" lang="zh-CN" altLang="en-US" dirty="0" smtClean="0">
                <a:solidFill>
                  <a:schemeClr val="bg1"/>
                </a:solidFill>
                <a:latin typeface="Microsoft YaHei Light" charset="-122"/>
                <a:ea typeface="Microsoft YaHei Light" charset="-122"/>
                <a:cs typeface="Microsoft YaHei Light" charset="-122"/>
              </a:rPr>
              <a:t>内因</a:t>
            </a:r>
            <a:endParaRPr kumimoji="1" lang="zh-CN" altLang="en-US" dirty="0">
              <a:solidFill>
                <a:schemeClr val="bg1"/>
              </a:solidFill>
              <a:latin typeface="Microsoft YaHei Light" charset="-122"/>
              <a:ea typeface="Microsoft YaHei Light" charset="-122"/>
              <a:cs typeface="Microsoft YaHei Light" charset="-122"/>
            </a:endParaRPr>
          </a:p>
        </p:txBody>
      </p:sp>
      <p:sp>
        <p:nvSpPr>
          <p:cNvPr id="49" name="Oval 33"/>
          <p:cNvSpPr/>
          <p:nvPr/>
        </p:nvSpPr>
        <p:spPr>
          <a:xfrm>
            <a:off x="3549659" y="3218877"/>
            <a:ext cx="778046" cy="77804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0" name="文本框 49"/>
          <p:cNvSpPr txBox="1"/>
          <p:nvPr/>
        </p:nvSpPr>
        <p:spPr>
          <a:xfrm>
            <a:off x="3625864" y="3418617"/>
            <a:ext cx="646331" cy="369332"/>
          </a:xfrm>
          <a:prstGeom prst="rect">
            <a:avLst/>
          </a:prstGeom>
          <a:noFill/>
        </p:spPr>
        <p:txBody>
          <a:bodyPr wrap="none" rtlCol="0">
            <a:spAutoFit/>
          </a:bodyPr>
          <a:lstStyle/>
          <a:p>
            <a:r>
              <a:rPr kumimoji="1" lang="zh-CN" altLang="en-US" dirty="0" smtClean="0">
                <a:solidFill>
                  <a:schemeClr val="bg1"/>
                </a:solidFill>
                <a:latin typeface="Microsoft YaHei Light" charset="-122"/>
                <a:ea typeface="Microsoft YaHei Light" charset="-122"/>
                <a:cs typeface="Microsoft YaHei Light" charset="-122"/>
              </a:rPr>
              <a:t>外因</a:t>
            </a:r>
            <a:endParaRPr kumimoji="1" lang="zh-CN" altLang="en-US" dirty="0">
              <a:solidFill>
                <a:schemeClr val="bg1"/>
              </a:solidFill>
              <a:latin typeface="Microsoft YaHei Light" charset="-122"/>
              <a:ea typeface="Microsoft YaHei Light" charset="-122"/>
              <a:cs typeface="Microsoft YaHei Light" charset="-122"/>
            </a:endParaRPr>
          </a:p>
        </p:txBody>
      </p:sp>
      <p:cxnSp>
        <p:nvCxnSpPr>
          <p:cNvPr id="52" name="Straight Connector 3"/>
          <p:cNvCxnSpPr>
            <a:stCxn id="23" idx="7"/>
            <a:endCxn id="34" idx="2"/>
          </p:cNvCxnSpPr>
          <p:nvPr/>
        </p:nvCxnSpPr>
        <p:spPr>
          <a:xfrm flipV="1">
            <a:off x="3269346" y="2193928"/>
            <a:ext cx="517449" cy="394806"/>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3"/>
          <p:cNvCxnSpPr>
            <a:stCxn id="23" idx="5"/>
            <a:endCxn id="49" idx="2"/>
          </p:cNvCxnSpPr>
          <p:nvPr/>
        </p:nvCxnSpPr>
        <p:spPr>
          <a:xfrm>
            <a:off x="3269346" y="3301576"/>
            <a:ext cx="280313" cy="306324"/>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193128" y="2436731"/>
            <a:ext cx="3626314" cy="1384995"/>
          </a:xfrm>
          <a:prstGeom prst="rect">
            <a:avLst/>
          </a:prstGeom>
          <a:noFill/>
        </p:spPr>
        <p:txBody>
          <a:bodyPr wrap="none" rtlCol="0">
            <a:spAutoFit/>
          </a:bodyPr>
          <a:lstStyle/>
          <a:p>
            <a:pPr marL="171450" indent="-171450">
              <a:buFont typeface="Wingdings" charset="2"/>
              <a:buChar char="Ø"/>
            </a:pPr>
            <a:r>
              <a:rPr lang="zh-CN" altLang="en-US" sz="1200" dirty="0" smtClean="0">
                <a:solidFill>
                  <a:schemeClr val="bg2">
                    <a:lumMod val="50000"/>
                  </a:schemeClr>
                </a:solidFill>
                <a:latin typeface="Microsoft YaHei Light" charset="-122"/>
                <a:ea typeface="Microsoft YaHei Light" charset="-122"/>
                <a:cs typeface="Microsoft YaHei Light" charset="-122"/>
              </a:rPr>
              <a:t>内因：</a:t>
            </a:r>
            <a:endParaRPr lang="en-US" altLang="zh-CN" sz="1200" dirty="0" smtClean="0">
              <a:solidFill>
                <a:schemeClr val="bg2">
                  <a:lumMod val="50000"/>
                </a:schemeClr>
              </a:solidFill>
              <a:latin typeface="Microsoft YaHei Light" charset="-122"/>
              <a:ea typeface="Microsoft YaHei Light" charset="-122"/>
              <a:cs typeface="Microsoft YaHei Light" charset="-122"/>
            </a:endParaRPr>
          </a:p>
          <a:p>
            <a:r>
              <a:rPr lang="zh-CN" altLang="en-US" sz="1200" dirty="0" smtClean="0">
                <a:solidFill>
                  <a:schemeClr val="bg2">
                    <a:lumMod val="50000"/>
                  </a:schemeClr>
                </a:solidFill>
                <a:latin typeface="Microsoft YaHei Light" charset="-122"/>
                <a:ea typeface="Microsoft YaHei Light" charset="-122"/>
                <a:cs typeface="Microsoft YaHei Light" charset="-122"/>
              </a:rPr>
              <a:t>中小</a:t>
            </a:r>
            <a:r>
              <a:rPr lang="zh-CN" altLang="en-US" sz="1200" dirty="0">
                <a:solidFill>
                  <a:schemeClr val="bg2">
                    <a:lumMod val="50000"/>
                  </a:schemeClr>
                </a:solidFill>
                <a:latin typeface="Microsoft YaHei Light" charset="-122"/>
                <a:ea typeface="Microsoft YaHei Light" charset="-122"/>
                <a:cs typeface="Microsoft YaHei Light" charset="-122"/>
              </a:rPr>
              <a:t>企业规模较小，经营稳定性差</a:t>
            </a:r>
            <a:endParaRPr lang="en-US" altLang="zh-CN" sz="1200" dirty="0">
              <a:solidFill>
                <a:schemeClr val="bg2">
                  <a:lumMod val="50000"/>
                </a:schemeClr>
              </a:solidFill>
              <a:latin typeface="Microsoft YaHei Light" charset="-122"/>
              <a:ea typeface="Microsoft YaHei Light" charset="-122"/>
              <a:cs typeface="Microsoft YaHei Light" charset="-122"/>
            </a:endParaRPr>
          </a:p>
          <a:p>
            <a:r>
              <a:rPr lang="zh-CN" altLang="en-US" sz="1200" dirty="0" smtClean="0">
                <a:solidFill>
                  <a:schemeClr val="bg2">
                    <a:lumMod val="50000"/>
                  </a:schemeClr>
                </a:solidFill>
                <a:latin typeface="Microsoft YaHei Light" charset="-122"/>
                <a:ea typeface="Microsoft YaHei Light" charset="-122"/>
                <a:cs typeface="Microsoft YaHei Light" charset="-122"/>
              </a:rPr>
              <a:t>中小</a:t>
            </a:r>
            <a:r>
              <a:rPr lang="zh-CN" altLang="en-US" sz="1200" dirty="0">
                <a:solidFill>
                  <a:schemeClr val="bg2">
                    <a:lumMod val="50000"/>
                  </a:schemeClr>
                </a:solidFill>
                <a:latin typeface="Microsoft YaHei Light" charset="-122"/>
                <a:ea typeface="Microsoft YaHei Light" charset="-122"/>
                <a:cs typeface="Microsoft YaHei Light" charset="-122"/>
              </a:rPr>
              <a:t>企业固定资产比率低，能用于抵押的资产不足</a:t>
            </a:r>
            <a:endParaRPr lang="en-US" altLang="zh-CN" sz="1200" dirty="0">
              <a:solidFill>
                <a:schemeClr val="bg2">
                  <a:lumMod val="50000"/>
                </a:schemeClr>
              </a:solidFill>
              <a:latin typeface="Microsoft YaHei Light" charset="-122"/>
              <a:ea typeface="Microsoft YaHei Light" charset="-122"/>
              <a:cs typeface="Microsoft YaHei Light" charset="-122"/>
            </a:endParaRPr>
          </a:p>
          <a:p>
            <a:pPr marL="171450" indent="-171450">
              <a:buFont typeface="Wingdings" charset="2"/>
              <a:buChar char="Ø"/>
            </a:pPr>
            <a:r>
              <a:rPr lang="zh-CN" altLang="en-US" sz="1200" dirty="0" smtClean="0">
                <a:solidFill>
                  <a:schemeClr val="bg2">
                    <a:lumMod val="50000"/>
                  </a:schemeClr>
                </a:solidFill>
                <a:latin typeface="Microsoft YaHei Light" charset="-122"/>
                <a:ea typeface="Microsoft YaHei Light" charset="-122"/>
                <a:cs typeface="Microsoft YaHei Light" charset="-122"/>
              </a:rPr>
              <a:t>外因：</a:t>
            </a:r>
            <a:endParaRPr lang="en-US" altLang="zh-CN" sz="1200" dirty="0" smtClean="0">
              <a:solidFill>
                <a:schemeClr val="bg2">
                  <a:lumMod val="50000"/>
                </a:schemeClr>
              </a:solidFill>
              <a:latin typeface="Microsoft YaHei Light" charset="-122"/>
              <a:ea typeface="Microsoft YaHei Light" charset="-122"/>
              <a:cs typeface="Microsoft YaHei Light" charset="-122"/>
            </a:endParaRPr>
          </a:p>
          <a:p>
            <a:r>
              <a:rPr lang="zh-CN" altLang="en-US" sz="1200" dirty="0" smtClean="0">
                <a:solidFill>
                  <a:schemeClr val="bg2">
                    <a:lumMod val="50000"/>
                  </a:schemeClr>
                </a:solidFill>
                <a:latin typeface="Microsoft YaHei Light" charset="-122"/>
                <a:ea typeface="Microsoft YaHei Light" charset="-122"/>
                <a:cs typeface="Microsoft YaHei Light" charset="-122"/>
              </a:rPr>
              <a:t>银行</a:t>
            </a:r>
            <a:r>
              <a:rPr lang="zh-CN" altLang="en-US" sz="1200" dirty="0">
                <a:solidFill>
                  <a:schemeClr val="bg2">
                    <a:lumMod val="50000"/>
                  </a:schemeClr>
                </a:solidFill>
                <a:latin typeface="Microsoft YaHei Light" charset="-122"/>
                <a:ea typeface="Microsoft YaHei Light" charset="-122"/>
                <a:cs typeface="Microsoft YaHei Light" charset="-122"/>
              </a:rPr>
              <a:t>需充分考虑信用风险，以稳健经营为宗旨</a:t>
            </a:r>
            <a:endParaRPr lang="en-US" altLang="zh-CN" sz="1200" dirty="0">
              <a:solidFill>
                <a:schemeClr val="bg2">
                  <a:lumMod val="50000"/>
                </a:schemeClr>
              </a:solidFill>
              <a:latin typeface="Microsoft YaHei Light" charset="-122"/>
              <a:ea typeface="Microsoft YaHei Light" charset="-122"/>
              <a:cs typeface="Microsoft YaHei Light" charset="-122"/>
            </a:endParaRPr>
          </a:p>
          <a:p>
            <a:r>
              <a:rPr lang="zh-CN" altLang="zh-CN" sz="1200" dirty="0" smtClean="0">
                <a:solidFill>
                  <a:schemeClr val="bg2">
                    <a:lumMod val="50000"/>
                  </a:schemeClr>
                </a:solidFill>
                <a:latin typeface="Microsoft YaHei Light" charset="-122"/>
                <a:ea typeface="Microsoft YaHei Light" charset="-122"/>
                <a:cs typeface="Microsoft YaHei Light" charset="-122"/>
              </a:rPr>
              <a:t>政府</a:t>
            </a:r>
            <a:r>
              <a:rPr lang="zh-CN" altLang="zh-CN" sz="1200" dirty="0">
                <a:solidFill>
                  <a:schemeClr val="bg2">
                    <a:lumMod val="50000"/>
                  </a:schemeClr>
                </a:solidFill>
                <a:latin typeface="Microsoft YaHei Light" charset="-122"/>
                <a:ea typeface="Microsoft YaHei Light" charset="-122"/>
                <a:cs typeface="Microsoft YaHei Light" charset="-122"/>
              </a:rPr>
              <a:t>对中小企业融资的政策扶持</a:t>
            </a:r>
            <a:r>
              <a:rPr lang="zh-CN" altLang="en-US" sz="1200" dirty="0">
                <a:solidFill>
                  <a:schemeClr val="bg2">
                    <a:lumMod val="50000"/>
                  </a:schemeClr>
                </a:solidFill>
                <a:latin typeface="Microsoft YaHei Light" charset="-122"/>
                <a:ea typeface="Microsoft YaHei Light" charset="-122"/>
                <a:cs typeface="Microsoft YaHei Light" charset="-122"/>
              </a:rPr>
              <a:t>具有针对性，但“</a:t>
            </a:r>
            <a:r>
              <a:rPr lang="zh-CN" altLang="en-US" sz="1200" dirty="0" smtClean="0">
                <a:solidFill>
                  <a:schemeClr val="bg2">
                    <a:lumMod val="50000"/>
                  </a:schemeClr>
                </a:solidFill>
                <a:latin typeface="Microsoft YaHei Light" charset="-122"/>
                <a:ea typeface="Microsoft YaHei Light" charset="-122"/>
                <a:cs typeface="Microsoft YaHei Light" charset="-122"/>
              </a:rPr>
              <a:t>治</a:t>
            </a:r>
            <a:endParaRPr lang="en-US" altLang="zh-CN" sz="1200" dirty="0" smtClean="0">
              <a:solidFill>
                <a:schemeClr val="bg2">
                  <a:lumMod val="50000"/>
                </a:schemeClr>
              </a:solidFill>
              <a:latin typeface="Microsoft YaHei Light" charset="-122"/>
              <a:ea typeface="Microsoft YaHei Light" charset="-122"/>
              <a:cs typeface="Microsoft YaHei Light" charset="-122"/>
            </a:endParaRPr>
          </a:p>
          <a:p>
            <a:r>
              <a:rPr lang="zh-CN" altLang="en-US" sz="1200" dirty="0" smtClean="0">
                <a:solidFill>
                  <a:schemeClr val="bg2">
                    <a:lumMod val="50000"/>
                  </a:schemeClr>
                </a:solidFill>
                <a:latin typeface="Microsoft YaHei Light" charset="-122"/>
                <a:ea typeface="Microsoft YaHei Light" charset="-122"/>
                <a:cs typeface="Microsoft YaHei Light" charset="-122"/>
              </a:rPr>
              <a:t>标</a:t>
            </a:r>
            <a:r>
              <a:rPr lang="zh-CN" altLang="en-US" sz="1200" dirty="0">
                <a:solidFill>
                  <a:schemeClr val="bg2">
                    <a:lumMod val="50000"/>
                  </a:schemeClr>
                </a:solidFill>
                <a:latin typeface="Microsoft YaHei Light" charset="-122"/>
                <a:ea typeface="Microsoft YaHei Light" charset="-122"/>
                <a:cs typeface="Microsoft YaHei Light" charset="-122"/>
              </a:rPr>
              <a:t>不治本”</a:t>
            </a:r>
          </a:p>
        </p:txBody>
      </p:sp>
    </p:spTree>
    <p:extLst>
      <p:ext uri="{BB962C8B-B14F-4D97-AF65-F5344CB8AC3E}">
        <p14:creationId xmlns:p14="http://schemas.microsoft.com/office/powerpoint/2010/main" val="1508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down)">
                                      <p:cBhvr>
                                        <p:cTn id="24" dur="500"/>
                                        <p:tgtEl>
                                          <p:spTgt spid="52"/>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down)">
                                      <p:cBhvr>
                                        <p:cTn id="3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41528" y="3711613"/>
            <a:ext cx="1765696" cy="251638"/>
            <a:chOff x="6786150" y="2076140"/>
            <a:chExt cx="3128037" cy="251638"/>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3128037" cy="1942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b="1" dirty="0" smtClean="0">
                  <a:solidFill>
                    <a:schemeClr val="tx1">
                      <a:lumMod val="50000"/>
                      <a:lumOff val="50000"/>
                    </a:schemeClr>
                  </a:solidFill>
                  <a:ea typeface="Franchise" pitchFamily="49" charset="0"/>
                </a:rPr>
                <a:t>大型企业风险</a:t>
              </a:r>
              <a:r>
                <a:rPr lang="en-US" altLang="zh-CN" sz="1100" b="1" dirty="0" smtClean="0">
                  <a:solidFill>
                    <a:schemeClr val="tx1">
                      <a:lumMod val="50000"/>
                      <a:lumOff val="50000"/>
                    </a:schemeClr>
                  </a:solidFill>
                  <a:ea typeface="Franchise" pitchFamily="49" charset="0"/>
                </a:rPr>
                <a:t>-</a:t>
              </a:r>
              <a:r>
                <a:rPr lang="zh-CN" altLang="en-US" sz="1100" b="1" dirty="0" smtClean="0">
                  <a:solidFill>
                    <a:schemeClr val="tx1">
                      <a:lumMod val="50000"/>
                      <a:lumOff val="50000"/>
                    </a:schemeClr>
                  </a:solidFill>
                  <a:ea typeface="Franchise" pitchFamily="49" charset="0"/>
                </a:rPr>
                <a:t>收益曲线</a:t>
              </a:r>
              <a:endParaRPr lang="en-US" sz="1100" b="1" dirty="0" smtClean="0">
                <a:solidFill>
                  <a:schemeClr val="tx1">
                    <a:lumMod val="50000"/>
                    <a:lumOff val="50000"/>
                  </a:schemeClr>
                </a:solidFill>
                <a:ea typeface="Franchise" pitchFamily="49" charset="0"/>
              </a:endParaRPr>
            </a:p>
          </p:txBody>
        </p:sp>
      </p:grpSp>
      <p:grpSp>
        <p:nvGrpSpPr>
          <p:cNvPr id="17" name="Group 16"/>
          <p:cNvGrpSpPr/>
          <p:nvPr/>
        </p:nvGrpSpPr>
        <p:grpSpPr>
          <a:xfrm>
            <a:off x="2358087" y="3711613"/>
            <a:ext cx="1893353" cy="251638"/>
            <a:chOff x="6786150" y="2076140"/>
            <a:chExt cx="3354189" cy="251638"/>
          </a:xfrm>
        </p:grpSpPr>
        <p:sp>
          <p:nvSpPr>
            <p:cNvPr id="18" name="Rectangle 17"/>
            <p:cNvSpPr/>
            <p:nvPr/>
          </p:nvSpPr>
          <p:spPr>
            <a:xfrm>
              <a:off x="6876256" y="2076140"/>
              <a:ext cx="242284" cy="72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3354189" cy="1942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b="1" dirty="0" smtClean="0">
                  <a:solidFill>
                    <a:schemeClr val="tx1">
                      <a:lumMod val="50000"/>
                      <a:lumOff val="50000"/>
                    </a:schemeClr>
                  </a:solidFill>
                  <a:ea typeface="Franchise" pitchFamily="49" charset="0"/>
                </a:rPr>
                <a:t>中小型企业</a:t>
              </a:r>
              <a:r>
                <a:rPr lang="zh-CN" altLang="en-US" sz="1100" b="1" smtClean="0">
                  <a:solidFill>
                    <a:schemeClr val="tx1">
                      <a:lumMod val="50000"/>
                      <a:lumOff val="50000"/>
                    </a:schemeClr>
                  </a:solidFill>
                  <a:ea typeface="Franchise" pitchFamily="49" charset="0"/>
                </a:rPr>
                <a:t>风险</a:t>
              </a:r>
              <a:r>
                <a:rPr lang="en-US" altLang="zh-CN" sz="1100" b="1" dirty="0" smtClean="0">
                  <a:solidFill>
                    <a:schemeClr val="tx1">
                      <a:lumMod val="50000"/>
                      <a:lumOff val="50000"/>
                    </a:schemeClr>
                  </a:solidFill>
                  <a:ea typeface="Franchise" pitchFamily="49" charset="0"/>
                </a:rPr>
                <a:t>-</a:t>
              </a:r>
              <a:r>
                <a:rPr lang="zh-CN" altLang="en-US" sz="1100" b="1" dirty="0" smtClean="0">
                  <a:solidFill>
                    <a:schemeClr val="tx1">
                      <a:lumMod val="50000"/>
                      <a:lumOff val="50000"/>
                    </a:schemeClr>
                  </a:solidFill>
                  <a:ea typeface="Franchise" pitchFamily="49" charset="0"/>
                </a:rPr>
                <a:t>收益曲线</a:t>
              </a:r>
              <a:endParaRPr lang="en-US" sz="1100" b="1" dirty="0" smtClean="0">
                <a:solidFill>
                  <a:schemeClr val="tx1">
                    <a:lumMod val="50000"/>
                    <a:lumOff val="50000"/>
                  </a:schemeClr>
                </a:solidFill>
                <a:ea typeface="Franchise" pitchFamily="49" charset="0"/>
              </a:endParaRPr>
            </a:p>
          </p:txBody>
        </p:sp>
      </p:grpSp>
      <p:sp>
        <p:nvSpPr>
          <p:cNvPr id="26" name="Flowchart: Off-page Connector 2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5</a:t>
            </a:r>
            <a:endParaRPr lang="en-US" sz="1100" b="1" dirty="0"/>
          </a:p>
        </p:txBody>
      </p:sp>
      <p:graphicFrame>
        <p:nvGraphicFramePr>
          <p:cNvPr id="3" name="图表 2"/>
          <p:cNvGraphicFramePr/>
          <p:nvPr>
            <p:extLst>
              <p:ext uri="{D42A27DB-BD31-4B8C-83A1-F6EECF244321}">
                <p14:modId xmlns:p14="http://schemas.microsoft.com/office/powerpoint/2010/main" val="1527428098"/>
              </p:ext>
            </p:extLst>
          </p:nvPr>
        </p:nvGraphicFramePr>
        <p:xfrm>
          <a:off x="490396" y="1179341"/>
          <a:ext cx="3529662" cy="235310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p:cNvSpPr txBox="1"/>
          <p:nvPr/>
        </p:nvSpPr>
        <p:spPr>
          <a:xfrm>
            <a:off x="253837" y="1263964"/>
            <a:ext cx="338554" cy="461665"/>
          </a:xfrm>
          <a:prstGeom prst="rect">
            <a:avLst/>
          </a:prstGeom>
          <a:noFill/>
        </p:spPr>
        <p:txBody>
          <a:bodyPr wrap="none" rtlCol="0">
            <a:spAutoFit/>
          </a:bodyPr>
          <a:lstStyle/>
          <a:p>
            <a:r>
              <a:rPr kumimoji="1" lang="zh-CN" altLang="en-US" sz="1200" dirty="0" smtClean="0">
                <a:latin typeface="Microsoft YaHei Light" charset="-122"/>
                <a:ea typeface="Microsoft YaHei Light" charset="-122"/>
                <a:cs typeface="Microsoft YaHei Light" charset="-122"/>
              </a:rPr>
              <a:t>收</a:t>
            </a:r>
            <a:endParaRPr kumimoji="1" lang="en-US" altLang="zh-CN" sz="1200" dirty="0" smtClean="0">
              <a:latin typeface="Microsoft YaHei Light" charset="-122"/>
              <a:ea typeface="Microsoft YaHei Light" charset="-122"/>
              <a:cs typeface="Microsoft YaHei Light" charset="-122"/>
            </a:endParaRPr>
          </a:p>
          <a:p>
            <a:r>
              <a:rPr kumimoji="1" lang="zh-CN" altLang="en-US" sz="1200" dirty="0" smtClean="0">
                <a:latin typeface="Microsoft YaHei Light" charset="-122"/>
                <a:ea typeface="Microsoft YaHei Light" charset="-122"/>
                <a:cs typeface="Microsoft YaHei Light" charset="-122"/>
              </a:rPr>
              <a:t>益</a:t>
            </a:r>
            <a:endParaRPr kumimoji="1" lang="zh-CN" altLang="en-US" sz="1200" dirty="0">
              <a:latin typeface="Microsoft YaHei Light" charset="-122"/>
              <a:ea typeface="Microsoft YaHei Light" charset="-122"/>
              <a:cs typeface="Microsoft YaHei Light" charset="-122"/>
            </a:endParaRPr>
          </a:p>
        </p:txBody>
      </p:sp>
      <p:sp>
        <p:nvSpPr>
          <p:cNvPr id="5" name="文本框 4"/>
          <p:cNvSpPr txBox="1"/>
          <p:nvPr/>
        </p:nvSpPr>
        <p:spPr>
          <a:xfrm>
            <a:off x="3659990" y="3354576"/>
            <a:ext cx="492443" cy="276999"/>
          </a:xfrm>
          <a:prstGeom prst="rect">
            <a:avLst/>
          </a:prstGeom>
          <a:noFill/>
        </p:spPr>
        <p:txBody>
          <a:bodyPr wrap="none" rtlCol="0">
            <a:spAutoFit/>
          </a:bodyPr>
          <a:lstStyle>
            <a:defPPr>
              <a:defRPr lang="en-US"/>
            </a:defPPr>
            <a:lvl1pPr>
              <a:defRPr kumimoji="1" sz="1200">
                <a:latin typeface="Microsoft YaHei Light" charset="-122"/>
                <a:ea typeface="Microsoft YaHei Light" charset="-122"/>
                <a:cs typeface="Microsoft YaHei Light" charset="-122"/>
              </a:defRPr>
            </a:lvl1pPr>
          </a:lstStyle>
          <a:p>
            <a:r>
              <a:rPr lang="zh-CN" altLang="en-US" dirty="0"/>
              <a:t>风险</a:t>
            </a:r>
          </a:p>
        </p:txBody>
      </p:sp>
      <p:sp>
        <p:nvSpPr>
          <p:cNvPr id="50" name="文本框 49"/>
          <p:cNvSpPr txBox="1"/>
          <p:nvPr/>
        </p:nvSpPr>
        <p:spPr>
          <a:xfrm>
            <a:off x="432277" y="3279565"/>
            <a:ext cx="269626" cy="276999"/>
          </a:xfrm>
          <a:prstGeom prst="rect">
            <a:avLst/>
          </a:prstGeom>
          <a:noFill/>
        </p:spPr>
        <p:txBody>
          <a:bodyPr wrap="none" rtlCol="0">
            <a:spAutoFit/>
          </a:bodyPr>
          <a:lstStyle>
            <a:defPPr>
              <a:defRPr lang="en-US"/>
            </a:defPPr>
            <a:lvl1pPr>
              <a:defRPr kumimoji="1" sz="1200">
                <a:latin typeface="Microsoft YaHei Light" charset="-122"/>
                <a:ea typeface="Microsoft YaHei Light" charset="-122"/>
                <a:cs typeface="Microsoft YaHei Light" charset="-122"/>
              </a:defRPr>
            </a:lvl1pPr>
          </a:lstStyle>
          <a:p>
            <a:r>
              <a:rPr lang="en-US" altLang="zh-CN"/>
              <a:t>0</a:t>
            </a:r>
            <a:endParaRPr lang="zh-CN" altLang="en-US" dirty="0"/>
          </a:p>
        </p:txBody>
      </p:sp>
      <p:grpSp>
        <p:nvGrpSpPr>
          <p:cNvPr id="10" name="组 9"/>
          <p:cNvGrpSpPr/>
          <p:nvPr/>
        </p:nvGrpSpPr>
        <p:grpSpPr>
          <a:xfrm>
            <a:off x="4389528" y="1254105"/>
            <a:ext cx="4247687" cy="2697266"/>
            <a:chOff x="4267606" y="738580"/>
            <a:chExt cx="4247687" cy="2697266"/>
          </a:xfrm>
        </p:grpSpPr>
        <p:sp>
          <p:nvSpPr>
            <p:cNvPr id="30" name="Title 13"/>
            <p:cNvSpPr txBox="1">
              <a:spLocks/>
            </p:cNvSpPr>
            <p:nvPr/>
          </p:nvSpPr>
          <p:spPr>
            <a:xfrm>
              <a:off x="4267606" y="738580"/>
              <a:ext cx="1160483" cy="276999"/>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200" smtClean="0">
                  <a:solidFill>
                    <a:schemeClr val="bg2">
                      <a:lumMod val="50000"/>
                    </a:schemeClr>
                  </a:solidFill>
                  <a:latin typeface="Microsoft YaHei" charset="-122"/>
                  <a:ea typeface="Microsoft YaHei" charset="-122"/>
                  <a:cs typeface="Microsoft YaHei" charset="-122"/>
                </a:rPr>
                <a:t>企业规模（人）</a:t>
              </a:r>
              <a:endParaRPr lang="en-US" sz="1200" dirty="0">
                <a:solidFill>
                  <a:schemeClr val="bg2">
                    <a:lumMod val="50000"/>
                  </a:schemeClr>
                </a:solidFill>
                <a:latin typeface="Microsoft YaHei" charset="-122"/>
                <a:ea typeface="Microsoft YaHei" charset="-122"/>
                <a:cs typeface="Microsoft YaHei" charset="-122"/>
              </a:endParaRPr>
            </a:p>
          </p:txBody>
        </p:sp>
        <p:sp>
          <p:nvSpPr>
            <p:cNvPr id="35" name="Rectangle 1"/>
            <p:cNvSpPr/>
            <p:nvPr/>
          </p:nvSpPr>
          <p:spPr>
            <a:xfrm>
              <a:off x="4364842" y="1098226"/>
              <a:ext cx="4140381" cy="71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8"/>
            <p:cNvCxnSpPr/>
            <p:nvPr/>
          </p:nvCxnSpPr>
          <p:spPr>
            <a:xfrm>
              <a:off x="4364842" y="1043578"/>
              <a:ext cx="414038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9"/>
            <p:cNvCxnSpPr/>
            <p:nvPr/>
          </p:nvCxnSpPr>
          <p:spPr>
            <a:xfrm>
              <a:off x="4364842" y="1058765"/>
              <a:ext cx="414038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2" name="Title 13"/>
            <p:cNvSpPr txBox="1">
              <a:spLocks/>
            </p:cNvSpPr>
            <p:nvPr/>
          </p:nvSpPr>
          <p:spPr>
            <a:xfrm>
              <a:off x="5525395" y="738580"/>
              <a:ext cx="495631" cy="276999"/>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200" dirty="0" smtClean="0">
                  <a:solidFill>
                    <a:schemeClr val="bg2">
                      <a:lumMod val="50000"/>
                    </a:schemeClr>
                  </a:solidFill>
                  <a:latin typeface="Source Sans Pro" pitchFamily="34" charset="0"/>
                </a:rPr>
                <a:t>＜</a:t>
              </a:r>
              <a:r>
                <a:rPr lang="en-US" altLang="zh-CN" sz="1200" dirty="0" smtClean="0">
                  <a:solidFill>
                    <a:schemeClr val="bg2">
                      <a:lumMod val="50000"/>
                    </a:schemeClr>
                  </a:solidFill>
                  <a:latin typeface="Source Sans Pro" pitchFamily="34" charset="0"/>
                </a:rPr>
                <a:t>51</a:t>
              </a:r>
              <a:endParaRPr lang="en-US" sz="1200" dirty="0">
                <a:solidFill>
                  <a:schemeClr val="bg2">
                    <a:lumMod val="50000"/>
                  </a:schemeClr>
                </a:solidFill>
                <a:latin typeface="Source Sans Pro" pitchFamily="34" charset="0"/>
              </a:endParaRPr>
            </a:p>
          </p:txBody>
        </p:sp>
        <p:sp>
          <p:nvSpPr>
            <p:cNvPr id="52" name="Title 13"/>
            <p:cNvSpPr txBox="1">
              <a:spLocks/>
            </p:cNvSpPr>
            <p:nvPr/>
          </p:nvSpPr>
          <p:spPr>
            <a:xfrm>
              <a:off x="6092911" y="738580"/>
              <a:ext cx="651424" cy="276999"/>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200" smtClean="0">
                  <a:solidFill>
                    <a:schemeClr val="bg2">
                      <a:lumMod val="50000"/>
                    </a:schemeClr>
                  </a:solidFill>
                  <a:latin typeface="Source Sans Pro" pitchFamily="34" charset="0"/>
                </a:rPr>
                <a:t>51-100</a:t>
              </a:r>
              <a:endParaRPr lang="en-US" sz="1200" dirty="0">
                <a:solidFill>
                  <a:schemeClr val="bg2">
                    <a:lumMod val="50000"/>
                  </a:schemeClr>
                </a:solidFill>
                <a:latin typeface="Source Sans Pro" pitchFamily="34" charset="0"/>
              </a:endParaRPr>
            </a:p>
          </p:txBody>
        </p:sp>
        <p:sp>
          <p:nvSpPr>
            <p:cNvPr id="63" name="Title 13"/>
            <p:cNvSpPr txBox="1">
              <a:spLocks/>
            </p:cNvSpPr>
            <p:nvPr/>
          </p:nvSpPr>
          <p:spPr>
            <a:xfrm>
              <a:off x="6925958" y="738580"/>
              <a:ext cx="743118" cy="276999"/>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200" smtClean="0">
                  <a:solidFill>
                    <a:schemeClr val="bg2">
                      <a:lumMod val="50000"/>
                    </a:schemeClr>
                  </a:solidFill>
                  <a:latin typeface="Source Sans Pro" pitchFamily="34" charset="0"/>
                </a:rPr>
                <a:t>101-500</a:t>
              </a:r>
              <a:endParaRPr lang="en-US" sz="1200" dirty="0">
                <a:solidFill>
                  <a:schemeClr val="bg2">
                    <a:lumMod val="50000"/>
                  </a:schemeClr>
                </a:solidFill>
                <a:latin typeface="Source Sans Pro" pitchFamily="34" charset="0"/>
              </a:endParaRPr>
            </a:p>
          </p:txBody>
        </p:sp>
        <p:sp>
          <p:nvSpPr>
            <p:cNvPr id="64" name="Title 13"/>
            <p:cNvSpPr txBox="1">
              <a:spLocks/>
            </p:cNvSpPr>
            <p:nvPr/>
          </p:nvSpPr>
          <p:spPr>
            <a:xfrm>
              <a:off x="7772175" y="738580"/>
              <a:ext cx="743118" cy="276999"/>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200" dirty="0" smtClean="0">
                  <a:solidFill>
                    <a:schemeClr val="bg2">
                      <a:lumMod val="50000"/>
                    </a:schemeClr>
                  </a:solidFill>
                  <a:latin typeface="Source Sans Pro" pitchFamily="34" charset="0"/>
                </a:rPr>
                <a:t>＞</a:t>
              </a:r>
              <a:r>
                <a:rPr lang="en-US" altLang="zh-CN" sz="1200" dirty="0" smtClean="0">
                  <a:solidFill>
                    <a:schemeClr val="bg2">
                      <a:lumMod val="50000"/>
                    </a:schemeClr>
                  </a:solidFill>
                  <a:latin typeface="Source Sans Pro" pitchFamily="34" charset="0"/>
                </a:rPr>
                <a:t>500</a:t>
              </a:r>
              <a:endParaRPr lang="en-US" sz="1200" dirty="0">
                <a:solidFill>
                  <a:schemeClr val="bg2">
                    <a:lumMod val="50000"/>
                  </a:schemeClr>
                </a:solidFill>
                <a:latin typeface="Source Sans Pro" pitchFamily="34" charset="0"/>
              </a:endParaRPr>
            </a:p>
          </p:txBody>
        </p:sp>
        <p:grpSp>
          <p:nvGrpSpPr>
            <p:cNvPr id="8" name="组 7"/>
            <p:cNvGrpSpPr/>
            <p:nvPr/>
          </p:nvGrpSpPr>
          <p:grpSpPr>
            <a:xfrm>
              <a:off x="4267606" y="1224825"/>
              <a:ext cx="4237617" cy="412282"/>
              <a:chOff x="4474764" y="1961205"/>
              <a:chExt cx="4237617" cy="412282"/>
            </a:xfrm>
          </p:grpSpPr>
          <p:sp>
            <p:nvSpPr>
              <p:cNvPr id="34" name="Rectangle 42"/>
              <p:cNvSpPr/>
              <p:nvPr/>
            </p:nvSpPr>
            <p:spPr>
              <a:xfrm>
                <a:off x="4572000" y="2266905"/>
                <a:ext cx="4140381" cy="106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3"/>
              <p:cNvSpPr txBox="1">
                <a:spLocks/>
              </p:cNvSpPr>
              <p:nvPr/>
            </p:nvSpPr>
            <p:spPr>
              <a:xfrm>
                <a:off x="4474764" y="1961205"/>
                <a:ext cx="1257789" cy="246221"/>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000" dirty="0" smtClean="0">
                    <a:solidFill>
                      <a:schemeClr val="bg1">
                        <a:lumMod val="65000"/>
                      </a:schemeClr>
                    </a:solidFill>
                    <a:latin typeface="Microsoft YaHei" charset="-122"/>
                    <a:ea typeface="Microsoft YaHei" charset="-122"/>
                    <a:cs typeface="Microsoft YaHei" charset="-122"/>
                  </a:rPr>
                  <a:t>拒绝次数比例（</a:t>
                </a:r>
                <a:r>
                  <a:rPr lang="en-US" altLang="zh-CN" sz="1000" dirty="0" smtClean="0">
                    <a:solidFill>
                      <a:schemeClr val="bg1">
                        <a:lumMod val="65000"/>
                      </a:schemeClr>
                    </a:solidFill>
                    <a:latin typeface="Microsoft YaHei" charset="-122"/>
                    <a:ea typeface="Microsoft YaHei" charset="-122"/>
                    <a:cs typeface="Microsoft YaHei" charset="-122"/>
                  </a:rPr>
                  <a:t>%</a:t>
                </a:r>
                <a:r>
                  <a:rPr lang="zh-CN" altLang="en-US" sz="1000" dirty="0" smtClean="0">
                    <a:solidFill>
                      <a:schemeClr val="bg1">
                        <a:lumMod val="65000"/>
                      </a:schemeClr>
                    </a:solidFill>
                    <a:latin typeface="Microsoft YaHei" charset="-122"/>
                    <a:ea typeface="Microsoft YaHei" charset="-122"/>
                    <a:cs typeface="Microsoft YaHei" charset="-122"/>
                  </a:rPr>
                  <a:t>）</a:t>
                </a:r>
                <a:endParaRPr lang="en-US" sz="1000" dirty="0">
                  <a:solidFill>
                    <a:schemeClr val="bg1">
                      <a:lumMod val="65000"/>
                    </a:schemeClr>
                  </a:solidFill>
                  <a:latin typeface="Microsoft YaHei" charset="-122"/>
                  <a:ea typeface="Microsoft YaHei" charset="-122"/>
                  <a:cs typeface="Microsoft YaHei" charset="-122"/>
                </a:endParaRPr>
              </a:p>
            </p:txBody>
          </p:sp>
        </p:grpSp>
        <p:grpSp>
          <p:nvGrpSpPr>
            <p:cNvPr id="67" name="组 66"/>
            <p:cNvGrpSpPr/>
            <p:nvPr/>
          </p:nvGrpSpPr>
          <p:grpSpPr>
            <a:xfrm>
              <a:off x="4267606" y="1691354"/>
              <a:ext cx="4237617" cy="412282"/>
              <a:chOff x="4474764" y="1961205"/>
              <a:chExt cx="4237617" cy="412282"/>
            </a:xfrm>
          </p:grpSpPr>
          <p:sp>
            <p:nvSpPr>
              <p:cNvPr id="68" name="Rectangle 42"/>
              <p:cNvSpPr/>
              <p:nvPr/>
            </p:nvSpPr>
            <p:spPr>
              <a:xfrm>
                <a:off x="4572000" y="2266905"/>
                <a:ext cx="4140381" cy="106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3"/>
              <p:cNvSpPr txBox="1">
                <a:spLocks/>
              </p:cNvSpPr>
              <p:nvPr/>
            </p:nvSpPr>
            <p:spPr>
              <a:xfrm>
                <a:off x="4474764" y="1961205"/>
                <a:ext cx="1257789" cy="246221"/>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000" dirty="0" smtClean="0">
                    <a:solidFill>
                      <a:schemeClr val="bg1">
                        <a:lumMod val="65000"/>
                      </a:schemeClr>
                    </a:solidFill>
                    <a:latin typeface="Microsoft YaHei" charset="-122"/>
                    <a:ea typeface="Microsoft YaHei" charset="-122"/>
                    <a:cs typeface="Microsoft YaHei" charset="-122"/>
                  </a:rPr>
                  <a:t>银行贷款比例（</a:t>
                </a:r>
                <a:r>
                  <a:rPr lang="en-US" altLang="zh-CN" sz="1000" dirty="0" smtClean="0">
                    <a:solidFill>
                      <a:schemeClr val="bg1">
                        <a:lumMod val="65000"/>
                      </a:schemeClr>
                    </a:solidFill>
                    <a:latin typeface="Microsoft YaHei" charset="-122"/>
                    <a:ea typeface="Microsoft YaHei" charset="-122"/>
                    <a:cs typeface="Microsoft YaHei" charset="-122"/>
                  </a:rPr>
                  <a:t>%</a:t>
                </a:r>
                <a:r>
                  <a:rPr lang="zh-CN" altLang="en-US" sz="1000" dirty="0" smtClean="0">
                    <a:solidFill>
                      <a:schemeClr val="bg1">
                        <a:lumMod val="65000"/>
                      </a:schemeClr>
                    </a:solidFill>
                    <a:latin typeface="Microsoft YaHei" charset="-122"/>
                    <a:ea typeface="Microsoft YaHei" charset="-122"/>
                    <a:cs typeface="Microsoft YaHei" charset="-122"/>
                  </a:rPr>
                  <a:t>）</a:t>
                </a:r>
                <a:endParaRPr lang="en-US" sz="1000" dirty="0">
                  <a:solidFill>
                    <a:schemeClr val="bg1">
                      <a:lumMod val="65000"/>
                    </a:schemeClr>
                  </a:solidFill>
                  <a:latin typeface="Microsoft YaHei" charset="-122"/>
                  <a:ea typeface="Microsoft YaHei" charset="-122"/>
                  <a:cs typeface="Microsoft YaHei" charset="-122"/>
                </a:endParaRPr>
              </a:p>
            </p:txBody>
          </p:sp>
        </p:grpSp>
        <p:grpSp>
          <p:nvGrpSpPr>
            <p:cNvPr id="70" name="组 69"/>
            <p:cNvGrpSpPr/>
            <p:nvPr/>
          </p:nvGrpSpPr>
          <p:grpSpPr>
            <a:xfrm>
              <a:off x="4267606" y="2139702"/>
              <a:ext cx="4237617" cy="412282"/>
              <a:chOff x="4474764" y="1961205"/>
              <a:chExt cx="4237617" cy="412282"/>
            </a:xfrm>
          </p:grpSpPr>
          <p:sp>
            <p:nvSpPr>
              <p:cNvPr id="71" name="Rectangle 42"/>
              <p:cNvSpPr/>
              <p:nvPr/>
            </p:nvSpPr>
            <p:spPr>
              <a:xfrm>
                <a:off x="4572000" y="2266905"/>
                <a:ext cx="4140381" cy="106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3"/>
              <p:cNvSpPr txBox="1">
                <a:spLocks/>
              </p:cNvSpPr>
              <p:nvPr/>
            </p:nvSpPr>
            <p:spPr>
              <a:xfrm>
                <a:off x="4474764" y="1961205"/>
                <a:ext cx="1257789" cy="246221"/>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000" dirty="0" smtClean="0">
                    <a:solidFill>
                      <a:schemeClr val="bg1">
                        <a:lumMod val="65000"/>
                      </a:schemeClr>
                    </a:solidFill>
                    <a:latin typeface="Microsoft YaHei" charset="-122"/>
                    <a:ea typeface="Microsoft YaHei" charset="-122"/>
                    <a:cs typeface="Microsoft YaHei" charset="-122"/>
                  </a:rPr>
                  <a:t>企业年龄（年）</a:t>
                </a:r>
                <a:endParaRPr lang="en-US" sz="1000" dirty="0">
                  <a:solidFill>
                    <a:schemeClr val="bg1">
                      <a:lumMod val="65000"/>
                    </a:schemeClr>
                  </a:solidFill>
                  <a:latin typeface="Microsoft YaHei" charset="-122"/>
                  <a:ea typeface="Microsoft YaHei" charset="-122"/>
                  <a:cs typeface="Microsoft YaHei" charset="-122"/>
                </a:endParaRPr>
              </a:p>
            </p:txBody>
          </p:sp>
        </p:grpSp>
        <p:grpSp>
          <p:nvGrpSpPr>
            <p:cNvPr id="73" name="组 72"/>
            <p:cNvGrpSpPr/>
            <p:nvPr/>
          </p:nvGrpSpPr>
          <p:grpSpPr>
            <a:xfrm>
              <a:off x="4267606" y="2571750"/>
              <a:ext cx="4237617" cy="412282"/>
              <a:chOff x="4474764" y="1961205"/>
              <a:chExt cx="4237617" cy="412282"/>
            </a:xfrm>
          </p:grpSpPr>
          <p:sp>
            <p:nvSpPr>
              <p:cNvPr id="74" name="Rectangle 42"/>
              <p:cNvSpPr/>
              <p:nvPr/>
            </p:nvSpPr>
            <p:spPr>
              <a:xfrm>
                <a:off x="4572000" y="2266905"/>
                <a:ext cx="4140381" cy="106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3"/>
              <p:cNvSpPr txBox="1">
                <a:spLocks/>
              </p:cNvSpPr>
              <p:nvPr/>
            </p:nvSpPr>
            <p:spPr>
              <a:xfrm>
                <a:off x="4474764" y="1961205"/>
                <a:ext cx="1257789" cy="246221"/>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000" dirty="0" smtClean="0">
                    <a:solidFill>
                      <a:schemeClr val="bg1">
                        <a:lumMod val="65000"/>
                      </a:schemeClr>
                    </a:solidFill>
                    <a:latin typeface="Microsoft YaHei" charset="-122"/>
                    <a:ea typeface="Microsoft YaHei" charset="-122"/>
                    <a:cs typeface="Microsoft YaHei" charset="-122"/>
                  </a:rPr>
                  <a:t>拒绝次数比例（</a:t>
                </a:r>
                <a:r>
                  <a:rPr lang="en-US" altLang="zh-CN" sz="1000" dirty="0" smtClean="0">
                    <a:solidFill>
                      <a:schemeClr val="bg1">
                        <a:lumMod val="65000"/>
                      </a:schemeClr>
                    </a:solidFill>
                    <a:latin typeface="Microsoft YaHei" charset="-122"/>
                    <a:ea typeface="Microsoft YaHei" charset="-122"/>
                    <a:cs typeface="Microsoft YaHei" charset="-122"/>
                  </a:rPr>
                  <a:t>%</a:t>
                </a:r>
                <a:r>
                  <a:rPr lang="zh-CN" altLang="en-US" sz="1000" dirty="0" smtClean="0">
                    <a:solidFill>
                      <a:schemeClr val="bg1">
                        <a:lumMod val="65000"/>
                      </a:schemeClr>
                    </a:solidFill>
                    <a:latin typeface="Microsoft YaHei" charset="-122"/>
                    <a:ea typeface="Microsoft YaHei" charset="-122"/>
                    <a:cs typeface="Microsoft YaHei" charset="-122"/>
                  </a:rPr>
                  <a:t>）</a:t>
                </a:r>
                <a:endParaRPr lang="en-US" sz="1000" dirty="0">
                  <a:solidFill>
                    <a:schemeClr val="bg1">
                      <a:lumMod val="65000"/>
                    </a:schemeClr>
                  </a:solidFill>
                  <a:latin typeface="Microsoft YaHei" charset="-122"/>
                  <a:ea typeface="Microsoft YaHei" charset="-122"/>
                  <a:cs typeface="Microsoft YaHei" charset="-122"/>
                </a:endParaRPr>
              </a:p>
            </p:txBody>
          </p:sp>
        </p:grpSp>
        <p:grpSp>
          <p:nvGrpSpPr>
            <p:cNvPr id="76" name="组 75"/>
            <p:cNvGrpSpPr/>
            <p:nvPr/>
          </p:nvGrpSpPr>
          <p:grpSpPr>
            <a:xfrm>
              <a:off x="4267606" y="3023564"/>
              <a:ext cx="4237617" cy="412282"/>
              <a:chOff x="4474764" y="1961205"/>
              <a:chExt cx="4237617" cy="412282"/>
            </a:xfrm>
          </p:grpSpPr>
          <p:sp>
            <p:nvSpPr>
              <p:cNvPr id="77" name="Rectangle 42"/>
              <p:cNvSpPr/>
              <p:nvPr/>
            </p:nvSpPr>
            <p:spPr>
              <a:xfrm>
                <a:off x="4572000" y="2266905"/>
                <a:ext cx="4140381" cy="106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13"/>
              <p:cNvSpPr txBox="1">
                <a:spLocks/>
              </p:cNvSpPr>
              <p:nvPr/>
            </p:nvSpPr>
            <p:spPr>
              <a:xfrm>
                <a:off x="4474764" y="1961205"/>
                <a:ext cx="1257789" cy="246221"/>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000" dirty="0" smtClean="0">
                    <a:solidFill>
                      <a:schemeClr val="bg1">
                        <a:lumMod val="65000"/>
                      </a:schemeClr>
                    </a:solidFill>
                    <a:latin typeface="Microsoft YaHei" charset="-122"/>
                    <a:ea typeface="Microsoft YaHei" charset="-122"/>
                    <a:cs typeface="Microsoft YaHei" charset="-122"/>
                  </a:rPr>
                  <a:t>银行贷款比例（</a:t>
                </a:r>
                <a:r>
                  <a:rPr lang="en-US" altLang="zh-CN" sz="1000" dirty="0" smtClean="0">
                    <a:solidFill>
                      <a:schemeClr val="bg1">
                        <a:lumMod val="65000"/>
                      </a:schemeClr>
                    </a:solidFill>
                    <a:latin typeface="Microsoft YaHei" charset="-122"/>
                    <a:ea typeface="Microsoft YaHei" charset="-122"/>
                    <a:cs typeface="Microsoft YaHei" charset="-122"/>
                  </a:rPr>
                  <a:t>%</a:t>
                </a:r>
                <a:r>
                  <a:rPr lang="zh-CN" altLang="en-US" sz="1000" dirty="0" smtClean="0">
                    <a:solidFill>
                      <a:schemeClr val="bg1">
                        <a:lumMod val="65000"/>
                      </a:schemeClr>
                    </a:solidFill>
                    <a:latin typeface="Microsoft YaHei" charset="-122"/>
                    <a:ea typeface="Microsoft YaHei" charset="-122"/>
                    <a:cs typeface="Microsoft YaHei" charset="-122"/>
                  </a:rPr>
                  <a:t>）</a:t>
                </a:r>
                <a:endParaRPr lang="en-US" sz="1000" dirty="0">
                  <a:solidFill>
                    <a:schemeClr val="bg1">
                      <a:lumMod val="65000"/>
                    </a:schemeClr>
                  </a:solidFill>
                  <a:latin typeface="Microsoft YaHei" charset="-122"/>
                  <a:ea typeface="Microsoft YaHei" charset="-122"/>
                  <a:cs typeface="Microsoft YaHei" charset="-122"/>
                </a:endParaRPr>
              </a:p>
            </p:txBody>
          </p:sp>
        </p:grpSp>
        <p:sp>
          <p:nvSpPr>
            <p:cNvPr id="79" name="Title 13"/>
            <p:cNvSpPr txBox="1">
              <a:spLocks/>
            </p:cNvSpPr>
            <p:nvPr/>
          </p:nvSpPr>
          <p:spPr>
            <a:xfrm>
              <a:off x="5525395" y="1217706"/>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a:t>78.92</a:t>
              </a:r>
              <a:endParaRPr lang="en-US" dirty="0"/>
            </a:p>
          </p:txBody>
        </p:sp>
        <p:sp>
          <p:nvSpPr>
            <p:cNvPr id="80" name="Title 13"/>
            <p:cNvSpPr txBox="1">
              <a:spLocks/>
            </p:cNvSpPr>
            <p:nvPr/>
          </p:nvSpPr>
          <p:spPr>
            <a:xfrm>
              <a:off x="6134865" y="1217706"/>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57.87</a:t>
              </a:r>
              <a:endParaRPr lang="en-US" dirty="0"/>
            </a:p>
          </p:txBody>
        </p:sp>
        <p:sp>
          <p:nvSpPr>
            <p:cNvPr id="81" name="Title 13"/>
            <p:cNvSpPr txBox="1">
              <a:spLocks/>
            </p:cNvSpPr>
            <p:nvPr/>
          </p:nvSpPr>
          <p:spPr>
            <a:xfrm>
              <a:off x="7013759" y="1217706"/>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44.18</a:t>
              </a:r>
              <a:endParaRPr lang="en-US" dirty="0"/>
            </a:p>
          </p:txBody>
        </p:sp>
        <p:sp>
          <p:nvSpPr>
            <p:cNvPr id="82" name="Title 13"/>
            <p:cNvSpPr txBox="1">
              <a:spLocks/>
            </p:cNvSpPr>
            <p:nvPr/>
          </p:nvSpPr>
          <p:spPr>
            <a:xfrm>
              <a:off x="7822625" y="1217706"/>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24.34</a:t>
              </a:r>
              <a:endParaRPr lang="en-US" dirty="0"/>
            </a:p>
          </p:txBody>
        </p:sp>
        <p:sp>
          <p:nvSpPr>
            <p:cNvPr id="83" name="Title 13"/>
            <p:cNvSpPr txBox="1">
              <a:spLocks/>
            </p:cNvSpPr>
            <p:nvPr/>
          </p:nvSpPr>
          <p:spPr>
            <a:xfrm>
              <a:off x="5615838" y="1691354"/>
              <a:ext cx="405188"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5.4</a:t>
              </a:r>
              <a:endParaRPr lang="en-US" dirty="0"/>
            </a:p>
          </p:txBody>
        </p:sp>
        <p:sp>
          <p:nvSpPr>
            <p:cNvPr id="84" name="Title 13"/>
            <p:cNvSpPr txBox="1">
              <a:spLocks/>
            </p:cNvSpPr>
            <p:nvPr/>
          </p:nvSpPr>
          <p:spPr>
            <a:xfrm>
              <a:off x="5615838" y="2139702"/>
              <a:ext cx="405188"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zh-CN" altLang="en-US" dirty="0" smtClean="0"/>
                <a:t>＜</a:t>
              </a:r>
              <a:r>
                <a:rPr lang="en-US" altLang="zh-CN" dirty="0" smtClean="0"/>
                <a:t>2</a:t>
              </a:r>
              <a:endParaRPr lang="en-US" dirty="0"/>
            </a:p>
          </p:txBody>
        </p:sp>
        <p:sp>
          <p:nvSpPr>
            <p:cNvPr id="86" name="Title 13"/>
            <p:cNvSpPr txBox="1">
              <a:spLocks/>
            </p:cNvSpPr>
            <p:nvPr/>
          </p:nvSpPr>
          <p:spPr>
            <a:xfrm>
              <a:off x="5558918" y="2574282"/>
              <a:ext cx="519027"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72.44</a:t>
              </a:r>
              <a:endParaRPr lang="en-US" dirty="0"/>
            </a:p>
          </p:txBody>
        </p:sp>
        <p:sp>
          <p:nvSpPr>
            <p:cNvPr id="87" name="Title 13"/>
            <p:cNvSpPr txBox="1">
              <a:spLocks/>
            </p:cNvSpPr>
            <p:nvPr/>
          </p:nvSpPr>
          <p:spPr>
            <a:xfrm>
              <a:off x="5643787" y="3040979"/>
              <a:ext cx="377239"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1.2</a:t>
              </a:r>
              <a:endParaRPr lang="en-US" dirty="0"/>
            </a:p>
          </p:txBody>
        </p:sp>
        <p:sp>
          <p:nvSpPr>
            <p:cNvPr id="88" name="Title 13"/>
            <p:cNvSpPr txBox="1">
              <a:spLocks/>
            </p:cNvSpPr>
            <p:nvPr/>
          </p:nvSpPr>
          <p:spPr>
            <a:xfrm>
              <a:off x="6176819" y="1691354"/>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20.6</a:t>
              </a:r>
              <a:endParaRPr lang="en-US" dirty="0"/>
            </a:p>
          </p:txBody>
        </p:sp>
        <p:sp>
          <p:nvSpPr>
            <p:cNvPr id="92" name="Title 13"/>
            <p:cNvSpPr txBox="1">
              <a:spLocks/>
            </p:cNvSpPr>
            <p:nvPr/>
          </p:nvSpPr>
          <p:spPr>
            <a:xfrm>
              <a:off x="6228184" y="2139702"/>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2-4</a:t>
              </a:r>
              <a:endParaRPr lang="en-US" dirty="0"/>
            </a:p>
          </p:txBody>
        </p:sp>
        <p:sp>
          <p:nvSpPr>
            <p:cNvPr id="96" name="Title 13"/>
            <p:cNvSpPr txBox="1">
              <a:spLocks/>
            </p:cNvSpPr>
            <p:nvPr/>
          </p:nvSpPr>
          <p:spPr>
            <a:xfrm>
              <a:off x="6156176" y="2571751"/>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49.07</a:t>
              </a:r>
              <a:endParaRPr lang="en-US" dirty="0"/>
            </a:p>
          </p:txBody>
        </p:sp>
        <p:sp>
          <p:nvSpPr>
            <p:cNvPr id="97" name="Title 13"/>
            <p:cNvSpPr txBox="1">
              <a:spLocks/>
            </p:cNvSpPr>
            <p:nvPr/>
          </p:nvSpPr>
          <p:spPr>
            <a:xfrm>
              <a:off x="6246412" y="3040979"/>
              <a:ext cx="377239"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smtClean="0"/>
                <a:t>5.2</a:t>
              </a:r>
              <a:endParaRPr lang="en-US" dirty="0"/>
            </a:p>
          </p:txBody>
        </p:sp>
        <p:sp>
          <p:nvSpPr>
            <p:cNvPr id="98" name="Title 13"/>
            <p:cNvSpPr txBox="1">
              <a:spLocks/>
            </p:cNvSpPr>
            <p:nvPr/>
          </p:nvSpPr>
          <p:spPr>
            <a:xfrm>
              <a:off x="7049267" y="1703705"/>
              <a:ext cx="50405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22.6</a:t>
              </a:r>
              <a:endParaRPr lang="en-US" dirty="0"/>
            </a:p>
          </p:txBody>
        </p:sp>
        <p:sp>
          <p:nvSpPr>
            <p:cNvPr id="102" name="Rectangle 42"/>
            <p:cNvSpPr/>
            <p:nvPr/>
          </p:nvSpPr>
          <p:spPr>
            <a:xfrm rot="5400000" flipV="1">
              <a:off x="6596421" y="2716509"/>
              <a:ext cx="1378046" cy="45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3"/>
            <p:cNvSpPr txBox="1">
              <a:spLocks/>
            </p:cNvSpPr>
            <p:nvPr/>
          </p:nvSpPr>
          <p:spPr>
            <a:xfrm>
              <a:off x="6921907" y="2139702"/>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4-5</a:t>
              </a:r>
              <a:endParaRPr lang="en-US" dirty="0"/>
            </a:p>
          </p:txBody>
        </p:sp>
        <p:sp>
          <p:nvSpPr>
            <p:cNvPr id="104" name="Title 13"/>
            <p:cNvSpPr txBox="1">
              <a:spLocks/>
            </p:cNvSpPr>
            <p:nvPr/>
          </p:nvSpPr>
          <p:spPr>
            <a:xfrm>
              <a:off x="7255109" y="2139702"/>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smtClean="0"/>
                <a:t>5-8</a:t>
              </a:r>
              <a:endParaRPr lang="en-US" dirty="0"/>
            </a:p>
          </p:txBody>
        </p:sp>
        <p:sp>
          <p:nvSpPr>
            <p:cNvPr id="105" name="Title 13"/>
            <p:cNvSpPr txBox="1">
              <a:spLocks/>
            </p:cNvSpPr>
            <p:nvPr/>
          </p:nvSpPr>
          <p:spPr>
            <a:xfrm>
              <a:off x="6795700" y="2571751"/>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46.97</a:t>
              </a:r>
              <a:endParaRPr lang="en-US" dirty="0"/>
            </a:p>
          </p:txBody>
        </p:sp>
        <p:sp>
          <p:nvSpPr>
            <p:cNvPr id="106" name="Title 13"/>
            <p:cNvSpPr txBox="1">
              <a:spLocks/>
            </p:cNvSpPr>
            <p:nvPr/>
          </p:nvSpPr>
          <p:spPr>
            <a:xfrm>
              <a:off x="7269565" y="2571751"/>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smtClean="0"/>
                <a:t>45.79</a:t>
              </a:r>
              <a:endParaRPr lang="en-US" dirty="0"/>
            </a:p>
          </p:txBody>
        </p:sp>
        <p:sp>
          <p:nvSpPr>
            <p:cNvPr id="107" name="Title 13"/>
            <p:cNvSpPr txBox="1">
              <a:spLocks/>
            </p:cNvSpPr>
            <p:nvPr/>
          </p:nvSpPr>
          <p:spPr>
            <a:xfrm>
              <a:off x="6858394" y="3037324"/>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17.6</a:t>
              </a:r>
              <a:endParaRPr lang="en-US" dirty="0"/>
            </a:p>
          </p:txBody>
        </p:sp>
        <p:sp>
          <p:nvSpPr>
            <p:cNvPr id="108" name="Title 13"/>
            <p:cNvSpPr txBox="1">
              <a:spLocks/>
            </p:cNvSpPr>
            <p:nvPr/>
          </p:nvSpPr>
          <p:spPr>
            <a:xfrm>
              <a:off x="7269565" y="3037324"/>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smtClean="0"/>
                <a:t>25.3</a:t>
              </a:r>
              <a:endParaRPr lang="en-US" dirty="0"/>
            </a:p>
          </p:txBody>
        </p:sp>
        <p:sp>
          <p:nvSpPr>
            <p:cNvPr id="109" name="Title 13"/>
            <p:cNvSpPr txBox="1">
              <a:spLocks/>
            </p:cNvSpPr>
            <p:nvPr/>
          </p:nvSpPr>
          <p:spPr>
            <a:xfrm>
              <a:off x="7886085" y="1703705"/>
              <a:ext cx="50405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47.1</a:t>
              </a:r>
              <a:endParaRPr lang="en-US" dirty="0"/>
            </a:p>
          </p:txBody>
        </p:sp>
        <p:sp>
          <p:nvSpPr>
            <p:cNvPr id="110" name="Title 13"/>
            <p:cNvSpPr txBox="1">
              <a:spLocks/>
            </p:cNvSpPr>
            <p:nvPr/>
          </p:nvSpPr>
          <p:spPr>
            <a:xfrm>
              <a:off x="7886085" y="2145081"/>
              <a:ext cx="50405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zh-CN" altLang="en-US" dirty="0" smtClean="0"/>
                <a:t>＞</a:t>
              </a:r>
              <a:r>
                <a:rPr lang="en-US" altLang="zh-CN" dirty="0" smtClean="0"/>
                <a:t>8</a:t>
              </a:r>
              <a:endParaRPr lang="en-US" dirty="0"/>
            </a:p>
          </p:txBody>
        </p:sp>
        <p:sp>
          <p:nvSpPr>
            <p:cNvPr id="111" name="Title 13"/>
            <p:cNvSpPr txBox="1">
              <a:spLocks/>
            </p:cNvSpPr>
            <p:nvPr/>
          </p:nvSpPr>
          <p:spPr>
            <a:xfrm>
              <a:off x="7840282" y="2571750"/>
              <a:ext cx="652661"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smtClean="0"/>
                <a:t>34.98</a:t>
              </a:r>
              <a:endParaRPr lang="en-US" dirty="0"/>
            </a:p>
          </p:txBody>
        </p:sp>
        <p:sp>
          <p:nvSpPr>
            <p:cNvPr id="112" name="Title 13"/>
            <p:cNvSpPr txBox="1">
              <a:spLocks/>
            </p:cNvSpPr>
            <p:nvPr/>
          </p:nvSpPr>
          <p:spPr>
            <a:xfrm>
              <a:off x="7892794" y="3037324"/>
              <a:ext cx="567516" cy="246221"/>
            </a:xfrm>
            <a:prstGeom prst="rect">
              <a:avLst/>
            </a:prstGeom>
          </p:spPr>
          <p:txBody>
            <a:bodyPr vert="horz" wrap="square" lIns="91440" tIns="45720" rIns="91440" bIns="45720" rtlCol="0" anchor="ctr">
              <a:spAutoFit/>
            </a:bodyPr>
            <a:lstStyle>
              <a:defPPr>
                <a:defRPr lang="en-US"/>
              </a:defPPr>
              <a:lvl1pPr>
                <a:spcBef>
                  <a:spcPct val="0"/>
                </a:spcBef>
                <a:buNone/>
                <a:defRPr sz="1000" b="0">
                  <a:solidFill>
                    <a:schemeClr val="bg1">
                      <a:lumMod val="65000"/>
                    </a:schemeClr>
                  </a:solidFill>
                  <a:latin typeface="Microsoft YaHei" charset="-122"/>
                  <a:ea typeface="Microsoft YaHei" charset="-122"/>
                  <a:cs typeface="Microsoft YaHei" charset="-122"/>
                </a:defRPr>
              </a:lvl1pPr>
            </a:lstStyle>
            <a:p>
              <a:r>
                <a:rPr lang="en-US" altLang="zh-CN" dirty="0" smtClean="0"/>
                <a:t>36.1</a:t>
              </a:r>
              <a:endParaRPr lang="en-US" dirty="0"/>
            </a:p>
          </p:txBody>
        </p:sp>
      </p:grpSp>
      <p:sp>
        <p:nvSpPr>
          <p:cNvPr id="113" name="文本框 112"/>
          <p:cNvSpPr txBox="1"/>
          <p:nvPr/>
        </p:nvSpPr>
        <p:spPr>
          <a:xfrm>
            <a:off x="4437944" y="4129744"/>
            <a:ext cx="3159839" cy="215444"/>
          </a:xfrm>
          <a:prstGeom prst="rect">
            <a:avLst/>
          </a:prstGeom>
          <a:noFill/>
        </p:spPr>
        <p:txBody>
          <a:bodyPr wrap="none" rtlCol="0">
            <a:spAutoFit/>
          </a:bodyPr>
          <a:lstStyle/>
          <a:p>
            <a:r>
              <a:rPr kumimoji="1" lang="zh-CN" altLang="en-US" sz="800" dirty="0" smtClean="0">
                <a:solidFill>
                  <a:schemeClr val="bg1">
                    <a:lumMod val="50000"/>
                  </a:schemeClr>
                </a:solidFill>
                <a:latin typeface="Microsoft YaHei Light" charset="-122"/>
                <a:ea typeface="Microsoft YaHei Light" charset="-122"/>
                <a:cs typeface="Microsoft YaHei Light" charset="-122"/>
              </a:rPr>
              <a:t>银行对企业贷款申请拒绝情况和我过银行贷款在企业来源中的比例</a:t>
            </a:r>
            <a:endParaRPr kumimoji="1" lang="zh-CN" altLang="en-US" sz="800" dirty="0">
              <a:solidFill>
                <a:schemeClr val="bg1">
                  <a:lumMod val="50000"/>
                </a:schemeClr>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208052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发展阻碍问题解决方案</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Revolution</a:t>
            </a:r>
            <a:r>
              <a:rPr lang="zh-CN" altLang="en-US" sz="1400" dirty="0" smtClean="0">
                <a:solidFill>
                  <a:schemeClr val="bg1">
                    <a:lumMod val="65000"/>
                  </a:schemeClr>
                </a:solidFill>
                <a:latin typeface="+mn-lt"/>
              </a:rPr>
              <a:t> </a:t>
            </a:r>
            <a:r>
              <a:rPr lang="en-US" altLang="zh-CN" sz="1400" dirty="0" smtClean="0">
                <a:solidFill>
                  <a:schemeClr val="bg1">
                    <a:lumMod val="65000"/>
                  </a:schemeClr>
                </a:solidFill>
                <a:latin typeface="+mn-lt"/>
              </a:rPr>
              <a:t>of</a:t>
            </a:r>
            <a:r>
              <a:rPr lang="zh-CN" altLang="en-US" sz="1400" dirty="0" smtClean="0">
                <a:solidFill>
                  <a:schemeClr val="bg1">
                    <a:lumMod val="65000"/>
                  </a:schemeClr>
                </a:solidFill>
                <a:latin typeface="+mn-lt"/>
              </a:rPr>
              <a:t> </a:t>
            </a:r>
            <a:r>
              <a:rPr lang="en-US" sz="1400" dirty="0" smtClean="0">
                <a:solidFill>
                  <a:schemeClr val="bg1">
                    <a:lumMod val="65000"/>
                  </a:schemeClr>
                </a:solidFill>
                <a:latin typeface="+mn-lt"/>
              </a:rPr>
              <a:t>in </a:t>
            </a:r>
            <a:r>
              <a:rPr lang="en-US" sz="1400" b="1" dirty="0" smtClean="0">
                <a:solidFill>
                  <a:schemeClr val="accent2"/>
                </a:solidFill>
                <a:latin typeface="+mn-lt"/>
              </a:rPr>
              <a:t>this </a:t>
            </a:r>
            <a:r>
              <a:rPr lang="en-US" altLang="zh-CN" sz="1400" b="1" dirty="0" smtClean="0">
                <a:solidFill>
                  <a:schemeClr val="accent2"/>
                </a:solidFill>
                <a:latin typeface="+mn-lt"/>
              </a:rPr>
              <a:t>developing</a:t>
            </a:r>
            <a:r>
              <a:rPr lang="zh-CN" altLang="en-US" sz="1400" b="1" dirty="0" smtClean="0">
                <a:solidFill>
                  <a:schemeClr val="accent2"/>
                </a:solidFill>
                <a:latin typeface="+mn-lt"/>
              </a:rPr>
              <a:t> </a:t>
            </a:r>
            <a:r>
              <a:rPr lang="en-US" altLang="zh-CN" sz="1400" b="1" dirty="0" smtClean="0">
                <a:solidFill>
                  <a:schemeClr val="accent2"/>
                </a:solidFill>
                <a:latin typeface="+mn-lt"/>
              </a:rPr>
              <a:t>problem</a:t>
            </a:r>
            <a:endParaRPr lang="en-US" sz="1400" b="1" dirty="0">
              <a:solidFill>
                <a:schemeClr val="accent2"/>
              </a:solidFill>
              <a:latin typeface="+mn-lt"/>
            </a:endParaRPr>
          </a:p>
        </p:txBody>
      </p:sp>
      <p:graphicFrame>
        <p:nvGraphicFramePr>
          <p:cNvPr id="42" name="Diagram 41"/>
          <p:cNvGraphicFramePr/>
          <p:nvPr>
            <p:extLst>
              <p:ext uri="{D42A27DB-BD31-4B8C-83A1-F6EECF244321}">
                <p14:modId xmlns:p14="http://schemas.microsoft.com/office/powerpoint/2010/main" val="584919882"/>
              </p:ext>
            </p:extLst>
          </p:nvPr>
        </p:nvGraphicFramePr>
        <p:xfrm>
          <a:off x="755576" y="1173432"/>
          <a:ext cx="7632848"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154737" y="3974018"/>
            <a:ext cx="2246878" cy="253916"/>
          </a:xfrm>
          <a:prstGeom prst="rect">
            <a:avLst/>
          </a:prstGeom>
          <a:noFill/>
        </p:spPr>
        <p:txBody>
          <a:bodyPr wrap="square" rtlCol="0">
            <a:spAutoFit/>
          </a:bodyPr>
          <a:lstStyle/>
          <a:p>
            <a:r>
              <a:rPr lang="zh-CN" altLang="en-US" sz="1050" dirty="0" smtClean="0">
                <a:solidFill>
                  <a:schemeClr val="bg1">
                    <a:lumMod val="65000"/>
                  </a:schemeClr>
                </a:solidFill>
                <a:latin typeface="Microsoft YaHei" charset="-122"/>
                <a:ea typeface="Microsoft YaHei" charset="-122"/>
                <a:cs typeface="Microsoft YaHei" charset="-122"/>
              </a:rPr>
              <a:t>中小企业融资受阻问题</a:t>
            </a:r>
            <a:endParaRPr lang="en-US" sz="1050" dirty="0">
              <a:solidFill>
                <a:schemeClr val="bg1">
                  <a:lumMod val="65000"/>
                </a:schemeClr>
              </a:solidFill>
              <a:latin typeface="Microsoft YaHei" charset="-122"/>
              <a:ea typeface="Microsoft YaHei" charset="-122"/>
              <a:cs typeface="Microsoft YaHei" charset="-122"/>
            </a:endParaRPr>
          </a:p>
        </p:txBody>
      </p:sp>
      <p:sp>
        <p:nvSpPr>
          <p:cNvPr id="44" name="TextBox 43"/>
          <p:cNvSpPr txBox="1"/>
          <p:nvPr/>
        </p:nvSpPr>
        <p:spPr>
          <a:xfrm>
            <a:off x="4427984" y="3974018"/>
            <a:ext cx="797260" cy="253916"/>
          </a:xfrm>
          <a:prstGeom prst="rect">
            <a:avLst/>
          </a:prstGeom>
          <a:noFill/>
        </p:spPr>
        <p:txBody>
          <a:bodyPr wrap="square" rtlCol="0">
            <a:spAutoFit/>
          </a:bodyPr>
          <a:lstStyle>
            <a:defPPr>
              <a:defRPr lang="en-US"/>
            </a:defPPr>
            <a:lvl1pPr>
              <a:defRPr sz="1050">
                <a:solidFill>
                  <a:schemeClr val="bg1">
                    <a:lumMod val="65000"/>
                  </a:schemeClr>
                </a:solidFill>
                <a:latin typeface="Microsoft YaHei" charset="-122"/>
                <a:ea typeface="Microsoft YaHei" charset="-122"/>
                <a:cs typeface="Microsoft YaHei" charset="-122"/>
              </a:defRPr>
            </a:lvl1pPr>
          </a:lstStyle>
          <a:p>
            <a:r>
              <a:rPr lang="zh-CN" altLang="en-US" dirty="0"/>
              <a:t>核心问题</a:t>
            </a:r>
            <a:endParaRPr lang="en-US" dirty="0"/>
          </a:p>
        </p:txBody>
      </p:sp>
      <p:sp>
        <p:nvSpPr>
          <p:cNvPr id="45" name="TextBox 44"/>
          <p:cNvSpPr txBox="1"/>
          <p:nvPr/>
        </p:nvSpPr>
        <p:spPr>
          <a:xfrm>
            <a:off x="7264985" y="3974018"/>
            <a:ext cx="763399" cy="253916"/>
          </a:xfrm>
          <a:prstGeom prst="rect">
            <a:avLst/>
          </a:prstGeom>
          <a:noFill/>
        </p:spPr>
        <p:txBody>
          <a:bodyPr wrap="square" rtlCol="0">
            <a:spAutoFit/>
          </a:bodyPr>
          <a:lstStyle>
            <a:defPPr>
              <a:defRPr lang="en-US"/>
            </a:defPPr>
            <a:lvl1pPr>
              <a:defRPr sz="1050">
                <a:solidFill>
                  <a:schemeClr val="bg1">
                    <a:lumMod val="65000"/>
                  </a:schemeClr>
                </a:solidFill>
                <a:latin typeface="Microsoft YaHei" charset="-122"/>
                <a:ea typeface="Microsoft YaHei" charset="-122"/>
                <a:cs typeface="Microsoft YaHei" charset="-122"/>
              </a:defRPr>
            </a:lvl1pPr>
          </a:lstStyle>
          <a:p>
            <a:r>
              <a:rPr lang="zh-CN" altLang="en-US"/>
              <a:t>解决方案</a:t>
            </a:r>
            <a:endParaRPr lang="en-US" dirty="0"/>
          </a:p>
        </p:txBody>
      </p:sp>
      <p:sp>
        <p:nvSpPr>
          <p:cNvPr id="8" name="Flowchart: Off-page Connector 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6</a:t>
            </a:r>
            <a:endParaRPr lang="en-US" sz="1100" b="1" dirty="0"/>
          </a:p>
        </p:txBody>
      </p:sp>
    </p:spTree>
    <p:extLst>
      <p:ext uri="{BB962C8B-B14F-4D97-AF65-F5344CB8AC3E}">
        <p14:creationId xmlns:p14="http://schemas.microsoft.com/office/powerpoint/2010/main" val="2599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2">
                                            <p:graphicEl>
                                              <a:dgm id="{3361D2E2-6923-453F-81C0-77902D700F8C}"/>
                                            </p:graphicEl>
                                          </p:spTgt>
                                        </p:tgtEl>
                                        <p:attrNameLst>
                                          <p:attrName>style.visibility</p:attrName>
                                        </p:attrNameLst>
                                      </p:cBhvr>
                                      <p:to>
                                        <p:strVal val="visible"/>
                                      </p:to>
                                    </p:set>
                                    <p:anim calcmode="lin" valueType="num">
                                      <p:cBhvr>
                                        <p:cTn id="14" dur="500" fill="hold"/>
                                        <p:tgtEl>
                                          <p:spTgt spid="42">
                                            <p:graphicEl>
                                              <a:dgm id="{3361D2E2-6923-453F-81C0-77902D700F8C}"/>
                                            </p:graphicEl>
                                          </p:spTgt>
                                        </p:tgtEl>
                                        <p:attrNameLst>
                                          <p:attrName>ppt_w</p:attrName>
                                        </p:attrNameLst>
                                      </p:cBhvr>
                                      <p:tavLst>
                                        <p:tav tm="0">
                                          <p:val>
                                            <p:fltVal val="0"/>
                                          </p:val>
                                        </p:tav>
                                        <p:tav tm="100000">
                                          <p:val>
                                            <p:strVal val="#ppt_w"/>
                                          </p:val>
                                        </p:tav>
                                      </p:tavLst>
                                    </p:anim>
                                    <p:anim calcmode="lin" valueType="num">
                                      <p:cBhvr>
                                        <p:cTn id="15" dur="500" fill="hold"/>
                                        <p:tgtEl>
                                          <p:spTgt spid="42">
                                            <p:graphicEl>
                                              <a:dgm id="{3361D2E2-6923-453F-81C0-77902D700F8C}"/>
                                            </p:graphicEl>
                                          </p:spTgt>
                                        </p:tgtEl>
                                        <p:attrNameLst>
                                          <p:attrName>ppt_h</p:attrName>
                                        </p:attrNameLst>
                                      </p:cBhvr>
                                      <p:tavLst>
                                        <p:tav tm="0">
                                          <p:val>
                                            <p:fltVal val="0"/>
                                          </p:val>
                                        </p:tav>
                                        <p:tav tm="100000">
                                          <p:val>
                                            <p:strVal val="#ppt_h"/>
                                          </p:val>
                                        </p:tav>
                                      </p:tavLst>
                                    </p:anim>
                                    <p:animEffect transition="in" filter="fade">
                                      <p:cBhvr>
                                        <p:cTn id="16" dur="500"/>
                                        <p:tgtEl>
                                          <p:spTgt spid="42">
                                            <p:graphicEl>
                                              <a:dgm id="{3361D2E2-6923-453F-81C0-77902D700F8C}"/>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2">
                                            <p:graphicEl>
                                              <a:dgm id="{483701E9-331F-4DBD-88D4-C515F77B849D}"/>
                                            </p:graphicEl>
                                          </p:spTgt>
                                        </p:tgtEl>
                                        <p:attrNameLst>
                                          <p:attrName>style.visibility</p:attrName>
                                        </p:attrNameLst>
                                      </p:cBhvr>
                                      <p:to>
                                        <p:strVal val="visible"/>
                                      </p:to>
                                    </p:set>
                                    <p:anim calcmode="lin" valueType="num">
                                      <p:cBhvr>
                                        <p:cTn id="19" dur="500" fill="hold"/>
                                        <p:tgtEl>
                                          <p:spTgt spid="42">
                                            <p:graphicEl>
                                              <a:dgm id="{483701E9-331F-4DBD-88D4-C515F77B849D}"/>
                                            </p:graphicEl>
                                          </p:spTgt>
                                        </p:tgtEl>
                                        <p:attrNameLst>
                                          <p:attrName>ppt_w</p:attrName>
                                        </p:attrNameLst>
                                      </p:cBhvr>
                                      <p:tavLst>
                                        <p:tav tm="0">
                                          <p:val>
                                            <p:fltVal val="0"/>
                                          </p:val>
                                        </p:tav>
                                        <p:tav tm="100000">
                                          <p:val>
                                            <p:strVal val="#ppt_w"/>
                                          </p:val>
                                        </p:tav>
                                      </p:tavLst>
                                    </p:anim>
                                    <p:anim calcmode="lin" valueType="num">
                                      <p:cBhvr>
                                        <p:cTn id="20" dur="500" fill="hold"/>
                                        <p:tgtEl>
                                          <p:spTgt spid="42">
                                            <p:graphicEl>
                                              <a:dgm id="{483701E9-331F-4DBD-88D4-C515F77B849D}"/>
                                            </p:graphicEl>
                                          </p:spTgt>
                                        </p:tgtEl>
                                        <p:attrNameLst>
                                          <p:attrName>ppt_h</p:attrName>
                                        </p:attrNameLst>
                                      </p:cBhvr>
                                      <p:tavLst>
                                        <p:tav tm="0">
                                          <p:val>
                                            <p:fltVal val="0"/>
                                          </p:val>
                                        </p:tav>
                                        <p:tav tm="100000">
                                          <p:val>
                                            <p:strVal val="#ppt_h"/>
                                          </p:val>
                                        </p:tav>
                                      </p:tavLst>
                                    </p:anim>
                                    <p:animEffect transition="in" filter="fade">
                                      <p:cBhvr>
                                        <p:cTn id="21" dur="500"/>
                                        <p:tgtEl>
                                          <p:spTgt spid="42">
                                            <p:graphicEl>
                                              <a:dgm id="{483701E9-331F-4DBD-88D4-C515F77B849D}"/>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2">
                                            <p:graphicEl>
                                              <a:dgm id="{9BCC20C0-4B3E-4A32-8289-0C043EE14E08}"/>
                                            </p:graphicEl>
                                          </p:spTgt>
                                        </p:tgtEl>
                                        <p:attrNameLst>
                                          <p:attrName>style.visibility</p:attrName>
                                        </p:attrNameLst>
                                      </p:cBhvr>
                                      <p:to>
                                        <p:strVal val="visible"/>
                                      </p:to>
                                    </p:set>
                                    <p:anim calcmode="lin" valueType="num">
                                      <p:cBhvr>
                                        <p:cTn id="24" dur="500" fill="hold"/>
                                        <p:tgtEl>
                                          <p:spTgt spid="42">
                                            <p:graphicEl>
                                              <a:dgm id="{9BCC20C0-4B3E-4A32-8289-0C043EE14E08}"/>
                                            </p:graphicEl>
                                          </p:spTgt>
                                        </p:tgtEl>
                                        <p:attrNameLst>
                                          <p:attrName>ppt_w</p:attrName>
                                        </p:attrNameLst>
                                      </p:cBhvr>
                                      <p:tavLst>
                                        <p:tav tm="0">
                                          <p:val>
                                            <p:fltVal val="0"/>
                                          </p:val>
                                        </p:tav>
                                        <p:tav tm="100000">
                                          <p:val>
                                            <p:strVal val="#ppt_w"/>
                                          </p:val>
                                        </p:tav>
                                      </p:tavLst>
                                    </p:anim>
                                    <p:anim calcmode="lin" valueType="num">
                                      <p:cBhvr>
                                        <p:cTn id="25" dur="500" fill="hold"/>
                                        <p:tgtEl>
                                          <p:spTgt spid="42">
                                            <p:graphicEl>
                                              <a:dgm id="{9BCC20C0-4B3E-4A32-8289-0C043EE14E08}"/>
                                            </p:graphicEl>
                                          </p:spTgt>
                                        </p:tgtEl>
                                        <p:attrNameLst>
                                          <p:attrName>ppt_h</p:attrName>
                                        </p:attrNameLst>
                                      </p:cBhvr>
                                      <p:tavLst>
                                        <p:tav tm="0">
                                          <p:val>
                                            <p:fltVal val="0"/>
                                          </p:val>
                                        </p:tav>
                                        <p:tav tm="100000">
                                          <p:val>
                                            <p:strVal val="#ppt_h"/>
                                          </p:val>
                                        </p:tav>
                                      </p:tavLst>
                                    </p:anim>
                                    <p:animEffect transition="in" filter="fade">
                                      <p:cBhvr>
                                        <p:cTn id="26" dur="500"/>
                                        <p:tgtEl>
                                          <p:spTgt spid="42">
                                            <p:graphicEl>
                                              <a:dgm id="{9BCC20C0-4B3E-4A32-8289-0C043EE14E08}"/>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2">
                                            <p:graphicEl>
                                              <a:dgm id="{37D79030-070E-406E-AD08-42C45219AC7F}"/>
                                            </p:graphicEl>
                                          </p:spTgt>
                                        </p:tgtEl>
                                        <p:attrNameLst>
                                          <p:attrName>style.visibility</p:attrName>
                                        </p:attrNameLst>
                                      </p:cBhvr>
                                      <p:to>
                                        <p:strVal val="visible"/>
                                      </p:to>
                                    </p:set>
                                    <p:anim calcmode="lin" valueType="num">
                                      <p:cBhvr>
                                        <p:cTn id="29" dur="500" fill="hold"/>
                                        <p:tgtEl>
                                          <p:spTgt spid="42">
                                            <p:graphicEl>
                                              <a:dgm id="{37D79030-070E-406E-AD08-42C45219AC7F}"/>
                                            </p:graphicEl>
                                          </p:spTgt>
                                        </p:tgtEl>
                                        <p:attrNameLst>
                                          <p:attrName>ppt_w</p:attrName>
                                        </p:attrNameLst>
                                      </p:cBhvr>
                                      <p:tavLst>
                                        <p:tav tm="0">
                                          <p:val>
                                            <p:fltVal val="0"/>
                                          </p:val>
                                        </p:tav>
                                        <p:tav tm="100000">
                                          <p:val>
                                            <p:strVal val="#ppt_w"/>
                                          </p:val>
                                        </p:tav>
                                      </p:tavLst>
                                    </p:anim>
                                    <p:anim calcmode="lin" valueType="num">
                                      <p:cBhvr>
                                        <p:cTn id="30" dur="500" fill="hold"/>
                                        <p:tgtEl>
                                          <p:spTgt spid="42">
                                            <p:graphicEl>
                                              <a:dgm id="{37D79030-070E-406E-AD08-42C45219AC7F}"/>
                                            </p:graphicEl>
                                          </p:spTgt>
                                        </p:tgtEl>
                                        <p:attrNameLst>
                                          <p:attrName>ppt_h</p:attrName>
                                        </p:attrNameLst>
                                      </p:cBhvr>
                                      <p:tavLst>
                                        <p:tav tm="0">
                                          <p:val>
                                            <p:fltVal val="0"/>
                                          </p:val>
                                        </p:tav>
                                        <p:tav tm="100000">
                                          <p:val>
                                            <p:strVal val="#ppt_h"/>
                                          </p:val>
                                        </p:tav>
                                      </p:tavLst>
                                    </p:anim>
                                    <p:animEffect transition="in" filter="fade">
                                      <p:cBhvr>
                                        <p:cTn id="31" dur="500"/>
                                        <p:tgtEl>
                                          <p:spTgt spid="42">
                                            <p:graphicEl>
                                              <a:dgm id="{37D79030-070E-406E-AD08-42C45219AC7F}"/>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graphicEl>
                                              <a:dgm id="{45319392-E8FF-4496-B113-53B39E20FF13}"/>
                                            </p:graphicEl>
                                          </p:spTgt>
                                        </p:tgtEl>
                                        <p:attrNameLst>
                                          <p:attrName>style.visibility</p:attrName>
                                        </p:attrNameLst>
                                      </p:cBhvr>
                                      <p:to>
                                        <p:strVal val="visible"/>
                                      </p:to>
                                    </p:set>
                                    <p:anim calcmode="lin" valueType="num">
                                      <p:cBhvr>
                                        <p:cTn id="34" dur="500" fill="hold"/>
                                        <p:tgtEl>
                                          <p:spTgt spid="42">
                                            <p:graphicEl>
                                              <a:dgm id="{45319392-E8FF-4496-B113-53B39E20FF13}"/>
                                            </p:graphicEl>
                                          </p:spTgt>
                                        </p:tgtEl>
                                        <p:attrNameLst>
                                          <p:attrName>ppt_w</p:attrName>
                                        </p:attrNameLst>
                                      </p:cBhvr>
                                      <p:tavLst>
                                        <p:tav tm="0">
                                          <p:val>
                                            <p:fltVal val="0"/>
                                          </p:val>
                                        </p:tav>
                                        <p:tav tm="100000">
                                          <p:val>
                                            <p:strVal val="#ppt_w"/>
                                          </p:val>
                                        </p:tav>
                                      </p:tavLst>
                                    </p:anim>
                                    <p:anim calcmode="lin" valueType="num">
                                      <p:cBhvr>
                                        <p:cTn id="35" dur="500" fill="hold"/>
                                        <p:tgtEl>
                                          <p:spTgt spid="42">
                                            <p:graphicEl>
                                              <a:dgm id="{45319392-E8FF-4496-B113-53B39E20FF13}"/>
                                            </p:graphicEl>
                                          </p:spTgt>
                                        </p:tgtEl>
                                        <p:attrNameLst>
                                          <p:attrName>ppt_h</p:attrName>
                                        </p:attrNameLst>
                                      </p:cBhvr>
                                      <p:tavLst>
                                        <p:tav tm="0">
                                          <p:val>
                                            <p:fltVal val="0"/>
                                          </p:val>
                                        </p:tav>
                                        <p:tav tm="100000">
                                          <p:val>
                                            <p:strVal val="#ppt_h"/>
                                          </p:val>
                                        </p:tav>
                                      </p:tavLst>
                                    </p:anim>
                                    <p:animEffect transition="in" filter="fade">
                                      <p:cBhvr>
                                        <p:cTn id="36" dur="500"/>
                                        <p:tgtEl>
                                          <p:spTgt spid="42">
                                            <p:graphicEl>
                                              <a:dgm id="{45319392-E8FF-4496-B113-53B39E20FF13}"/>
                                            </p:graphic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graphicEl>
                                              <a:dgm id="{4320B6E2-693F-4792-89C6-95944ABED13F}"/>
                                            </p:graphicEl>
                                          </p:spTgt>
                                        </p:tgtEl>
                                        <p:attrNameLst>
                                          <p:attrName>style.visibility</p:attrName>
                                        </p:attrNameLst>
                                      </p:cBhvr>
                                      <p:to>
                                        <p:strVal val="visible"/>
                                      </p:to>
                                    </p:set>
                                    <p:anim calcmode="lin" valueType="num">
                                      <p:cBhvr>
                                        <p:cTn id="39" dur="500" fill="hold"/>
                                        <p:tgtEl>
                                          <p:spTgt spid="42">
                                            <p:graphicEl>
                                              <a:dgm id="{4320B6E2-693F-4792-89C6-95944ABED13F}"/>
                                            </p:graphicEl>
                                          </p:spTgt>
                                        </p:tgtEl>
                                        <p:attrNameLst>
                                          <p:attrName>ppt_w</p:attrName>
                                        </p:attrNameLst>
                                      </p:cBhvr>
                                      <p:tavLst>
                                        <p:tav tm="0">
                                          <p:val>
                                            <p:fltVal val="0"/>
                                          </p:val>
                                        </p:tav>
                                        <p:tav tm="100000">
                                          <p:val>
                                            <p:strVal val="#ppt_w"/>
                                          </p:val>
                                        </p:tav>
                                      </p:tavLst>
                                    </p:anim>
                                    <p:anim calcmode="lin" valueType="num">
                                      <p:cBhvr>
                                        <p:cTn id="40" dur="500" fill="hold"/>
                                        <p:tgtEl>
                                          <p:spTgt spid="42">
                                            <p:graphicEl>
                                              <a:dgm id="{4320B6E2-693F-4792-89C6-95944ABED13F}"/>
                                            </p:graphicEl>
                                          </p:spTgt>
                                        </p:tgtEl>
                                        <p:attrNameLst>
                                          <p:attrName>ppt_h</p:attrName>
                                        </p:attrNameLst>
                                      </p:cBhvr>
                                      <p:tavLst>
                                        <p:tav tm="0">
                                          <p:val>
                                            <p:fltVal val="0"/>
                                          </p:val>
                                        </p:tav>
                                        <p:tav tm="100000">
                                          <p:val>
                                            <p:strVal val="#ppt_h"/>
                                          </p:val>
                                        </p:tav>
                                      </p:tavLst>
                                    </p:anim>
                                    <p:animEffect transition="in" filter="fade">
                                      <p:cBhvr>
                                        <p:cTn id="41" dur="500"/>
                                        <p:tgtEl>
                                          <p:spTgt spid="42">
                                            <p:graphicEl>
                                              <a:dgm id="{4320B6E2-693F-4792-89C6-95944ABED13F}"/>
                                            </p:graphic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2">
                                            <p:graphicEl>
                                              <a:dgm id="{1395F43B-46B6-48BD-BE0D-466AE12A59E4}"/>
                                            </p:graphicEl>
                                          </p:spTgt>
                                        </p:tgtEl>
                                        <p:attrNameLst>
                                          <p:attrName>style.visibility</p:attrName>
                                        </p:attrNameLst>
                                      </p:cBhvr>
                                      <p:to>
                                        <p:strVal val="visible"/>
                                      </p:to>
                                    </p:set>
                                    <p:anim calcmode="lin" valueType="num">
                                      <p:cBhvr>
                                        <p:cTn id="44" dur="500" fill="hold"/>
                                        <p:tgtEl>
                                          <p:spTgt spid="42">
                                            <p:graphicEl>
                                              <a:dgm id="{1395F43B-46B6-48BD-BE0D-466AE12A59E4}"/>
                                            </p:graphicEl>
                                          </p:spTgt>
                                        </p:tgtEl>
                                        <p:attrNameLst>
                                          <p:attrName>ppt_w</p:attrName>
                                        </p:attrNameLst>
                                      </p:cBhvr>
                                      <p:tavLst>
                                        <p:tav tm="0">
                                          <p:val>
                                            <p:fltVal val="0"/>
                                          </p:val>
                                        </p:tav>
                                        <p:tav tm="100000">
                                          <p:val>
                                            <p:strVal val="#ppt_w"/>
                                          </p:val>
                                        </p:tav>
                                      </p:tavLst>
                                    </p:anim>
                                    <p:anim calcmode="lin" valueType="num">
                                      <p:cBhvr>
                                        <p:cTn id="45" dur="500" fill="hold"/>
                                        <p:tgtEl>
                                          <p:spTgt spid="42">
                                            <p:graphicEl>
                                              <a:dgm id="{1395F43B-46B6-48BD-BE0D-466AE12A59E4}"/>
                                            </p:graphicEl>
                                          </p:spTgt>
                                        </p:tgtEl>
                                        <p:attrNameLst>
                                          <p:attrName>ppt_h</p:attrName>
                                        </p:attrNameLst>
                                      </p:cBhvr>
                                      <p:tavLst>
                                        <p:tav tm="0">
                                          <p:val>
                                            <p:fltVal val="0"/>
                                          </p:val>
                                        </p:tav>
                                        <p:tav tm="100000">
                                          <p:val>
                                            <p:strVal val="#ppt_h"/>
                                          </p:val>
                                        </p:tav>
                                      </p:tavLst>
                                    </p:anim>
                                    <p:animEffect transition="in" filter="fade">
                                      <p:cBhvr>
                                        <p:cTn id="46" dur="500"/>
                                        <p:tgtEl>
                                          <p:spTgt spid="42">
                                            <p:graphicEl>
                                              <a:dgm id="{1395F43B-46B6-48BD-BE0D-466AE12A59E4}"/>
                                            </p:graphic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2">
                                            <p:graphicEl>
                                              <a:dgm id="{B5D258C8-C381-4DFA-9DF0-F1337D842739}"/>
                                            </p:graphicEl>
                                          </p:spTgt>
                                        </p:tgtEl>
                                        <p:attrNameLst>
                                          <p:attrName>style.visibility</p:attrName>
                                        </p:attrNameLst>
                                      </p:cBhvr>
                                      <p:to>
                                        <p:strVal val="visible"/>
                                      </p:to>
                                    </p:set>
                                    <p:anim calcmode="lin" valueType="num">
                                      <p:cBhvr>
                                        <p:cTn id="49" dur="500" fill="hold"/>
                                        <p:tgtEl>
                                          <p:spTgt spid="42">
                                            <p:graphicEl>
                                              <a:dgm id="{B5D258C8-C381-4DFA-9DF0-F1337D842739}"/>
                                            </p:graphicEl>
                                          </p:spTgt>
                                        </p:tgtEl>
                                        <p:attrNameLst>
                                          <p:attrName>ppt_w</p:attrName>
                                        </p:attrNameLst>
                                      </p:cBhvr>
                                      <p:tavLst>
                                        <p:tav tm="0">
                                          <p:val>
                                            <p:fltVal val="0"/>
                                          </p:val>
                                        </p:tav>
                                        <p:tav tm="100000">
                                          <p:val>
                                            <p:strVal val="#ppt_w"/>
                                          </p:val>
                                        </p:tav>
                                      </p:tavLst>
                                    </p:anim>
                                    <p:anim calcmode="lin" valueType="num">
                                      <p:cBhvr>
                                        <p:cTn id="50" dur="500" fill="hold"/>
                                        <p:tgtEl>
                                          <p:spTgt spid="42">
                                            <p:graphicEl>
                                              <a:dgm id="{B5D258C8-C381-4DFA-9DF0-F1337D842739}"/>
                                            </p:graphicEl>
                                          </p:spTgt>
                                        </p:tgtEl>
                                        <p:attrNameLst>
                                          <p:attrName>ppt_h</p:attrName>
                                        </p:attrNameLst>
                                      </p:cBhvr>
                                      <p:tavLst>
                                        <p:tav tm="0">
                                          <p:val>
                                            <p:fltVal val="0"/>
                                          </p:val>
                                        </p:tav>
                                        <p:tav tm="100000">
                                          <p:val>
                                            <p:strVal val="#ppt_h"/>
                                          </p:val>
                                        </p:tav>
                                      </p:tavLst>
                                    </p:anim>
                                    <p:animEffect transition="in" filter="fade">
                                      <p:cBhvr>
                                        <p:cTn id="51" dur="500"/>
                                        <p:tgtEl>
                                          <p:spTgt spid="42">
                                            <p:graphicEl>
                                              <a:dgm id="{B5D258C8-C381-4DFA-9DF0-F1337D842739}"/>
                                            </p:graphic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2">
                                            <p:graphicEl>
                                              <a:dgm id="{94D41D45-881E-45E0-815F-B3D1F42ABA6A}"/>
                                            </p:graphicEl>
                                          </p:spTgt>
                                        </p:tgtEl>
                                        <p:attrNameLst>
                                          <p:attrName>style.visibility</p:attrName>
                                        </p:attrNameLst>
                                      </p:cBhvr>
                                      <p:to>
                                        <p:strVal val="visible"/>
                                      </p:to>
                                    </p:set>
                                    <p:anim calcmode="lin" valueType="num">
                                      <p:cBhvr>
                                        <p:cTn id="54" dur="500" fill="hold"/>
                                        <p:tgtEl>
                                          <p:spTgt spid="42">
                                            <p:graphicEl>
                                              <a:dgm id="{94D41D45-881E-45E0-815F-B3D1F42ABA6A}"/>
                                            </p:graphicEl>
                                          </p:spTgt>
                                        </p:tgtEl>
                                        <p:attrNameLst>
                                          <p:attrName>ppt_w</p:attrName>
                                        </p:attrNameLst>
                                      </p:cBhvr>
                                      <p:tavLst>
                                        <p:tav tm="0">
                                          <p:val>
                                            <p:fltVal val="0"/>
                                          </p:val>
                                        </p:tav>
                                        <p:tav tm="100000">
                                          <p:val>
                                            <p:strVal val="#ppt_w"/>
                                          </p:val>
                                        </p:tav>
                                      </p:tavLst>
                                    </p:anim>
                                    <p:anim calcmode="lin" valueType="num">
                                      <p:cBhvr>
                                        <p:cTn id="55" dur="500" fill="hold"/>
                                        <p:tgtEl>
                                          <p:spTgt spid="42">
                                            <p:graphicEl>
                                              <a:dgm id="{94D41D45-881E-45E0-815F-B3D1F42ABA6A}"/>
                                            </p:graphicEl>
                                          </p:spTgt>
                                        </p:tgtEl>
                                        <p:attrNameLst>
                                          <p:attrName>ppt_h</p:attrName>
                                        </p:attrNameLst>
                                      </p:cBhvr>
                                      <p:tavLst>
                                        <p:tav tm="0">
                                          <p:val>
                                            <p:fltVal val="0"/>
                                          </p:val>
                                        </p:tav>
                                        <p:tav tm="100000">
                                          <p:val>
                                            <p:strVal val="#ppt_h"/>
                                          </p:val>
                                        </p:tav>
                                      </p:tavLst>
                                    </p:anim>
                                    <p:animEffect transition="in" filter="fade">
                                      <p:cBhvr>
                                        <p:cTn id="56" dur="500"/>
                                        <p:tgtEl>
                                          <p:spTgt spid="42">
                                            <p:graphicEl>
                                              <a:dgm id="{94D41D45-881E-45E0-815F-B3D1F42ABA6A}"/>
                                            </p:graphic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2">
                                            <p:graphicEl>
                                              <a:dgm id="{6545506E-F82F-40D0-B269-A33A56AD6FAD}"/>
                                            </p:graphicEl>
                                          </p:spTgt>
                                        </p:tgtEl>
                                        <p:attrNameLst>
                                          <p:attrName>style.visibility</p:attrName>
                                        </p:attrNameLst>
                                      </p:cBhvr>
                                      <p:to>
                                        <p:strVal val="visible"/>
                                      </p:to>
                                    </p:set>
                                    <p:anim calcmode="lin" valueType="num">
                                      <p:cBhvr>
                                        <p:cTn id="59" dur="500" fill="hold"/>
                                        <p:tgtEl>
                                          <p:spTgt spid="42">
                                            <p:graphicEl>
                                              <a:dgm id="{6545506E-F82F-40D0-B269-A33A56AD6FAD}"/>
                                            </p:graphicEl>
                                          </p:spTgt>
                                        </p:tgtEl>
                                        <p:attrNameLst>
                                          <p:attrName>ppt_w</p:attrName>
                                        </p:attrNameLst>
                                      </p:cBhvr>
                                      <p:tavLst>
                                        <p:tav tm="0">
                                          <p:val>
                                            <p:fltVal val="0"/>
                                          </p:val>
                                        </p:tav>
                                        <p:tav tm="100000">
                                          <p:val>
                                            <p:strVal val="#ppt_w"/>
                                          </p:val>
                                        </p:tav>
                                      </p:tavLst>
                                    </p:anim>
                                    <p:anim calcmode="lin" valueType="num">
                                      <p:cBhvr>
                                        <p:cTn id="60" dur="500" fill="hold"/>
                                        <p:tgtEl>
                                          <p:spTgt spid="42">
                                            <p:graphicEl>
                                              <a:dgm id="{6545506E-F82F-40D0-B269-A33A56AD6FAD}"/>
                                            </p:graphicEl>
                                          </p:spTgt>
                                        </p:tgtEl>
                                        <p:attrNameLst>
                                          <p:attrName>ppt_h</p:attrName>
                                        </p:attrNameLst>
                                      </p:cBhvr>
                                      <p:tavLst>
                                        <p:tav tm="0">
                                          <p:val>
                                            <p:fltVal val="0"/>
                                          </p:val>
                                        </p:tav>
                                        <p:tav tm="100000">
                                          <p:val>
                                            <p:strVal val="#ppt_h"/>
                                          </p:val>
                                        </p:tav>
                                      </p:tavLst>
                                    </p:anim>
                                    <p:animEffect transition="in" filter="fade">
                                      <p:cBhvr>
                                        <p:cTn id="61" dur="500"/>
                                        <p:tgtEl>
                                          <p:spTgt spid="42">
                                            <p:graphicEl>
                                              <a:dgm id="{6545506E-F82F-40D0-B269-A33A56AD6FAD}"/>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2">
                                            <p:graphicEl>
                                              <a:dgm id="{73069CC5-AC2A-4E40-80C3-B6257E28E1D3}"/>
                                            </p:graphicEl>
                                          </p:spTgt>
                                        </p:tgtEl>
                                        <p:attrNameLst>
                                          <p:attrName>style.visibility</p:attrName>
                                        </p:attrNameLst>
                                      </p:cBhvr>
                                      <p:to>
                                        <p:strVal val="visible"/>
                                      </p:to>
                                    </p:set>
                                    <p:anim calcmode="lin" valueType="num">
                                      <p:cBhvr>
                                        <p:cTn id="64" dur="500" fill="hold"/>
                                        <p:tgtEl>
                                          <p:spTgt spid="42">
                                            <p:graphicEl>
                                              <a:dgm id="{73069CC5-AC2A-4E40-80C3-B6257E28E1D3}"/>
                                            </p:graphicEl>
                                          </p:spTgt>
                                        </p:tgtEl>
                                        <p:attrNameLst>
                                          <p:attrName>ppt_w</p:attrName>
                                        </p:attrNameLst>
                                      </p:cBhvr>
                                      <p:tavLst>
                                        <p:tav tm="0">
                                          <p:val>
                                            <p:fltVal val="0"/>
                                          </p:val>
                                        </p:tav>
                                        <p:tav tm="100000">
                                          <p:val>
                                            <p:strVal val="#ppt_w"/>
                                          </p:val>
                                        </p:tav>
                                      </p:tavLst>
                                    </p:anim>
                                    <p:anim calcmode="lin" valueType="num">
                                      <p:cBhvr>
                                        <p:cTn id="65" dur="500" fill="hold"/>
                                        <p:tgtEl>
                                          <p:spTgt spid="42">
                                            <p:graphicEl>
                                              <a:dgm id="{73069CC5-AC2A-4E40-80C3-B6257E28E1D3}"/>
                                            </p:graphicEl>
                                          </p:spTgt>
                                        </p:tgtEl>
                                        <p:attrNameLst>
                                          <p:attrName>ppt_h</p:attrName>
                                        </p:attrNameLst>
                                      </p:cBhvr>
                                      <p:tavLst>
                                        <p:tav tm="0">
                                          <p:val>
                                            <p:fltVal val="0"/>
                                          </p:val>
                                        </p:tav>
                                        <p:tav tm="100000">
                                          <p:val>
                                            <p:strVal val="#ppt_h"/>
                                          </p:val>
                                        </p:tav>
                                      </p:tavLst>
                                    </p:anim>
                                    <p:animEffect transition="in" filter="fade">
                                      <p:cBhvr>
                                        <p:cTn id="66" dur="500"/>
                                        <p:tgtEl>
                                          <p:spTgt spid="42">
                                            <p:graphicEl>
                                              <a:dgm id="{73069CC5-AC2A-4E40-80C3-B6257E28E1D3}"/>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2">
                                            <p:graphicEl>
                                              <a:dgm id="{AAC1A9B1-BA60-4D17-BB1E-F0F02B4A3B2B}"/>
                                            </p:graphicEl>
                                          </p:spTgt>
                                        </p:tgtEl>
                                        <p:attrNameLst>
                                          <p:attrName>style.visibility</p:attrName>
                                        </p:attrNameLst>
                                      </p:cBhvr>
                                      <p:to>
                                        <p:strVal val="visible"/>
                                      </p:to>
                                    </p:set>
                                    <p:anim calcmode="lin" valueType="num">
                                      <p:cBhvr>
                                        <p:cTn id="69" dur="500" fill="hold"/>
                                        <p:tgtEl>
                                          <p:spTgt spid="42">
                                            <p:graphicEl>
                                              <a:dgm id="{AAC1A9B1-BA60-4D17-BB1E-F0F02B4A3B2B}"/>
                                            </p:graphicEl>
                                          </p:spTgt>
                                        </p:tgtEl>
                                        <p:attrNameLst>
                                          <p:attrName>ppt_w</p:attrName>
                                        </p:attrNameLst>
                                      </p:cBhvr>
                                      <p:tavLst>
                                        <p:tav tm="0">
                                          <p:val>
                                            <p:fltVal val="0"/>
                                          </p:val>
                                        </p:tav>
                                        <p:tav tm="100000">
                                          <p:val>
                                            <p:strVal val="#ppt_w"/>
                                          </p:val>
                                        </p:tav>
                                      </p:tavLst>
                                    </p:anim>
                                    <p:anim calcmode="lin" valueType="num">
                                      <p:cBhvr>
                                        <p:cTn id="70" dur="500" fill="hold"/>
                                        <p:tgtEl>
                                          <p:spTgt spid="42">
                                            <p:graphicEl>
                                              <a:dgm id="{AAC1A9B1-BA60-4D17-BB1E-F0F02B4A3B2B}"/>
                                            </p:graphicEl>
                                          </p:spTgt>
                                        </p:tgtEl>
                                        <p:attrNameLst>
                                          <p:attrName>ppt_h</p:attrName>
                                        </p:attrNameLst>
                                      </p:cBhvr>
                                      <p:tavLst>
                                        <p:tav tm="0">
                                          <p:val>
                                            <p:fltVal val="0"/>
                                          </p:val>
                                        </p:tav>
                                        <p:tav tm="100000">
                                          <p:val>
                                            <p:strVal val="#ppt_h"/>
                                          </p:val>
                                        </p:tav>
                                      </p:tavLst>
                                    </p:anim>
                                    <p:animEffect transition="in" filter="fade">
                                      <p:cBhvr>
                                        <p:cTn id="71" dur="500"/>
                                        <p:tgtEl>
                                          <p:spTgt spid="42">
                                            <p:graphicEl>
                                              <a:dgm id="{AAC1A9B1-BA60-4D17-BB1E-F0F02B4A3B2B}"/>
                                            </p:graphicEl>
                                          </p:spTgt>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2">
                                            <p:graphicEl>
                                              <a:dgm id="{98D3AB0A-B676-4AFF-8575-8BA9B28186E3}"/>
                                            </p:graphicEl>
                                          </p:spTgt>
                                        </p:tgtEl>
                                        <p:attrNameLst>
                                          <p:attrName>style.visibility</p:attrName>
                                        </p:attrNameLst>
                                      </p:cBhvr>
                                      <p:to>
                                        <p:strVal val="visible"/>
                                      </p:to>
                                    </p:set>
                                    <p:anim calcmode="lin" valueType="num">
                                      <p:cBhvr>
                                        <p:cTn id="74" dur="500" fill="hold"/>
                                        <p:tgtEl>
                                          <p:spTgt spid="42">
                                            <p:graphicEl>
                                              <a:dgm id="{98D3AB0A-B676-4AFF-8575-8BA9B28186E3}"/>
                                            </p:graphicEl>
                                          </p:spTgt>
                                        </p:tgtEl>
                                        <p:attrNameLst>
                                          <p:attrName>ppt_w</p:attrName>
                                        </p:attrNameLst>
                                      </p:cBhvr>
                                      <p:tavLst>
                                        <p:tav tm="0">
                                          <p:val>
                                            <p:fltVal val="0"/>
                                          </p:val>
                                        </p:tav>
                                        <p:tav tm="100000">
                                          <p:val>
                                            <p:strVal val="#ppt_w"/>
                                          </p:val>
                                        </p:tav>
                                      </p:tavLst>
                                    </p:anim>
                                    <p:anim calcmode="lin" valueType="num">
                                      <p:cBhvr>
                                        <p:cTn id="75" dur="500" fill="hold"/>
                                        <p:tgtEl>
                                          <p:spTgt spid="42">
                                            <p:graphicEl>
                                              <a:dgm id="{98D3AB0A-B676-4AFF-8575-8BA9B28186E3}"/>
                                            </p:graphicEl>
                                          </p:spTgt>
                                        </p:tgtEl>
                                        <p:attrNameLst>
                                          <p:attrName>ppt_h</p:attrName>
                                        </p:attrNameLst>
                                      </p:cBhvr>
                                      <p:tavLst>
                                        <p:tav tm="0">
                                          <p:val>
                                            <p:fltVal val="0"/>
                                          </p:val>
                                        </p:tav>
                                        <p:tav tm="100000">
                                          <p:val>
                                            <p:strVal val="#ppt_h"/>
                                          </p:val>
                                        </p:tav>
                                      </p:tavLst>
                                    </p:anim>
                                    <p:animEffect transition="in" filter="fade">
                                      <p:cBhvr>
                                        <p:cTn id="76" dur="500"/>
                                        <p:tgtEl>
                                          <p:spTgt spid="42">
                                            <p:graphicEl>
                                              <a:dgm id="{98D3AB0A-B676-4AFF-8575-8BA9B28186E3}"/>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2">
                                            <p:graphicEl>
                                              <a:dgm id="{3BAFF7A7-30C4-4792-80F0-F4ED56695A86}"/>
                                            </p:graphicEl>
                                          </p:spTgt>
                                        </p:tgtEl>
                                        <p:attrNameLst>
                                          <p:attrName>style.visibility</p:attrName>
                                        </p:attrNameLst>
                                      </p:cBhvr>
                                      <p:to>
                                        <p:strVal val="visible"/>
                                      </p:to>
                                    </p:set>
                                    <p:anim calcmode="lin" valueType="num">
                                      <p:cBhvr>
                                        <p:cTn id="79" dur="500" fill="hold"/>
                                        <p:tgtEl>
                                          <p:spTgt spid="42">
                                            <p:graphicEl>
                                              <a:dgm id="{3BAFF7A7-30C4-4792-80F0-F4ED56695A86}"/>
                                            </p:graphicEl>
                                          </p:spTgt>
                                        </p:tgtEl>
                                        <p:attrNameLst>
                                          <p:attrName>ppt_w</p:attrName>
                                        </p:attrNameLst>
                                      </p:cBhvr>
                                      <p:tavLst>
                                        <p:tav tm="0">
                                          <p:val>
                                            <p:fltVal val="0"/>
                                          </p:val>
                                        </p:tav>
                                        <p:tav tm="100000">
                                          <p:val>
                                            <p:strVal val="#ppt_w"/>
                                          </p:val>
                                        </p:tav>
                                      </p:tavLst>
                                    </p:anim>
                                    <p:anim calcmode="lin" valueType="num">
                                      <p:cBhvr>
                                        <p:cTn id="80" dur="500" fill="hold"/>
                                        <p:tgtEl>
                                          <p:spTgt spid="42">
                                            <p:graphicEl>
                                              <a:dgm id="{3BAFF7A7-30C4-4792-80F0-F4ED56695A86}"/>
                                            </p:graphicEl>
                                          </p:spTgt>
                                        </p:tgtEl>
                                        <p:attrNameLst>
                                          <p:attrName>ppt_h</p:attrName>
                                        </p:attrNameLst>
                                      </p:cBhvr>
                                      <p:tavLst>
                                        <p:tav tm="0">
                                          <p:val>
                                            <p:fltVal val="0"/>
                                          </p:val>
                                        </p:tav>
                                        <p:tav tm="100000">
                                          <p:val>
                                            <p:strVal val="#ppt_h"/>
                                          </p:val>
                                        </p:tav>
                                      </p:tavLst>
                                    </p:anim>
                                    <p:animEffect transition="in" filter="fade">
                                      <p:cBhvr>
                                        <p:cTn id="81" dur="500"/>
                                        <p:tgtEl>
                                          <p:spTgt spid="42">
                                            <p:graphicEl>
                                              <a:dgm id="{3BAFF7A7-30C4-4792-80F0-F4ED56695A86}"/>
                                            </p:graphicEl>
                                          </p:spTgt>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2">
                                            <p:graphicEl>
                                              <a:dgm id="{7425EFB1-85FD-43BD-9E0C-5EB503D12F2B}"/>
                                            </p:graphicEl>
                                          </p:spTgt>
                                        </p:tgtEl>
                                        <p:attrNameLst>
                                          <p:attrName>style.visibility</p:attrName>
                                        </p:attrNameLst>
                                      </p:cBhvr>
                                      <p:to>
                                        <p:strVal val="visible"/>
                                      </p:to>
                                    </p:set>
                                    <p:anim calcmode="lin" valueType="num">
                                      <p:cBhvr>
                                        <p:cTn id="84" dur="500" fill="hold"/>
                                        <p:tgtEl>
                                          <p:spTgt spid="42">
                                            <p:graphicEl>
                                              <a:dgm id="{7425EFB1-85FD-43BD-9E0C-5EB503D12F2B}"/>
                                            </p:graphicEl>
                                          </p:spTgt>
                                        </p:tgtEl>
                                        <p:attrNameLst>
                                          <p:attrName>ppt_w</p:attrName>
                                        </p:attrNameLst>
                                      </p:cBhvr>
                                      <p:tavLst>
                                        <p:tav tm="0">
                                          <p:val>
                                            <p:fltVal val="0"/>
                                          </p:val>
                                        </p:tav>
                                        <p:tav tm="100000">
                                          <p:val>
                                            <p:strVal val="#ppt_w"/>
                                          </p:val>
                                        </p:tav>
                                      </p:tavLst>
                                    </p:anim>
                                    <p:anim calcmode="lin" valueType="num">
                                      <p:cBhvr>
                                        <p:cTn id="85" dur="500" fill="hold"/>
                                        <p:tgtEl>
                                          <p:spTgt spid="42">
                                            <p:graphicEl>
                                              <a:dgm id="{7425EFB1-85FD-43BD-9E0C-5EB503D12F2B}"/>
                                            </p:graphicEl>
                                          </p:spTgt>
                                        </p:tgtEl>
                                        <p:attrNameLst>
                                          <p:attrName>ppt_h</p:attrName>
                                        </p:attrNameLst>
                                      </p:cBhvr>
                                      <p:tavLst>
                                        <p:tav tm="0">
                                          <p:val>
                                            <p:fltVal val="0"/>
                                          </p:val>
                                        </p:tav>
                                        <p:tav tm="100000">
                                          <p:val>
                                            <p:strVal val="#ppt_h"/>
                                          </p:val>
                                        </p:tav>
                                      </p:tavLst>
                                    </p:anim>
                                    <p:animEffect transition="in" filter="fade">
                                      <p:cBhvr>
                                        <p:cTn id="86" dur="500"/>
                                        <p:tgtEl>
                                          <p:spTgt spid="42">
                                            <p:graphicEl>
                                              <a:dgm id="{7425EFB1-85FD-43BD-9E0C-5EB503D12F2B}"/>
                                            </p:graphicEl>
                                          </p:spTgt>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graphicEl>
                                              <a:dgm id="{977EB5CB-7F94-462A-B74B-D681CCDAFE96}"/>
                                            </p:graphicEl>
                                          </p:spTgt>
                                        </p:tgtEl>
                                        <p:attrNameLst>
                                          <p:attrName>style.visibility</p:attrName>
                                        </p:attrNameLst>
                                      </p:cBhvr>
                                      <p:to>
                                        <p:strVal val="visible"/>
                                      </p:to>
                                    </p:set>
                                    <p:anim calcmode="lin" valueType="num">
                                      <p:cBhvr>
                                        <p:cTn id="89" dur="500" fill="hold"/>
                                        <p:tgtEl>
                                          <p:spTgt spid="42">
                                            <p:graphicEl>
                                              <a:dgm id="{977EB5CB-7F94-462A-B74B-D681CCDAFE96}"/>
                                            </p:graphicEl>
                                          </p:spTgt>
                                        </p:tgtEl>
                                        <p:attrNameLst>
                                          <p:attrName>ppt_w</p:attrName>
                                        </p:attrNameLst>
                                      </p:cBhvr>
                                      <p:tavLst>
                                        <p:tav tm="0">
                                          <p:val>
                                            <p:fltVal val="0"/>
                                          </p:val>
                                        </p:tav>
                                        <p:tav tm="100000">
                                          <p:val>
                                            <p:strVal val="#ppt_w"/>
                                          </p:val>
                                        </p:tav>
                                      </p:tavLst>
                                    </p:anim>
                                    <p:anim calcmode="lin" valueType="num">
                                      <p:cBhvr>
                                        <p:cTn id="90" dur="500" fill="hold"/>
                                        <p:tgtEl>
                                          <p:spTgt spid="42">
                                            <p:graphicEl>
                                              <a:dgm id="{977EB5CB-7F94-462A-B74B-D681CCDAFE96}"/>
                                            </p:graphicEl>
                                          </p:spTgt>
                                        </p:tgtEl>
                                        <p:attrNameLst>
                                          <p:attrName>ppt_h</p:attrName>
                                        </p:attrNameLst>
                                      </p:cBhvr>
                                      <p:tavLst>
                                        <p:tav tm="0">
                                          <p:val>
                                            <p:fltVal val="0"/>
                                          </p:val>
                                        </p:tav>
                                        <p:tav tm="100000">
                                          <p:val>
                                            <p:strVal val="#ppt_h"/>
                                          </p:val>
                                        </p:tav>
                                      </p:tavLst>
                                    </p:anim>
                                    <p:animEffect transition="in" filter="fade">
                                      <p:cBhvr>
                                        <p:cTn id="91" dur="500"/>
                                        <p:tgtEl>
                                          <p:spTgt spid="42">
                                            <p:graphicEl>
                                              <a:dgm id="{977EB5CB-7F94-462A-B74B-D681CCDAFE96}"/>
                                            </p:graphic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2">
                                            <p:graphicEl>
                                              <a:dgm id="{902BDD82-6500-4745-ABB1-8AB85030FF96}"/>
                                            </p:graphicEl>
                                          </p:spTgt>
                                        </p:tgtEl>
                                        <p:attrNameLst>
                                          <p:attrName>style.visibility</p:attrName>
                                        </p:attrNameLst>
                                      </p:cBhvr>
                                      <p:to>
                                        <p:strVal val="visible"/>
                                      </p:to>
                                    </p:set>
                                    <p:anim calcmode="lin" valueType="num">
                                      <p:cBhvr>
                                        <p:cTn id="94" dur="500" fill="hold"/>
                                        <p:tgtEl>
                                          <p:spTgt spid="42">
                                            <p:graphicEl>
                                              <a:dgm id="{902BDD82-6500-4745-ABB1-8AB85030FF96}"/>
                                            </p:graphicEl>
                                          </p:spTgt>
                                        </p:tgtEl>
                                        <p:attrNameLst>
                                          <p:attrName>ppt_w</p:attrName>
                                        </p:attrNameLst>
                                      </p:cBhvr>
                                      <p:tavLst>
                                        <p:tav tm="0">
                                          <p:val>
                                            <p:fltVal val="0"/>
                                          </p:val>
                                        </p:tav>
                                        <p:tav tm="100000">
                                          <p:val>
                                            <p:strVal val="#ppt_w"/>
                                          </p:val>
                                        </p:tav>
                                      </p:tavLst>
                                    </p:anim>
                                    <p:anim calcmode="lin" valueType="num">
                                      <p:cBhvr>
                                        <p:cTn id="95" dur="500" fill="hold"/>
                                        <p:tgtEl>
                                          <p:spTgt spid="42">
                                            <p:graphicEl>
                                              <a:dgm id="{902BDD82-6500-4745-ABB1-8AB85030FF96}"/>
                                            </p:graphicEl>
                                          </p:spTgt>
                                        </p:tgtEl>
                                        <p:attrNameLst>
                                          <p:attrName>ppt_h</p:attrName>
                                        </p:attrNameLst>
                                      </p:cBhvr>
                                      <p:tavLst>
                                        <p:tav tm="0">
                                          <p:val>
                                            <p:fltVal val="0"/>
                                          </p:val>
                                        </p:tav>
                                        <p:tav tm="100000">
                                          <p:val>
                                            <p:strVal val="#ppt_h"/>
                                          </p:val>
                                        </p:tav>
                                      </p:tavLst>
                                    </p:anim>
                                    <p:animEffect transition="in" filter="fade">
                                      <p:cBhvr>
                                        <p:cTn id="96" dur="500"/>
                                        <p:tgtEl>
                                          <p:spTgt spid="42">
                                            <p:graphicEl>
                                              <a:dgm id="{902BDD82-6500-4745-ABB1-8AB85030FF96}"/>
                                            </p:graphicEl>
                                          </p:spTgt>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2">
                                            <p:graphicEl>
                                              <a:dgm id="{005F7ED7-2138-429B-B8E8-40FB2DAF0412}"/>
                                            </p:graphicEl>
                                          </p:spTgt>
                                        </p:tgtEl>
                                        <p:attrNameLst>
                                          <p:attrName>style.visibility</p:attrName>
                                        </p:attrNameLst>
                                      </p:cBhvr>
                                      <p:to>
                                        <p:strVal val="visible"/>
                                      </p:to>
                                    </p:set>
                                    <p:anim calcmode="lin" valueType="num">
                                      <p:cBhvr>
                                        <p:cTn id="99" dur="500" fill="hold"/>
                                        <p:tgtEl>
                                          <p:spTgt spid="42">
                                            <p:graphicEl>
                                              <a:dgm id="{005F7ED7-2138-429B-B8E8-40FB2DAF0412}"/>
                                            </p:graphicEl>
                                          </p:spTgt>
                                        </p:tgtEl>
                                        <p:attrNameLst>
                                          <p:attrName>ppt_w</p:attrName>
                                        </p:attrNameLst>
                                      </p:cBhvr>
                                      <p:tavLst>
                                        <p:tav tm="0">
                                          <p:val>
                                            <p:fltVal val="0"/>
                                          </p:val>
                                        </p:tav>
                                        <p:tav tm="100000">
                                          <p:val>
                                            <p:strVal val="#ppt_w"/>
                                          </p:val>
                                        </p:tav>
                                      </p:tavLst>
                                    </p:anim>
                                    <p:anim calcmode="lin" valueType="num">
                                      <p:cBhvr>
                                        <p:cTn id="100" dur="500" fill="hold"/>
                                        <p:tgtEl>
                                          <p:spTgt spid="42">
                                            <p:graphicEl>
                                              <a:dgm id="{005F7ED7-2138-429B-B8E8-40FB2DAF0412}"/>
                                            </p:graphicEl>
                                          </p:spTgt>
                                        </p:tgtEl>
                                        <p:attrNameLst>
                                          <p:attrName>ppt_h</p:attrName>
                                        </p:attrNameLst>
                                      </p:cBhvr>
                                      <p:tavLst>
                                        <p:tav tm="0">
                                          <p:val>
                                            <p:fltVal val="0"/>
                                          </p:val>
                                        </p:tav>
                                        <p:tav tm="100000">
                                          <p:val>
                                            <p:strVal val="#ppt_h"/>
                                          </p:val>
                                        </p:tav>
                                      </p:tavLst>
                                    </p:anim>
                                    <p:animEffect transition="in" filter="fade">
                                      <p:cBhvr>
                                        <p:cTn id="101" dur="500"/>
                                        <p:tgtEl>
                                          <p:spTgt spid="42">
                                            <p:graphicEl>
                                              <a:dgm id="{005F7ED7-2138-429B-B8E8-40FB2DAF0412}"/>
                                            </p:graphicEl>
                                          </p:spTgt>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2">
                                            <p:graphicEl>
                                              <a:dgm id="{A90A0BFC-07A7-4DDD-8427-0CA01EE69FD7}"/>
                                            </p:graphicEl>
                                          </p:spTgt>
                                        </p:tgtEl>
                                        <p:attrNameLst>
                                          <p:attrName>style.visibility</p:attrName>
                                        </p:attrNameLst>
                                      </p:cBhvr>
                                      <p:to>
                                        <p:strVal val="visible"/>
                                      </p:to>
                                    </p:set>
                                    <p:anim calcmode="lin" valueType="num">
                                      <p:cBhvr>
                                        <p:cTn id="104" dur="500" fill="hold"/>
                                        <p:tgtEl>
                                          <p:spTgt spid="42">
                                            <p:graphicEl>
                                              <a:dgm id="{A90A0BFC-07A7-4DDD-8427-0CA01EE69FD7}"/>
                                            </p:graphicEl>
                                          </p:spTgt>
                                        </p:tgtEl>
                                        <p:attrNameLst>
                                          <p:attrName>ppt_w</p:attrName>
                                        </p:attrNameLst>
                                      </p:cBhvr>
                                      <p:tavLst>
                                        <p:tav tm="0">
                                          <p:val>
                                            <p:fltVal val="0"/>
                                          </p:val>
                                        </p:tav>
                                        <p:tav tm="100000">
                                          <p:val>
                                            <p:strVal val="#ppt_w"/>
                                          </p:val>
                                        </p:tav>
                                      </p:tavLst>
                                    </p:anim>
                                    <p:anim calcmode="lin" valueType="num">
                                      <p:cBhvr>
                                        <p:cTn id="105" dur="500" fill="hold"/>
                                        <p:tgtEl>
                                          <p:spTgt spid="42">
                                            <p:graphicEl>
                                              <a:dgm id="{A90A0BFC-07A7-4DDD-8427-0CA01EE69FD7}"/>
                                            </p:graphicEl>
                                          </p:spTgt>
                                        </p:tgtEl>
                                        <p:attrNameLst>
                                          <p:attrName>ppt_h</p:attrName>
                                        </p:attrNameLst>
                                      </p:cBhvr>
                                      <p:tavLst>
                                        <p:tav tm="0">
                                          <p:val>
                                            <p:fltVal val="0"/>
                                          </p:val>
                                        </p:tav>
                                        <p:tav tm="100000">
                                          <p:val>
                                            <p:strVal val="#ppt_h"/>
                                          </p:val>
                                        </p:tav>
                                      </p:tavLst>
                                    </p:anim>
                                    <p:animEffect transition="in" filter="fade">
                                      <p:cBhvr>
                                        <p:cTn id="106" dur="500"/>
                                        <p:tgtEl>
                                          <p:spTgt spid="42">
                                            <p:graphicEl>
                                              <a:dgm id="{A90A0BFC-07A7-4DDD-8427-0CA01EE69FD7}"/>
                                            </p:graphicEl>
                                          </p:spTgt>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2">
                                            <p:graphicEl>
                                              <a:dgm id="{DDED6EF4-A0CC-49CB-9AE7-43B444C48543}"/>
                                            </p:graphicEl>
                                          </p:spTgt>
                                        </p:tgtEl>
                                        <p:attrNameLst>
                                          <p:attrName>style.visibility</p:attrName>
                                        </p:attrNameLst>
                                      </p:cBhvr>
                                      <p:to>
                                        <p:strVal val="visible"/>
                                      </p:to>
                                    </p:set>
                                    <p:anim calcmode="lin" valueType="num">
                                      <p:cBhvr>
                                        <p:cTn id="109" dur="500" fill="hold"/>
                                        <p:tgtEl>
                                          <p:spTgt spid="42">
                                            <p:graphicEl>
                                              <a:dgm id="{DDED6EF4-A0CC-49CB-9AE7-43B444C48543}"/>
                                            </p:graphicEl>
                                          </p:spTgt>
                                        </p:tgtEl>
                                        <p:attrNameLst>
                                          <p:attrName>ppt_w</p:attrName>
                                        </p:attrNameLst>
                                      </p:cBhvr>
                                      <p:tavLst>
                                        <p:tav tm="0">
                                          <p:val>
                                            <p:fltVal val="0"/>
                                          </p:val>
                                        </p:tav>
                                        <p:tav tm="100000">
                                          <p:val>
                                            <p:strVal val="#ppt_w"/>
                                          </p:val>
                                        </p:tav>
                                      </p:tavLst>
                                    </p:anim>
                                    <p:anim calcmode="lin" valueType="num">
                                      <p:cBhvr>
                                        <p:cTn id="110" dur="500" fill="hold"/>
                                        <p:tgtEl>
                                          <p:spTgt spid="42">
                                            <p:graphicEl>
                                              <a:dgm id="{DDED6EF4-A0CC-49CB-9AE7-43B444C48543}"/>
                                            </p:graphicEl>
                                          </p:spTgt>
                                        </p:tgtEl>
                                        <p:attrNameLst>
                                          <p:attrName>ppt_h</p:attrName>
                                        </p:attrNameLst>
                                      </p:cBhvr>
                                      <p:tavLst>
                                        <p:tav tm="0">
                                          <p:val>
                                            <p:fltVal val="0"/>
                                          </p:val>
                                        </p:tav>
                                        <p:tav tm="100000">
                                          <p:val>
                                            <p:strVal val="#ppt_h"/>
                                          </p:val>
                                        </p:tav>
                                      </p:tavLst>
                                    </p:anim>
                                    <p:animEffect transition="in" filter="fade">
                                      <p:cBhvr>
                                        <p:cTn id="111" dur="500"/>
                                        <p:tgtEl>
                                          <p:spTgt spid="42">
                                            <p:graphicEl>
                                              <a:dgm id="{DDED6EF4-A0CC-49CB-9AE7-43B444C48543}"/>
                                            </p:graphicEl>
                                          </p:spTgt>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42">
                                            <p:graphicEl>
                                              <a:dgm id="{84DDEA6A-77C7-4BDC-8B22-AD74F2C7D212}"/>
                                            </p:graphicEl>
                                          </p:spTgt>
                                        </p:tgtEl>
                                        <p:attrNameLst>
                                          <p:attrName>style.visibility</p:attrName>
                                        </p:attrNameLst>
                                      </p:cBhvr>
                                      <p:to>
                                        <p:strVal val="visible"/>
                                      </p:to>
                                    </p:set>
                                    <p:anim calcmode="lin" valueType="num">
                                      <p:cBhvr>
                                        <p:cTn id="114" dur="500" fill="hold"/>
                                        <p:tgtEl>
                                          <p:spTgt spid="42">
                                            <p:graphicEl>
                                              <a:dgm id="{84DDEA6A-77C7-4BDC-8B22-AD74F2C7D212}"/>
                                            </p:graphicEl>
                                          </p:spTgt>
                                        </p:tgtEl>
                                        <p:attrNameLst>
                                          <p:attrName>ppt_w</p:attrName>
                                        </p:attrNameLst>
                                      </p:cBhvr>
                                      <p:tavLst>
                                        <p:tav tm="0">
                                          <p:val>
                                            <p:fltVal val="0"/>
                                          </p:val>
                                        </p:tav>
                                        <p:tav tm="100000">
                                          <p:val>
                                            <p:strVal val="#ppt_w"/>
                                          </p:val>
                                        </p:tav>
                                      </p:tavLst>
                                    </p:anim>
                                    <p:anim calcmode="lin" valueType="num">
                                      <p:cBhvr>
                                        <p:cTn id="115" dur="500" fill="hold"/>
                                        <p:tgtEl>
                                          <p:spTgt spid="42">
                                            <p:graphicEl>
                                              <a:dgm id="{84DDEA6A-77C7-4BDC-8B22-AD74F2C7D212}"/>
                                            </p:graphicEl>
                                          </p:spTgt>
                                        </p:tgtEl>
                                        <p:attrNameLst>
                                          <p:attrName>ppt_h</p:attrName>
                                        </p:attrNameLst>
                                      </p:cBhvr>
                                      <p:tavLst>
                                        <p:tav tm="0">
                                          <p:val>
                                            <p:fltVal val="0"/>
                                          </p:val>
                                        </p:tav>
                                        <p:tav tm="100000">
                                          <p:val>
                                            <p:strVal val="#ppt_h"/>
                                          </p:val>
                                        </p:tav>
                                      </p:tavLst>
                                    </p:anim>
                                    <p:animEffect transition="in" filter="fade">
                                      <p:cBhvr>
                                        <p:cTn id="116" dur="500"/>
                                        <p:tgtEl>
                                          <p:spTgt spid="42">
                                            <p:graphicEl>
                                              <a:dgm id="{84DDEA6A-77C7-4BDC-8B22-AD74F2C7D212}"/>
                                            </p:graphicEl>
                                          </p:spTgt>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42">
                                            <p:graphicEl>
                                              <a:dgm id="{21E83F37-BEFF-4B60-BB9A-345F36FD8FDB}"/>
                                            </p:graphicEl>
                                          </p:spTgt>
                                        </p:tgtEl>
                                        <p:attrNameLst>
                                          <p:attrName>style.visibility</p:attrName>
                                        </p:attrNameLst>
                                      </p:cBhvr>
                                      <p:to>
                                        <p:strVal val="visible"/>
                                      </p:to>
                                    </p:set>
                                    <p:anim calcmode="lin" valueType="num">
                                      <p:cBhvr>
                                        <p:cTn id="119" dur="500" fill="hold"/>
                                        <p:tgtEl>
                                          <p:spTgt spid="42">
                                            <p:graphicEl>
                                              <a:dgm id="{21E83F37-BEFF-4B60-BB9A-345F36FD8FDB}"/>
                                            </p:graphicEl>
                                          </p:spTgt>
                                        </p:tgtEl>
                                        <p:attrNameLst>
                                          <p:attrName>ppt_w</p:attrName>
                                        </p:attrNameLst>
                                      </p:cBhvr>
                                      <p:tavLst>
                                        <p:tav tm="0">
                                          <p:val>
                                            <p:fltVal val="0"/>
                                          </p:val>
                                        </p:tav>
                                        <p:tav tm="100000">
                                          <p:val>
                                            <p:strVal val="#ppt_w"/>
                                          </p:val>
                                        </p:tav>
                                      </p:tavLst>
                                    </p:anim>
                                    <p:anim calcmode="lin" valueType="num">
                                      <p:cBhvr>
                                        <p:cTn id="120" dur="500" fill="hold"/>
                                        <p:tgtEl>
                                          <p:spTgt spid="42">
                                            <p:graphicEl>
                                              <a:dgm id="{21E83F37-BEFF-4B60-BB9A-345F36FD8FDB}"/>
                                            </p:graphicEl>
                                          </p:spTgt>
                                        </p:tgtEl>
                                        <p:attrNameLst>
                                          <p:attrName>ppt_h</p:attrName>
                                        </p:attrNameLst>
                                      </p:cBhvr>
                                      <p:tavLst>
                                        <p:tav tm="0">
                                          <p:val>
                                            <p:fltVal val="0"/>
                                          </p:val>
                                        </p:tav>
                                        <p:tav tm="100000">
                                          <p:val>
                                            <p:strVal val="#ppt_h"/>
                                          </p:val>
                                        </p:tav>
                                      </p:tavLst>
                                    </p:anim>
                                    <p:animEffect transition="in" filter="fade">
                                      <p:cBhvr>
                                        <p:cTn id="121" dur="500"/>
                                        <p:tgtEl>
                                          <p:spTgt spid="42">
                                            <p:graphicEl>
                                              <a:dgm id="{21E83F37-BEFF-4B60-BB9A-345F36FD8FDB}"/>
                                            </p:graphicEl>
                                          </p:spTgt>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2">
                                            <p:graphicEl>
                                              <a:dgm id="{7B1BE0AD-50A5-48F7-B598-DEB590DCA7A9}"/>
                                            </p:graphicEl>
                                          </p:spTgt>
                                        </p:tgtEl>
                                        <p:attrNameLst>
                                          <p:attrName>style.visibility</p:attrName>
                                        </p:attrNameLst>
                                      </p:cBhvr>
                                      <p:to>
                                        <p:strVal val="visible"/>
                                      </p:to>
                                    </p:set>
                                    <p:anim calcmode="lin" valueType="num">
                                      <p:cBhvr>
                                        <p:cTn id="124" dur="500" fill="hold"/>
                                        <p:tgtEl>
                                          <p:spTgt spid="42">
                                            <p:graphicEl>
                                              <a:dgm id="{7B1BE0AD-50A5-48F7-B598-DEB590DCA7A9}"/>
                                            </p:graphicEl>
                                          </p:spTgt>
                                        </p:tgtEl>
                                        <p:attrNameLst>
                                          <p:attrName>ppt_w</p:attrName>
                                        </p:attrNameLst>
                                      </p:cBhvr>
                                      <p:tavLst>
                                        <p:tav tm="0">
                                          <p:val>
                                            <p:fltVal val="0"/>
                                          </p:val>
                                        </p:tav>
                                        <p:tav tm="100000">
                                          <p:val>
                                            <p:strVal val="#ppt_w"/>
                                          </p:val>
                                        </p:tav>
                                      </p:tavLst>
                                    </p:anim>
                                    <p:anim calcmode="lin" valueType="num">
                                      <p:cBhvr>
                                        <p:cTn id="125" dur="500" fill="hold"/>
                                        <p:tgtEl>
                                          <p:spTgt spid="42">
                                            <p:graphicEl>
                                              <a:dgm id="{7B1BE0AD-50A5-48F7-B598-DEB590DCA7A9}"/>
                                            </p:graphicEl>
                                          </p:spTgt>
                                        </p:tgtEl>
                                        <p:attrNameLst>
                                          <p:attrName>ppt_h</p:attrName>
                                        </p:attrNameLst>
                                      </p:cBhvr>
                                      <p:tavLst>
                                        <p:tav tm="0">
                                          <p:val>
                                            <p:fltVal val="0"/>
                                          </p:val>
                                        </p:tav>
                                        <p:tav tm="100000">
                                          <p:val>
                                            <p:strVal val="#ppt_h"/>
                                          </p:val>
                                        </p:tav>
                                      </p:tavLst>
                                    </p:anim>
                                    <p:animEffect transition="in" filter="fade">
                                      <p:cBhvr>
                                        <p:cTn id="126" dur="500"/>
                                        <p:tgtEl>
                                          <p:spTgt spid="42">
                                            <p:graphicEl>
                                              <a:dgm id="{7B1BE0AD-50A5-48F7-B598-DEB590DCA7A9}"/>
                                            </p:graphic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fade">
                                      <p:cBhvr>
                                        <p:cTn id="130" dur="500"/>
                                        <p:tgtEl>
                                          <p:spTgt spid="4"/>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fade">
                                      <p:cBhvr>
                                        <p:cTn id="134" dur="500"/>
                                        <p:tgtEl>
                                          <p:spTgt spid="44"/>
                                        </p:tgtEl>
                                      </p:cBhvr>
                                    </p:animEffect>
                                  </p:childTnLst>
                                </p:cTn>
                              </p:par>
                            </p:childTnLst>
                          </p:cTn>
                        </p:par>
                        <p:par>
                          <p:cTn id="135" fill="hold">
                            <p:stCondLst>
                              <p:cond delay="20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2" grpId="0">
        <p:bldSub>
          <a:bldDgm/>
        </p:bldSub>
      </p:bldGraphic>
      <p:bldP spid="4"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63564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8" name="Title 13"/>
          <p:cNvSpPr txBox="1">
            <a:spLocks/>
          </p:cNvSpPr>
          <p:nvPr/>
        </p:nvSpPr>
        <p:spPr>
          <a:xfrm>
            <a:off x="971600" y="3219822"/>
            <a:ext cx="2307631"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dirty="0"/>
              <a:t>企业合作伙伴关系网</a:t>
            </a:r>
            <a:endParaRPr lang="en-US" sz="1600" dirty="0"/>
          </a:p>
        </p:txBody>
      </p:sp>
      <p:sp>
        <p:nvSpPr>
          <p:cNvPr id="6" name="Freeform 6"/>
          <p:cNvSpPr>
            <a:spLocks noEditPoints="1"/>
          </p:cNvSpPr>
          <p:nvPr/>
        </p:nvSpPr>
        <p:spPr bwMode="auto">
          <a:xfrm>
            <a:off x="4199401" y="2207064"/>
            <a:ext cx="745198" cy="7451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rgbClr val="F8D35D"/>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0"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 name="Title 13"/>
          <p:cNvSpPr>
            <a:spLocks noGrp="1"/>
          </p:cNvSpPr>
          <p:nvPr>
            <p:ph type="title"/>
          </p:nvPr>
        </p:nvSpPr>
        <p:spPr>
          <a:xfrm>
            <a:off x="172242" y="90169"/>
            <a:ext cx="2544133" cy="857250"/>
          </a:xfrm>
        </p:spPr>
        <p:txBody>
          <a:bodyPr/>
          <a:lstStyle/>
          <a:p>
            <a:pPr algn="ctr"/>
            <a:r>
              <a:rPr lang="zh-CN" altLang="en-US" smtClean="0">
                <a:solidFill>
                  <a:schemeClr val="bg1"/>
                </a:solidFill>
                <a:latin typeface="Microsoft YaHei" charset="-122"/>
                <a:ea typeface="Microsoft YaHei" charset="-122"/>
                <a:cs typeface="Microsoft YaHei" charset="-122"/>
              </a:rPr>
              <a:t>项目介绍</a:t>
            </a:r>
            <a:endParaRPr lang="en-US" dirty="0">
              <a:solidFill>
                <a:schemeClr val="bg1"/>
              </a:solidFill>
              <a:latin typeface="Microsoft YaHei" charset="-122"/>
              <a:ea typeface="Microsoft YaHei" charset="-122"/>
              <a:cs typeface="Microsoft YaHei" charset="-122"/>
            </a:endParaRPr>
          </a:p>
        </p:txBody>
      </p:sp>
      <p:sp>
        <p:nvSpPr>
          <p:cNvPr id="12" name="Title 1"/>
          <p:cNvSpPr txBox="1">
            <a:spLocks/>
          </p:cNvSpPr>
          <p:nvPr/>
        </p:nvSpPr>
        <p:spPr>
          <a:xfrm>
            <a:off x="184168" y="694064"/>
            <a:ext cx="252028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1400" smtClean="0">
                <a:solidFill>
                  <a:schemeClr val="bg1"/>
                </a:solidFill>
                <a:latin typeface="Calibri" charset="0"/>
                <a:ea typeface="Calibri" charset="0"/>
                <a:cs typeface="Calibri" charset="0"/>
              </a:rPr>
              <a:t>Introduction</a:t>
            </a:r>
            <a:r>
              <a:rPr lang="zh-CN" altLang="en-US" sz="1400" dirty="0" smtClean="0">
                <a:solidFill>
                  <a:schemeClr val="bg1"/>
                </a:solidFill>
                <a:latin typeface="Calibri" charset="0"/>
                <a:ea typeface="Calibri" charset="0"/>
                <a:cs typeface="Calibri" charset="0"/>
              </a:rPr>
              <a:t> </a:t>
            </a:r>
            <a:r>
              <a:rPr lang="en-US" altLang="zh-CN" sz="1400" dirty="0" smtClean="0">
                <a:solidFill>
                  <a:schemeClr val="bg1"/>
                </a:solidFill>
                <a:latin typeface="Calibri" charset="0"/>
                <a:ea typeface="Calibri" charset="0"/>
                <a:cs typeface="Calibri" charset="0"/>
              </a:rPr>
              <a:t>of</a:t>
            </a:r>
            <a:r>
              <a:rPr lang="zh-CN" altLang="en-US" sz="1400" dirty="0" smtClean="0">
                <a:solidFill>
                  <a:schemeClr val="bg1"/>
                </a:solidFill>
                <a:latin typeface="Calibri" charset="0"/>
                <a:ea typeface="Calibri" charset="0"/>
                <a:cs typeface="Calibri" charset="0"/>
              </a:rPr>
              <a:t> </a:t>
            </a:r>
            <a:r>
              <a:rPr lang="en-US" altLang="zh-CN" sz="1400" dirty="0" smtClean="0">
                <a:solidFill>
                  <a:schemeClr val="bg1"/>
                </a:solidFill>
                <a:latin typeface="Calibri" charset="0"/>
                <a:ea typeface="Calibri" charset="0"/>
                <a:cs typeface="Calibri" charset="0"/>
              </a:rPr>
              <a:t>the</a:t>
            </a:r>
            <a:r>
              <a:rPr lang="zh-CN" altLang="en-US" sz="1400" dirty="0" smtClean="0">
                <a:solidFill>
                  <a:schemeClr val="bg1"/>
                </a:solidFill>
                <a:latin typeface="Calibri" charset="0"/>
                <a:ea typeface="Calibri" charset="0"/>
                <a:cs typeface="Calibri" charset="0"/>
              </a:rPr>
              <a:t> </a:t>
            </a:r>
            <a:r>
              <a:rPr lang="en-US" altLang="zh-CN" sz="1400" dirty="0">
                <a:solidFill>
                  <a:schemeClr val="bg1"/>
                </a:solidFill>
                <a:latin typeface="Calibri" charset="0"/>
                <a:ea typeface="Calibri" charset="0"/>
                <a:cs typeface="Calibri" charset="0"/>
              </a:rPr>
              <a:t>P</a:t>
            </a:r>
            <a:r>
              <a:rPr lang="en-US" altLang="zh-CN" sz="1400" dirty="0" smtClean="0">
                <a:solidFill>
                  <a:schemeClr val="bg1"/>
                </a:solidFill>
                <a:latin typeface="Calibri" charset="0"/>
                <a:ea typeface="Calibri" charset="0"/>
                <a:cs typeface="Calibri" charset="0"/>
              </a:rPr>
              <a:t>roject</a:t>
            </a:r>
            <a:endParaRPr lang="en-US" sz="1400" dirty="0">
              <a:solidFill>
                <a:schemeClr val="bg1"/>
              </a:solidFill>
              <a:latin typeface="Calibri" charset="0"/>
              <a:ea typeface="Calibri" charset="0"/>
              <a:cs typeface="Calibri" charset="0"/>
            </a:endParaRPr>
          </a:p>
        </p:txBody>
      </p:sp>
      <p:sp>
        <p:nvSpPr>
          <p:cNvPr id="15" name="Title 13"/>
          <p:cNvSpPr txBox="1">
            <a:spLocks/>
          </p:cNvSpPr>
          <p:nvPr/>
        </p:nvSpPr>
        <p:spPr>
          <a:xfrm>
            <a:off x="6156176" y="3219822"/>
            <a:ext cx="2307631"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dirty="0" smtClean="0"/>
              <a:t>企业</a:t>
            </a:r>
            <a:r>
              <a:rPr lang="zh-CN" altLang="en-US" sz="1600" smtClean="0"/>
              <a:t>历史数据积淀</a:t>
            </a:r>
            <a:endParaRPr lang="en-US" sz="1600" dirty="0"/>
          </a:p>
        </p:txBody>
      </p:sp>
      <p:sp>
        <p:nvSpPr>
          <p:cNvPr id="16" name="Title 13"/>
          <p:cNvSpPr txBox="1">
            <a:spLocks/>
          </p:cNvSpPr>
          <p:nvPr/>
        </p:nvSpPr>
        <p:spPr>
          <a:xfrm>
            <a:off x="3635896" y="3219822"/>
            <a:ext cx="2307631" cy="441498"/>
          </a:xfrm>
          <a:prstGeom prst="rect">
            <a:avLst/>
          </a:prstGeom>
        </p:spPr>
        <p:txBody>
          <a:bodyPr vert="horz" lIns="91440" tIns="45720" rIns="91440" bIns="45720" rtlCol="0" anchor="ctr">
            <a:normAutofit/>
          </a:bodyPr>
          <a:lstStyle>
            <a:defPPr>
              <a:defRPr lang="en-US"/>
            </a:defPPr>
            <a:lvl1pPr>
              <a:spcBef>
                <a:spcPct val="0"/>
              </a:spcBef>
              <a:buNone/>
              <a:defRPr b="0">
                <a:solidFill>
                  <a:schemeClr val="bg1"/>
                </a:solidFill>
                <a:latin typeface="Microsoft YaHei" charset="-122"/>
                <a:ea typeface="Microsoft YaHei" charset="-122"/>
                <a:cs typeface="Microsoft YaHei" charset="-122"/>
              </a:defRPr>
            </a:lvl1pPr>
          </a:lstStyle>
          <a:p>
            <a:r>
              <a:rPr lang="zh-CN" altLang="en-US" sz="1600" dirty="0" smtClean="0"/>
              <a:t>有效控制信用风险</a:t>
            </a:r>
            <a:endParaRPr lang="en-US" sz="16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207634"/>
            <a:ext cx="798686" cy="79868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398" y="2170800"/>
            <a:ext cx="872354" cy="87235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032923" y="2386876"/>
            <a:ext cx="440201" cy="440201"/>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670876" y="2387983"/>
            <a:ext cx="440201" cy="440201"/>
          </a:xfrm>
          <a:prstGeom prst="rect">
            <a:avLst/>
          </a:prstGeom>
        </p:spPr>
      </p:pic>
    </p:spTree>
    <p:extLst>
      <p:ext uri="{BB962C8B-B14F-4D97-AF65-F5344CB8AC3E}">
        <p14:creationId xmlns:p14="http://schemas.microsoft.com/office/powerpoint/2010/main" val="73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16" presetClass="entr" presetSubtype="21" fill="hold" grpId="0" nodeType="afterEffect">
                                  <p:stCondLst>
                                    <p:cond delay="0"/>
                                  </p:stCondLst>
                                  <p:childTnLst>
                                    <p:set>
                                      <p:cBhvr>
                                        <p:cTn id="30" dur="1" fill="hold">
                                          <p:stCondLst>
                                            <p:cond delay="0"/>
                                          </p:stCondLst>
                                        </p:cTn>
                                        <p:tgtEl>
                                          <p:spTgt spid="418"/>
                                        </p:tgtEl>
                                        <p:attrNameLst>
                                          <p:attrName>style.visibility</p:attrName>
                                        </p:attrNameLst>
                                      </p:cBhvr>
                                      <p:to>
                                        <p:strVal val="visible"/>
                                      </p:to>
                                    </p:set>
                                    <p:animEffect transition="in" filter="barn(inVertical)">
                                      <p:cBhvr>
                                        <p:cTn id="31" dur="500"/>
                                        <p:tgtEl>
                                          <p:spTgt spid="4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par>
                          <p:cTn id="35" fill="hold">
                            <p:stCondLst>
                              <p:cond delay="20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6" grpId="0" animBg="1"/>
      <p:bldP spid="11" grpId="0"/>
      <p:bldP spid="12"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vert="horz" lIns="91440" tIns="45720" rIns="91440" bIns="45720" rtlCol="0" anchor="ctr">
            <a:noAutofit/>
          </a:bodyPr>
          <a:lstStyle/>
          <a:p>
            <a:r>
              <a:rPr lang="zh-CN" altLang="en-US" dirty="0">
                <a:latin typeface="Microsoft YaHei Light" charset="-122"/>
                <a:ea typeface="Microsoft YaHei Light" charset="-122"/>
                <a:cs typeface="Microsoft YaHei Light" charset="-122"/>
              </a:rPr>
              <a:t>项目特点</a:t>
            </a:r>
            <a:endParaRPr lang="en-US" dirty="0">
              <a:latin typeface="Microsoft YaHei Light" charset="-122"/>
              <a:ea typeface="Microsoft YaHei Light" charset="-122"/>
              <a:cs typeface="Microsoft YaHei Light" charset="-122"/>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400" dirty="0" smtClean="0">
                <a:solidFill>
                  <a:schemeClr val="bg1">
                    <a:lumMod val="65000"/>
                  </a:schemeClr>
                </a:solidFill>
                <a:latin typeface="+mn-lt"/>
              </a:rPr>
              <a:t>Project</a:t>
            </a:r>
            <a:r>
              <a:rPr lang="zh-CN" altLang="en-US" sz="1400" dirty="0" smtClean="0">
                <a:solidFill>
                  <a:schemeClr val="bg1">
                    <a:lumMod val="65000"/>
                  </a:schemeClr>
                </a:solidFill>
                <a:latin typeface="+mn-lt"/>
              </a:rPr>
              <a:t> </a:t>
            </a:r>
            <a:r>
              <a:rPr lang="en-US" altLang="zh-CN" sz="1400" dirty="0" smtClean="0">
                <a:solidFill>
                  <a:srgbClr val="84CBC5"/>
                </a:solidFill>
                <a:latin typeface="+mn-lt"/>
              </a:rPr>
              <a:t>Feature</a:t>
            </a:r>
            <a:endParaRPr lang="en-US" sz="1400" b="1" dirty="0">
              <a:solidFill>
                <a:srgbClr val="84CBC5"/>
              </a:solidFill>
              <a:latin typeface="+mn-lt"/>
            </a:endParaRPr>
          </a:p>
        </p:txBody>
      </p:sp>
      <p:sp>
        <p:nvSpPr>
          <p:cNvPr id="7" name="Content Placeholder 2"/>
          <p:cNvSpPr>
            <a:spLocks noGrp="1"/>
          </p:cNvSpPr>
          <p:nvPr>
            <p:ph idx="1"/>
          </p:nvPr>
        </p:nvSpPr>
        <p:spPr>
          <a:xfrm>
            <a:off x="971600" y="2169031"/>
            <a:ext cx="1555740" cy="1698863"/>
          </a:xfrm>
        </p:spPr>
        <p:txBody>
          <a:bodyPr>
            <a:noAutofit/>
          </a:bodyPr>
          <a:lstStyle/>
          <a:p>
            <a:pPr marL="0" indent="0">
              <a:lnSpc>
                <a:spcPct val="150000"/>
              </a:lnSpc>
              <a:buNone/>
            </a:pPr>
            <a:r>
              <a:rPr lang="zh-CN" altLang="en-US" sz="900" dirty="0">
                <a:latin typeface="Microsoft YaHei Light" charset="-122"/>
                <a:ea typeface="Microsoft YaHei Light" charset="-122"/>
                <a:cs typeface="Microsoft YaHei Light" charset="-122"/>
              </a:rPr>
              <a:t>为企业用户建立合作伙伴关系网，让企业间的融资业务联系更加方便与规范，同时用企业之间的相互了解来控制风险；</a:t>
            </a:r>
          </a:p>
        </p:txBody>
      </p:sp>
      <p:sp>
        <p:nvSpPr>
          <p:cNvPr id="47" name="Content Placeholder 2"/>
          <p:cNvSpPr txBox="1">
            <a:spLocks/>
          </p:cNvSpPr>
          <p:nvPr/>
        </p:nvSpPr>
        <p:spPr>
          <a:xfrm>
            <a:off x="1534599" y="158702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500" dirty="0" smtClean="0">
                <a:solidFill>
                  <a:schemeClr val="bg1">
                    <a:lumMod val="50000"/>
                  </a:schemeClr>
                </a:solidFill>
                <a:latin typeface="Microsoft YaHei" charset="-122"/>
                <a:ea typeface="Microsoft YaHei" charset="-122"/>
                <a:cs typeface="Microsoft YaHei" charset="-122"/>
              </a:rPr>
              <a:t>互联</a:t>
            </a:r>
            <a:endParaRPr lang="en-US" sz="2500" dirty="0">
              <a:solidFill>
                <a:schemeClr val="bg1">
                  <a:lumMod val="50000"/>
                </a:schemeClr>
              </a:solidFill>
              <a:latin typeface="Microsoft YaHei" charset="-122"/>
              <a:ea typeface="Microsoft YaHei" charset="-122"/>
              <a:cs typeface="Microsoft YaHei" charset="-122"/>
            </a:endParaRPr>
          </a:p>
        </p:txBody>
      </p:sp>
      <p:sp>
        <p:nvSpPr>
          <p:cNvPr id="51" name="Content Placeholder 2"/>
          <p:cNvSpPr txBox="1">
            <a:spLocks/>
          </p:cNvSpPr>
          <p:nvPr/>
        </p:nvSpPr>
        <p:spPr>
          <a:xfrm>
            <a:off x="3339488" y="1592742"/>
            <a:ext cx="924736" cy="45869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2500">
                <a:solidFill>
                  <a:schemeClr val="bg1">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创新</a:t>
            </a:r>
            <a:endParaRPr lang="en-US" dirty="0"/>
          </a:p>
        </p:txBody>
      </p:sp>
      <p:sp>
        <p:nvSpPr>
          <p:cNvPr id="56" name="Content Placeholder 2"/>
          <p:cNvSpPr txBox="1">
            <a:spLocks/>
          </p:cNvSpPr>
          <p:nvPr/>
        </p:nvSpPr>
        <p:spPr>
          <a:xfrm>
            <a:off x="5123110" y="1593908"/>
            <a:ext cx="924736" cy="45869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2500">
                <a:solidFill>
                  <a:schemeClr val="bg1">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真实</a:t>
            </a:r>
            <a:endParaRPr lang="en-US" dirty="0"/>
          </a:p>
        </p:txBody>
      </p:sp>
      <p:sp>
        <p:nvSpPr>
          <p:cNvPr id="61" name="Content Placeholder 2"/>
          <p:cNvSpPr txBox="1">
            <a:spLocks/>
          </p:cNvSpPr>
          <p:nvPr/>
        </p:nvSpPr>
        <p:spPr>
          <a:xfrm>
            <a:off x="6999634" y="1587021"/>
            <a:ext cx="924736" cy="458697"/>
          </a:xfrm>
          <a:prstGeom prst="rect">
            <a:avLst/>
          </a:prstGeom>
        </p:spPr>
        <p:txBody>
          <a:bodyPr vert="horz" lIns="91440" tIns="45720" rIns="91440" bIns="45720" rtlCol="0">
            <a:noAutofit/>
          </a:bodyPr>
          <a:lstStyle>
            <a:defPPr>
              <a:defRPr lang="en-US"/>
            </a:defPPr>
            <a:lvl1pPr indent="0">
              <a:spcBef>
                <a:spcPct val="20000"/>
              </a:spcBef>
              <a:buFont typeface="Arial" pitchFamily="34" charset="0"/>
              <a:buNone/>
              <a:defRPr sz="2500">
                <a:solidFill>
                  <a:schemeClr val="bg1">
                    <a:lumMod val="50000"/>
                  </a:schemeClr>
                </a:solidFill>
                <a:latin typeface="Microsoft YaHei" charset="-122"/>
                <a:ea typeface="Microsoft YaHei" charset="-122"/>
                <a:cs typeface="Microsoft YaHei"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高效</a:t>
            </a:r>
            <a:endParaRPr lang="en-US" dirty="0"/>
          </a:p>
        </p:txBody>
      </p:sp>
      <p:sp>
        <p:nvSpPr>
          <p:cNvPr id="74" name="Content Placeholder 2"/>
          <p:cNvSpPr txBox="1">
            <a:spLocks/>
          </p:cNvSpPr>
          <p:nvPr/>
        </p:nvSpPr>
        <p:spPr>
          <a:xfrm>
            <a:off x="2825095" y="2169031"/>
            <a:ext cx="1555740" cy="1698863"/>
          </a:xfrm>
          <a:prstGeom prst="rect">
            <a:avLst/>
          </a:prstGeom>
        </p:spPr>
        <p:txBody>
          <a:bodyPr vert="horz" lIns="91440" tIns="45720" rIns="91440" bIns="45720" rtlCol="0">
            <a:noAutofit/>
          </a:bodyPr>
          <a:lstStyle>
            <a:lvl1pPr indent="0">
              <a:lnSpc>
                <a:spcPct val="150000"/>
              </a:lnSpc>
              <a:spcBef>
                <a:spcPct val="20000"/>
              </a:spcBef>
              <a:buFont typeface="Arial" pitchFamily="34" charset="0"/>
              <a:buNone/>
              <a:defRPr sz="9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smtClean="0"/>
              <a:t>创造性</a:t>
            </a:r>
            <a:r>
              <a:rPr lang="zh-CN" altLang="en-US" dirty="0"/>
              <a:t>地为企业间相互担保业务提供了规范的参考模式，让企业间相互担保高效且便捷；</a:t>
            </a:r>
          </a:p>
        </p:txBody>
      </p:sp>
      <p:sp>
        <p:nvSpPr>
          <p:cNvPr id="75" name="Content Placeholder 2"/>
          <p:cNvSpPr txBox="1">
            <a:spLocks/>
          </p:cNvSpPr>
          <p:nvPr/>
        </p:nvSpPr>
        <p:spPr>
          <a:xfrm>
            <a:off x="4641548" y="2169031"/>
            <a:ext cx="1555740" cy="1698863"/>
          </a:xfrm>
          <a:prstGeom prst="rect">
            <a:avLst/>
          </a:prstGeom>
        </p:spPr>
        <p:txBody>
          <a:bodyPr vert="horz" lIns="91440" tIns="45720" rIns="91440" bIns="45720" rtlCol="0">
            <a:noAutofit/>
          </a:bodyPr>
          <a:lstStyle>
            <a:defPPr>
              <a:defRPr lang="en-US"/>
            </a:defPPr>
            <a:lvl1pPr indent="0">
              <a:lnSpc>
                <a:spcPct val="150000"/>
              </a:lnSpc>
              <a:spcBef>
                <a:spcPct val="20000"/>
              </a:spcBef>
              <a:buFont typeface="Arial" pitchFamily="34" charset="0"/>
              <a:buNone/>
              <a:defRPr sz="9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基于企业在平台上的使用历史记录，增加企业的信用评级信息，为金融机构放贷和信用审核提供更多信息；</a:t>
            </a:r>
          </a:p>
        </p:txBody>
      </p:sp>
      <p:sp>
        <p:nvSpPr>
          <p:cNvPr id="76" name="Content Placeholder 2"/>
          <p:cNvSpPr txBox="1">
            <a:spLocks/>
          </p:cNvSpPr>
          <p:nvPr/>
        </p:nvSpPr>
        <p:spPr>
          <a:xfrm>
            <a:off x="6476529" y="2169031"/>
            <a:ext cx="1555740" cy="1698863"/>
          </a:xfrm>
          <a:prstGeom prst="rect">
            <a:avLst/>
          </a:prstGeom>
        </p:spPr>
        <p:txBody>
          <a:bodyPr vert="horz" lIns="91440" tIns="45720" rIns="91440" bIns="45720" rtlCol="0">
            <a:noAutofit/>
          </a:bodyPr>
          <a:lstStyle>
            <a:defPPr>
              <a:defRPr lang="en-US"/>
            </a:defPPr>
            <a:lvl1pPr indent="0">
              <a:lnSpc>
                <a:spcPct val="150000"/>
              </a:lnSpc>
              <a:spcBef>
                <a:spcPct val="20000"/>
              </a:spcBef>
              <a:buFont typeface="Arial" pitchFamily="34" charset="0"/>
              <a:buNone/>
              <a:defRPr sz="900">
                <a:solidFill>
                  <a:schemeClr val="bg1">
                    <a:lumMod val="65000"/>
                  </a:schemeClr>
                </a:solidFill>
                <a:latin typeface="Microsoft YaHei Light" charset="-122"/>
                <a:ea typeface="Microsoft YaHei Light" charset="-122"/>
                <a:cs typeface="Microsoft YaHei Light"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为企业和金融机构提供买卖企业债权的业务，帮助企业快速获得现金流。</a:t>
            </a:r>
          </a:p>
        </p:txBody>
      </p:sp>
      <p:sp>
        <p:nvSpPr>
          <p:cNvPr id="27" name="Content Placeholder 2"/>
          <p:cNvSpPr txBox="1">
            <a:spLocks/>
          </p:cNvSpPr>
          <p:nvPr/>
        </p:nvSpPr>
        <p:spPr>
          <a:xfrm>
            <a:off x="717765" y="4024515"/>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latin typeface="Microsoft YaHei Light" charset="-122"/>
                <a:ea typeface="Microsoft YaHei Light" charset="-122"/>
                <a:cs typeface="Microsoft YaHei Light" charset="-122"/>
              </a:rPr>
              <a:t>“智产智融” 致力于改善中小企业融资现状，降低中小企业融资成本，为中小企业的企业间借贷与担保提供便捷和规范的服务。</a:t>
            </a:r>
            <a:endParaRPr lang="en-US" altLang="zh-CN" sz="1000" dirty="0">
              <a:latin typeface="Microsoft YaHei Light" charset="-122"/>
              <a:ea typeface="Microsoft YaHei Light" charset="-122"/>
              <a:cs typeface="Microsoft YaHei Light" charset="-122"/>
            </a:endParaRPr>
          </a:p>
          <a:p>
            <a:pPr marL="0" indent="0">
              <a:buNone/>
            </a:pPr>
            <a:r>
              <a:rPr lang="zh-CN" altLang="en-US" sz="1000" dirty="0">
                <a:latin typeface="Microsoft YaHei Light" charset="-122"/>
                <a:ea typeface="Microsoft YaHei Light" charset="-122"/>
                <a:cs typeface="Microsoft YaHei Light" charset="-122"/>
              </a:rPr>
              <a:t>本平台在注册企业的用户基础上建立企业合作伙伴关系网，并基于合作伙伴关系网开展中小企业的债权融资业务和股权交易业务，为企业融资提供便捷的信息对接匹配和信用审核、风险评估服务。</a:t>
            </a:r>
          </a:p>
        </p:txBody>
      </p:sp>
      <p:sp>
        <p:nvSpPr>
          <p:cNvPr id="25" name="Flowchart: Off-page Connector 24"/>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t>8</a:t>
            </a:r>
            <a:endParaRPr lang="en-US" sz="1100" b="1" dirty="0"/>
          </a:p>
        </p:txBody>
      </p:sp>
      <p:sp>
        <p:nvSpPr>
          <p:cNvPr id="26" name="Freeform 18"/>
          <p:cNvSpPr>
            <a:spLocks/>
          </p:cNvSpPr>
          <p:nvPr/>
        </p:nvSpPr>
        <p:spPr bwMode="auto">
          <a:xfrm>
            <a:off x="6542400" y="1593908"/>
            <a:ext cx="444923" cy="44492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rgbClr val="F572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1021564" y="1589768"/>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rgbClr val="514F68"/>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883" y="1450223"/>
            <a:ext cx="654208" cy="65420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603936"/>
            <a:ext cx="441782" cy="441782"/>
          </a:xfrm>
          <a:prstGeom prst="rect">
            <a:avLst/>
          </a:prstGeom>
        </p:spPr>
      </p:pic>
    </p:spTree>
    <p:extLst>
      <p:ext uri="{BB962C8B-B14F-4D97-AF65-F5344CB8AC3E}">
        <p14:creationId xmlns:p14="http://schemas.microsoft.com/office/powerpoint/2010/main" val="36252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7" grpId="0"/>
      <p:bldP spid="74" grpId="0"/>
      <p:bldP spid="75" grpId="0"/>
      <p:bldP spid="76" grpId="0"/>
      <p:bldP spid="27" grpId="0"/>
    </p:bld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4653</TotalTime>
  <Words>1694</Words>
  <Application>Microsoft Macintosh PowerPoint</Application>
  <PresentationFormat>全屏显示(16:9)</PresentationFormat>
  <Paragraphs>347</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Calibri</vt:lpstr>
      <vt:lpstr>Franchise</vt:lpstr>
      <vt:lpstr>Microsoft YaHei</vt:lpstr>
      <vt:lpstr>Microsoft YaHei Light</vt:lpstr>
      <vt:lpstr>Source Sans Pro</vt:lpstr>
      <vt:lpstr>Source Sans Pro Black</vt:lpstr>
      <vt:lpstr>Source Sans Pro Light</vt:lpstr>
      <vt:lpstr>Times New Roman</vt:lpstr>
      <vt:lpstr>Wingdings</vt:lpstr>
      <vt:lpstr>宋体</vt:lpstr>
      <vt:lpstr>Arial</vt:lpstr>
      <vt:lpstr>Office Theme</vt:lpstr>
      <vt:lpstr>PowerPoint 演示文稿</vt:lpstr>
      <vt:lpstr>目录</vt:lpstr>
      <vt:lpstr>项目背景</vt:lpstr>
      <vt:lpstr>项目背景</vt:lpstr>
      <vt:lpstr>问题核心及原因</vt:lpstr>
      <vt:lpstr>PowerPoint 演示文稿</vt:lpstr>
      <vt:lpstr>发展阻碍问题解决方案</vt:lpstr>
      <vt:lpstr>项目介绍</vt:lpstr>
      <vt:lpstr>项目特点</vt:lpstr>
      <vt:lpstr>商业计划</vt:lpstr>
      <vt:lpstr>市场分析</vt:lpstr>
      <vt:lpstr>竞争对手分析—波特五力模型</vt:lpstr>
      <vt:lpstr>竞争对手分析—波特五力模型</vt:lpstr>
      <vt:lpstr>目标市场和定位</vt:lpstr>
      <vt:lpstr>盈利模式</vt:lpstr>
      <vt:lpstr>财务可行性</vt:lpstr>
      <vt:lpstr>财务可行性</vt:lpstr>
      <vt:lpstr>技术实现</vt:lpstr>
      <vt:lpstr>前端框架vue.js</vt:lpstr>
      <vt:lpstr>后端框架express.js</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Microsoft Office 用户</cp:lastModifiedBy>
  <cp:revision>299</cp:revision>
  <dcterms:created xsi:type="dcterms:W3CDTF">2014-02-03T20:55:49Z</dcterms:created>
  <dcterms:modified xsi:type="dcterms:W3CDTF">2017-09-13T02:30:23Z</dcterms:modified>
</cp:coreProperties>
</file>